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0" r:id="rId4"/>
    <p:sldId id="259" r:id="rId5"/>
    <p:sldId id="258" r:id="rId6"/>
    <p:sldId id="262" r:id="rId7"/>
    <p:sldId id="257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336CD129-129B-4F33-B050-3373968A2349}">
          <p14:sldIdLst>
            <p14:sldId id="256"/>
            <p14:sldId id="261"/>
            <p14:sldId id="260"/>
            <p14:sldId id="259"/>
          </p14:sldIdLst>
        </p14:section>
        <p14:section name="Раздел без заголовка" id="{C84CA496-ADCC-44F9-B2A7-65262873202A}">
          <p14:sldIdLst>
            <p14:sldId id="258"/>
            <p14:sldId id="262"/>
            <p14:sldId id="257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E6CA4-0A4B-40C8-86A3-B0324523B5D8}" type="datetimeFigureOut">
              <a:rPr lang="ru-RU" smtClean="0"/>
              <a:t>25.04.2020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5C2B5-6C05-40CC-9576-AD84169ABA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82256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E6CA4-0A4B-40C8-86A3-B0324523B5D8}" type="datetimeFigureOut">
              <a:rPr lang="ru-RU" smtClean="0"/>
              <a:t>25.04.2020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5C2B5-6C05-40CC-9576-AD84169ABA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08375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E6CA4-0A4B-40C8-86A3-B0324523B5D8}" type="datetimeFigureOut">
              <a:rPr lang="ru-RU" smtClean="0"/>
              <a:t>25.04.2020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5C2B5-6C05-40CC-9576-AD84169ABA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66134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E6CA4-0A4B-40C8-86A3-B0324523B5D8}" type="datetimeFigureOut">
              <a:rPr lang="ru-RU" smtClean="0"/>
              <a:t>25.04.2020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5C2B5-6C05-40CC-9576-AD84169ABA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24879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E6CA4-0A4B-40C8-86A3-B0324523B5D8}" type="datetimeFigureOut">
              <a:rPr lang="ru-RU" smtClean="0"/>
              <a:t>25.04.2020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5C2B5-6C05-40CC-9576-AD84169ABA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12715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E6CA4-0A4B-40C8-86A3-B0324523B5D8}" type="datetimeFigureOut">
              <a:rPr lang="ru-RU" smtClean="0"/>
              <a:t>25.04.2020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5C2B5-6C05-40CC-9576-AD84169ABA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43910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E6CA4-0A4B-40C8-86A3-B0324523B5D8}" type="datetimeFigureOut">
              <a:rPr lang="ru-RU" smtClean="0"/>
              <a:t>25.04.2020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5C2B5-6C05-40CC-9576-AD84169ABA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59545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E6CA4-0A4B-40C8-86A3-B0324523B5D8}" type="datetimeFigureOut">
              <a:rPr lang="ru-RU" smtClean="0"/>
              <a:t>25.04.2020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5C2B5-6C05-40CC-9576-AD84169ABA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27762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E6CA4-0A4B-40C8-86A3-B0324523B5D8}" type="datetimeFigureOut">
              <a:rPr lang="ru-RU" smtClean="0"/>
              <a:t>25.04.2020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5C2B5-6C05-40CC-9576-AD84169ABA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0193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E6CA4-0A4B-40C8-86A3-B0324523B5D8}" type="datetimeFigureOut">
              <a:rPr lang="ru-RU" smtClean="0"/>
              <a:t>25.04.2020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5C2B5-6C05-40CC-9576-AD84169ABA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69151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E6CA4-0A4B-40C8-86A3-B0324523B5D8}" type="datetimeFigureOut">
              <a:rPr lang="ru-RU" smtClean="0"/>
              <a:t>25.04.2020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5C2B5-6C05-40CC-9576-AD84169ABA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55408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EE6CA4-0A4B-40C8-86A3-B0324523B5D8}" type="datetimeFigureOut">
              <a:rPr lang="ru-RU" smtClean="0"/>
              <a:t>25.04.2020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E5C2B5-6C05-40CC-9576-AD84169ABA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8520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98"/>
          <a:stretch/>
        </p:blipFill>
        <p:spPr bwMode="auto">
          <a:xfrm rot="16200000">
            <a:off x="1131166" y="-1154837"/>
            <a:ext cx="6874858" cy="91508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12152" y="1196752"/>
            <a:ext cx="7848872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/>
              <a:t>Конспект занятия по обучению грамоте в подготовительной группе на тему: «Звук и буква «Щ»</a:t>
            </a:r>
          </a:p>
          <a:p>
            <a:endParaRPr lang="ru-RU" b="1" i="1" dirty="0" smtClean="0"/>
          </a:p>
          <a:p>
            <a:r>
              <a:rPr lang="ru-RU" sz="1600" b="1" i="1" u="sng" dirty="0" smtClean="0"/>
              <a:t>Цель:</a:t>
            </a:r>
            <a:r>
              <a:rPr lang="ru-RU" b="1" i="1" dirty="0" smtClean="0"/>
              <a:t> </a:t>
            </a:r>
            <a:r>
              <a:rPr lang="ru-RU" sz="1600" dirty="0" smtClean="0"/>
              <a:t>Познакомить детей со звуком и буквой «Щ», с согласным звуком.</a:t>
            </a:r>
          </a:p>
          <a:p>
            <a:r>
              <a:rPr lang="ru-RU" sz="1600" b="1" i="1" u="sng" dirty="0" smtClean="0"/>
              <a:t>Задачи:</a:t>
            </a:r>
          </a:p>
          <a:p>
            <a:r>
              <a:rPr lang="ru-RU" sz="1600" dirty="0" smtClean="0"/>
              <a:t>1.Закрепить навыки различения и произношения звука [Щ] в слогах, словах, фразах</a:t>
            </a:r>
            <a:r>
              <a:rPr lang="ru-RU" sz="1600" b="1" i="1" u="sng" dirty="0" smtClean="0"/>
              <a:t>.</a:t>
            </a:r>
            <a:endParaRPr lang="ru-RU" sz="1600" b="1" i="1" u="sng" dirty="0"/>
          </a:p>
          <a:p>
            <a:r>
              <a:rPr lang="ru-RU" sz="1600" dirty="0" smtClean="0"/>
              <a:t>2.Продолжать формировать </a:t>
            </a:r>
            <a:r>
              <a:rPr lang="ru-RU" sz="1600" dirty="0" err="1" smtClean="0"/>
              <a:t>звукослоговой</a:t>
            </a:r>
            <a:r>
              <a:rPr lang="ru-RU" sz="1600" dirty="0" smtClean="0"/>
              <a:t> анализ.</a:t>
            </a:r>
          </a:p>
          <a:p>
            <a:r>
              <a:rPr lang="ru-RU" sz="1600" dirty="0" smtClean="0"/>
              <a:t>3.Развивать умение концентрировать внимание.</a:t>
            </a:r>
          </a:p>
          <a:p>
            <a:r>
              <a:rPr lang="ru-RU" sz="1600" dirty="0" smtClean="0"/>
              <a:t>4.Воспитывать умение слушать речь взрослого.</a:t>
            </a:r>
          </a:p>
          <a:p>
            <a:endParaRPr lang="ru-RU" sz="1600" dirty="0"/>
          </a:p>
          <a:p>
            <a:r>
              <a:rPr lang="ru-RU" sz="1600" b="1" i="1" u="sng" dirty="0" smtClean="0"/>
              <a:t>Предварительная работа: </a:t>
            </a:r>
            <a:r>
              <a:rPr lang="ru-RU" sz="1600" dirty="0" smtClean="0"/>
              <a:t>Дидактические игры с детьми на определение местонахождения заданного звука в слове: «Подскажи словечко», графические упражнения, пальчиковая гимнастика.</a:t>
            </a:r>
          </a:p>
          <a:p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9478981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98"/>
          <a:stretch/>
        </p:blipFill>
        <p:spPr bwMode="auto">
          <a:xfrm rot="16200000">
            <a:off x="1118587" y="-1137978"/>
            <a:ext cx="6874858" cy="91508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27584" y="692696"/>
            <a:ext cx="7632848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u="sng" dirty="0" smtClean="0"/>
              <a:t>Отгадывание загадок:</a:t>
            </a:r>
          </a:p>
          <a:p>
            <a:r>
              <a:rPr lang="ru-RU" sz="1600" dirty="0" smtClean="0"/>
              <a:t>Пластмассовая спинка,</a:t>
            </a:r>
          </a:p>
          <a:p>
            <a:r>
              <a:rPr lang="ru-RU" sz="1600" dirty="0" smtClean="0"/>
              <a:t>Жёсткая щетинка,</a:t>
            </a:r>
          </a:p>
          <a:p>
            <a:r>
              <a:rPr lang="ru-RU" sz="1600" dirty="0" smtClean="0"/>
              <a:t>С мятной пастой дружит,</a:t>
            </a:r>
          </a:p>
          <a:p>
            <a:r>
              <a:rPr lang="ru-RU" sz="1600" dirty="0" smtClean="0"/>
              <a:t>Нам усердно утром и вечером служит. (Зубная щётка)</a:t>
            </a:r>
          </a:p>
          <a:p>
            <a:endParaRPr lang="ru-RU" sz="1600" dirty="0" smtClean="0"/>
          </a:p>
          <a:p>
            <a:endParaRPr lang="ru-RU" sz="1600" dirty="0" smtClean="0"/>
          </a:p>
          <a:p>
            <a:endParaRPr lang="ru-RU" sz="1600" dirty="0" smtClean="0"/>
          </a:p>
          <a:p>
            <a:r>
              <a:rPr lang="ru-RU" sz="1600" dirty="0" smtClean="0"/>
              <a:t>Колючий ежик</a:t>
            </a:r>
          </a:p>
          <a:p>
            <a:r>
              <a:rPr lang="ru-RU" sz="1600" dirty="0" smtClean="0"/>
              <a:t>С резиновой кожей,</a:t>
            </a:r>
          </a:p>
          <a:p>
            <a:r>
              <a:rPr lang="ru-RU" sz="1600" dirty="0" smtClean="0"/>
              <a:t>Вниз иголками идет,</a:t>
            </a:r>
          </a:p>
          <a:p>
            <a:r>
              <a:rPr lang="ru-RU" sz="1600" dirty="0" smtClean="0"/>
              <a:t>Иглами пыль с ботинок скребёт. (Обувная щётка)</a:t>
            </a:r>
          </a:p>
          <a:p>
            <a:endParaRPr lang="ru-RU" sz="1600" dirty="0" smtClean="0"/>
          </a:p>
          <a:p>
            <a:endParaRPr lang="ru-RU" sz="1600" dirty="0" smtClean="0"/>
          </a:p>
          <a:p>
            <a:r>
              <a:rPr lang="ru-RU" sz="1600" dirty="0" smtClean="0"/>
              <a:t>Этой щёткой чищу зубы,</a:t>
            </a:r>
          </a:p>
          <a:p>
            <a:r>
              <a:rPr lang="ru-RU" sz="1600" dirty="0" smtClean="0"/>
              <a:t>Этой щёткой – башмаки,</a:t>
            </a:r>
          </a:p>
          <a:p>
            <a:r>
              <a:rPr lang="ru-RU" sz="1600" dirty="0" smtClean="0"/>
              <a:t>Этой щёткой чищу брюки,</a:t>
            </a:r>
          </a:p>
          <a:p>
            <a:r>
              <a:rPr lang="ru-RU" sz="1600" dirty="0" smtClean="0"/>
              <a:t>Этой щёткой подметаю я полы.</a:t>
            </a:r>
          </a:p>
          <a:p>
            <a:r>
              <a:rPr lang="ru-RU" sz="1600" dirty="0" smtClean="0"/>
              <a:t>Эти щетки все нужны.</a:t>
            </a:r>
          </a:p>
          <a:p>
            <a:endParaRPr lang="ru-RU" sz="1600" dirty="0"/>
          </a:p>
          <a:p>
            <a:r>
              <a:rPr lang="ru-RU" sz="1600" dirty="0" smtClean="0"/>
              <a:t>- Какой мы слышим звук в начале слова? (В начале слова мы слышим звук [Щ])</a:t>
            </a:r>
          </a:p>
          <a:p>
            <a:r>
              <a:rPr lang="ru-RU" sz="1600" dirty="0" smtClean="0"/>
              <a:t>Характеристика звука [Щ] (согласный, всегда мягкий, глухой).</a:t>
            </a:r>
            <a:endParaRPr lang="ru-RU" sz="1600" dirty="0"/>
          </a:p>
          <a:p>
            <a:endParaRPr lang="ru-RU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44759">
            <a:off x="5823904" y="879174"/>
            <a:ext cx="1909986" cy="1273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2060848"/>
            <a:ext cx="1417340" cy="14173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7969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98"/>
          <a:stretch/>
        </p:blipFill>
        <p:spPr bwMode="auto">
          <a:xfrm rot="16200000">
            <a:off x="1131166" y="-1154837"/>
            <a:ext cx="6874858" cy="91508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27584" y="620688"/>
            <a:ext cx="7848872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- Я буду произносить звуки и слоги, а вы, если услышите звук [Щ] хлопните в ладоши.</a:t>
            </a:r>
          </a:p>
          <a:p>
            <a:r>
              <a:rPr lang="ru-RU" sz="1600" dirty="0" smtClean="0"/>
              <a:t>А, о, щ, р, а, н, в, ш, </a:t>
            </a:r>
            <a:r>
              <a:rPr lang="ru-RU" sz="1600" dirty="0" err="1" smtClean="0"/>
              <a:t>ы,х</a:t>
            </a:r>
            <a:r>
              <a:rPr lang="ru-RU" sz="1600" dirty="0" smtClean="0"/>
              <a:t>, щ, Ка, </a:t>
            </a:r>
            <a:r>
              <a:rPr lang="ru-RU" sz="1600" dirty="0" err="1" smtClean="0"/>
              <a:t>щу</a:t>
            </a:r>
            <a:r>
              <a:rPr lang="ru-RU" sz="1600" dirty="0" smtClean="0"/>
              <a:t> </a:t>
            </a:r>
            <a:r>
              <a:rPr lang="ru-RU" sz="1600" dirty="0" err="1" smtClean="0"/>
              <a:t>цы</a:t>
            </a:r>
            <a:r>
              <a:rPr lang="ru-RU" sz="1600" dirty="0" smtClean="0"/>
              <a:t>, щип ща, </a:t>
            </a:r>
            <a:r>
              <a:rPr lang="ru-RU" sz="1600" dirty="0" err="1" smtClean="0"/>
              <a:t>ро</a:t>
            </a:r>
            <a:r>
              <a:rPr lang="ru-RU" sz="1600" dirty="0" smtClean="0"/>
              <a:t> щи, </a:t>
            </a:r>
            <a:r>
              <a:rPr lang="ru-RU" sz="1600" dirty="0" err="1" smtClean="0"/>
              <a:t>кле</a:t>
            </a:r>
            <a:r>
              <a:rPr lang="ru-RU" sz="1600" dirty="0" smtClean="0"/>
              <a:t> гол, </a:t>
            </a:r>
            <a:r>
              <a:rPr lang="ru-RU" sz="1600" dirty="0" err="1" smtClean="0"/>
              <a:t>ще</a:t>
            </a:r>
            <a:r>
              <a:rPr lang="ru-RU" sz="1600" dirty="0" smtClean="0"/>
              <a:t> щи, </a:t>
            </a:r>
            <a:r>
              <a:rPr lang="ru-RU" sz="1600" dirty="0" err="1" smtClean="0"/>
              <a:t>ле</a:t>
            </a:r>
            <a:r>
              <a:rPr lang="ru-RU" sz="1600" dirty="0" smtClean="0"/>
              <a:t> </a:t>
            </a:r>
            <a:r>
              <a:rPr lang="ru-RU" sz="1600" dirty="0" err="1" smtClean="0"/>
              <a:t>щик</a:t>
            </a:r>
            <a:r>
              <a:rPr lang="ru-RU" sz="1600" dirty="0" smtClean="0"/>
              <a:t>, я ка, </a:t>
            </a:r>
            <a:r>
              <a:rPr lang="ru-RU" sz="1600" dirty="0" err="1" smtClean="0"/>
              <a:t>ще</a:t>
            </a:r>
            <a:r>
              <a:rPr lang="ru-RU" sz="1600" dirty="0"/>
              <a:t> </a:t>
            </a:r>
            <a:r>
              <a:rPr lang="ru-RU" sz="1600" dirty="0" smtClean="0"/>
              <a:t>ка, щеп.</a:t>
            </a:r>
          </a:p>
          <a:p>
            <a:endParaRPr lang="ru-RU" sz="1600" dirty="0"/>
          </a:p>
          <a:p>
            <a:r>
              <a:rPr lang="ru-RU" sz="1600" b="1" u="sng" dirty="0" smtClean="0"/>
              <a:t>Упражнение «Один - много»</a:t>
            </a:r>
            <a:endParaRPr lang="ru-RU" sz="1600" dirty="0" smtClean="0"/>
          </a:p>
          <a:p>
            <a:r>
              <a:rPr lang="ru-RU" sz="1600" dirty="0" smtClean="0"/>
              <a:t>Щетка – щетки                                        ящик - …(ящики)</a:t>
            </a:r>
          </a:p>
          <a:p>
            <a:endParaRPr lang="ru-RU" sz="1600" dirty="0" smtClean="0"/>
          </a:p>
          <a:p>
            <a:r>
              <a:rPr lang="ru-RU" sz="1600" dirty="0" smtClean="0"/>
              <a:t>щука - …(щуки)                                       щенок - …(щенки)</a:t>
            </a:r>
          </a:p>
          <a:p>
            <a:endParaRPr lang="ru-RU" sz="1600" dirty="0" smtClean="0"/>
          </a:p>
          <a:p>
            <a:r>
              <a:rPr lang="ru-RU" sz="1600" dirty="0" smtClean="0"/>
              <a:t>щека - …(щеки)                                       роща - …(рощи)</a:t>
            </a:r>
          </a:p>
          <a:p>
            <a:endParaRPr lang="ru-RU" sz="1600" dirty="0" smtClean="0"/>
          </a:p>
          <a:p>
            <a:r>
              <a:rPr lang="ru-RU" sz="1600" dirty="0" smtClean="0"/>
              <a:t>плащ - …(плащи)                                    клещ - …(клещи)</a:t>
            </a:r>
          </a:p>
          <a:p>
            <a:endParaRPr lang="ru-RU" sz="1600" dirty="0" smtClean="0"/>
          </a:p>
          <a:p>
            <a:r>
              <a:rPr lang="ru-RU" sz="1600" dirty="0" smtClean="0"/>
              <a:t>овощ -…(овощи)                                     лещ - …(лещи)</a:t>
            </a:r>
          </a:p>
          <a:p>
            <a:endParaRPr lang="ru-RU" sz="1600" dirty="0"/>
          </a:p>
          <a:p>
            <a:r>
              <a:rPr lang="ru-RU" sz="1600" b="1" u="sng" dirty="0" smtClean="0"/>
              <a:t>Пальчиковая гимнастика:</a:t>
            </a:r>
            <a:endParaRPr lang="ru-RU" sz="1600" dirty="0" smtClean="0"/>
          </a:p>
          <a:p>
            <a:r>
              <a:rPr lang="ru-RU" sz="1600" dirty="0" smtClean="0"/>
              <a:t>Щи-щи-щи- спрячусь я, а ты ищи.</a:t>
            </a:r>
          </a:p>
          <a:p>
            <a:r>
              <a:rPr lang="ru-RU" sz="1600" dirty="0" err="1" smtClean="0"/>
              <a:t>Щу-щу-щу</a:t>
            </a:r>
            <a:r>
              <a:rPr lang="ru-RU" sz="1600" dirty="0" smtClean="0"/>
              <a:t>, я тебя ищу.</a:t>
            </a:r>
          </a:p>
          <a:p>
            <a:r>
              <a:rPr lang="ru-RU" sz="1600" dirty="0" smtClean="0"/>
              <a:t>Ща-ща-ща- в речке три леща.</a:t>
            </a:r>
          </a:p>
          <a:p>
            <a:r>
              <a:rPr lang="ru-RU" sz="1600" dirty="0" err="1" smtClean="0"/>
              <a:t>Ащ-ащ-ащ</a:t>
            </a:r>
            <a:r>
              <a:rPr lang="ru-RU" sz="1600" dirty="0" smtClean="0"/>
              <a:t>- новый синий плащ.</a:t>
            </a:r>
          </a:p>
          <a:p>
            <a:r>
              <a:rPr lang="ru-RU" sz="1600" dirty="0" err="1" smtClean="0"/>
              <a:t>Щё-щё-щё</a:t>
            </a:r>
            <a:r>
              <a:rPr lang="ru-RU" sz="1600" dirty="0" smtClean="0"/>
              <a:t>- пойдем гулять ещё.</a:t>
            </a:r>
          </a:p>
          <a:p>
            <a:r>
              <a:rPr lang="ru-RU" sz="1600" dirty="0" err="1" smtClean="0"/>
              <a:t>Ще-ще-ще</a:t>
            </a:r>
            <a:r>
              <a:rPr lang="ru-RU" sz="1600" dirty="0" smtClean="0"/>
              <a:t>- дождь- гуляй в плаще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861838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98"/>
          <a:stretch/>
        </p:blipFill>
        <p:spPr bwMode="auto">
          <a:xfrm rot="16200000">
            <a:off x="1131166" y="-1154837"/>
            <a:ext cx="6874858" cy="91508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00" r="17751" b="6200"/>
          <a:stretch/>
        </p:blipFill>
        <p:spPr bwMode="auto">
          <a:xfrm>
            <a:off x="1619672" y="908720"/>
            <a:ext cx="6360368" cy="51849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6291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98"/>
          <a:stretch/>
        </p:blipFill>
        <p:spPr bwMode="auto">
          <a:xfrm rot="16200000">
            <a:off x="1131166" y="-1154837"/>
            <a:ext cx="6874858" cy="91508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27584" y="692696"/>
            <a:ext cx="7848872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Ребята, перед вами плакат. Выбирайте слог, читайте его и находите картинки, названия которых начинаются с данного слога.</a:t>
            </a:r>
          </a:p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340768"/>
            <a:ext cx="4010025" cy="4752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036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98"/>
          <a:stretch/>
        </p:blipFill>
        <p:spPr bwMode="auto">
          <a:xfrm rot="16200000">
            <a:off x="1131166" y="-1154837"/>
            <a:ext cx="6874858" cy="91508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770145"/>
            <a:ext cx="7739614" cy="53008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18388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98"/>
          <a:stretch/>
        </p:blipFill>
        <p:spPr bwMode="auto">
          <a:xfrm rot="16200000">
            <a:off x="1100299" y="-1154838"/>
            <a:ext cx="6874858" cy="91508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83568" y="764704"/>
            <a:ext cx="806489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.</a:t>
            </a:r>
            <a:endParaRPr lang="ru-RU" sz="1600" dirty="0"/>
          </a:p>
        </p:txBody>
      </p:sp>
      <p:pic>
        <p:nvPicPr>
          <p:cNvPr id="6146" name="Picture 2" descr="https://pandia.ru/text/80/437/images/img6_99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65"/>
          <a:stretch/>
        </p:blipFill>
        <p:spPr bwMode="auto">
          <a:xfrm>
            <a:off x="4730864" y="724312"/>
            <a:ext cx="3905865" cy="5392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724313"/>
            <a:ext cx="4047296" cy="53925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35834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378</Words>
  <Application>Microsoft Office PowerPoint</Application>
  <PresentationFormat>Экран (4:3)</PresentationFormat>
  <Paragraphs>55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Windows User</dc:creator>
  <cp:lastModifiedBy>Windows User</cp:lastModifiedBy>
  <cp:revision>4</cp:revision>
  <dcterms:created xsi:type="dcterms:W3CDTF">2020-04-25T18:22:24Z</dcterms:created>
  <dcterms:modified xsi:type="dcterms:W3CDTF">2020-04-25T19:00:23Z</dcterms:modified>
</cp:coreProperties>
</file>