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8" r:id="rId6"/>
    <p:sldId id="262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36CD129-129B-4F33-B050-3373968A2349}">
          <p14:sldIdLst>
            <p14:sldId id="256"/>
            <p14:sldId id="261"/>
            <p14:sldId id="260"/>
            <p14:sldId id="259"/>
          </p14:sldIdLst>
        </p14:section>
        <p14:section name="Раздел без заголовка" id="{C84CA496-ADCC-44F9-B2A7-65262873202A}">
          <p14:sldIdLst>
            <p14:sldId id="258"/>
            <p14:sldId id="262"/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2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613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48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271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391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5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77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19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1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54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E6CA4-0A4B-40C8-86A3-B0324523B5D8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5C2B5-6C05-40CC-9576-AD84169A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52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 bwMode="auto">
          <a:xfrm rot="16200000">
            <a:off x="1131166" y="-1154837"/>
            <a:ext cx="6874858" cy="91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2152" y="1196752"/>
            <a:ext cx="78488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Конспект занятия по обучению грамоте в подготовительной группе на тему: «Звук и буква «Щ»</a:t>
            </a:r>
          </a:p>
          <a:p>
            <a:endParaRPr lang="ru-RU" b="1" i="1" dirty="0" smtClean="0"/>
          </a:p>
          <a:p>
            <a:r>
              <a:rPr lang="ru-RU" sz="1600" b="1" i="1" u="sng" dirty="0" smtClean="0"/>
              <a:t>Цель:</a:t>
            </a:r>
            <a:r>
              <a:rPr lang="ru-RU" b="1" i="1" dirty="0" smtClean="0"/>
              <a:t> </a:t>
            </a:r>
            <a:r>
              <a:rPr lang="ru-RU" sz="1600" dirty="0" smtClean="0"/>
              <a:t>Познакомить детей со звуком и буквой «Щ», с согласным звуком.</a:t>
            </a:r>
          </a:p>
          <a:p>
            <a:r>
              <a:rPr lang="ru-RU" sz="1600" b="1" i="1" u="sng" dirty="0" smtClean="0"/>
              <a:t>Задачи:</a:t>
            </a:r>
          </a:p>
          <a:p>
            <a:r>
              <a:rPr lang="ru-RU" sz="1600" dirty="0" smtClean="0"/>
              <a:t>1.Закрепить навыки различения и произношения звука [Щ] в слогах, словах, фразах</a:t>
            </a:r>
            <a:r>
              <a:rPr lang="ru-RU" sz="1600" b="1" i="1" u="sng" dirty="0" smtClean="0"/>
              <a:t>.</a:t>
            </a:r>
            <a:endParaRPr lang="ru-RU" sz="1600" b="1" i="1" u="sng" dirty="0"/>
          </a:p>
          <a:p>
            <a:r>
              <a:rPr lang="ru-RU" sz="1600" dirty="0" smtClean="0"/>
              <a:t>2.Продолжать формировать </a:t>
            </a:r>
            <a:r>
              <a:rPr lang="ru-RU" sz="1600" dirty="0" err="1" smtClean="0"/>
              <a:t>звукослоговой</a:t>
            </a:r>
            <a:r>
              <a:rPr lang="ru-RU" sz="1600" dirty="0" smtClean="0"/>
              <a:t> анализ.</a:t>
            </a:r>
          </a:p>
          <a:p>
            <a:r>
              <a:rPr lang="ru-RU" sz="1600" dirty="0" smtClean="0"/>
              <a:t>3.Развивать умение концентрировать внимание.</a:t>
            </a:r>
          </a:p>
          <a:p>
            <a:r>
              <a:rPr lang="ru-RU" sz="1600" dirty="0" smtClean="0"/>
              <a:t>4.Воспитывать умение слушать речь взрослого.</a:t>
            </a:r>
          </a:p>
          <a:p>
            <a:endParaRPr lang="ru-RU" sz="1600" dirty="0"/>
          </a:p>
          <a:p>
            <a:r>
              <a:rPr lang="ru-RU" sz="1600" b="1" i="1" u="sng" dirty="0" smtClean="0"/>
              <a:t>Предварительная работа: </a:t>
            </a:r>
            <a:r>
              <a:rPr lang="ru-RU" sz="1600" dirty="0" smtClean="0"/>
              <a:t>Дидактические игры с детьми на определение местонахождения заданного звука в слове: «Подскажи словечко», графические упражнения, пальчиковая гимнастика.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47898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 bwMode="auto">
          <a:xfrm rot="16200000">
            <a:off x="1118587" y="-1137978"/>
            <a:ext cx="6874858" cy="91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692696"/>
            <a:ext cx="763284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 smtClean="0"/>
              <a:t>Отгадывание загадок:</a:t>
            </a:r>
          </a:p>
          <a:p>
            <a:r>
              <a:rPr lang="ru-RU" sz="1600" dirty="0" smtClean="0"/>
              <a:t>Пластмассовая спинка,</a:t>
            </a:r>
          </a:p>
          <a:p>
            <a:r>
              <a:rPr lang="ru-RU" sz="1600" dirty="0" smtClean="0"/>
              <a:t>Жёсткая щетинка,</a:t>
            </a:r>
          </a:p>
          <a:p>
            <a:r>
              <a:rPr lang="ru-RU" sz="1600" dirty="0" smtClean="0"/>
              <a:t>С мятной пастой дружит,</a:t>
            </a:r>
          </a:p>
          <a:p>
            <a:r>
              <a:rPr lang="ru-RU" sz="1600" dirty="0" smtClean="0"/>
              <a:t>Нам усердно утром и вечером служит. (Зубная щётка)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Колючий ежик</a:t>
            </a:r>
          </a:p>
          <a:p>
            <a:r>
              <a:rPr lang="ru-RU" sz="1600" dirty="0" smtClean="0"/>
              <a:t>С резиновой кожей,</a:t>
            </a:r>
          </a:p>
          <a:p>
            <a:r>
              <a:rPr lang="ru-RU" sz="1600" dirty="0" smtClean="0"/>
              <a:t>Вниз иголками идет,</a:t>
            </a:r>
          </a:p>
          <a:p>
            <a:r>
              <a:rPr lang="ru-RU" sz="1600" dirty="0" smtClean="0"/>
              <a:t>Иглами пыль с ботинок скребёт. (Обувная щётка)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Этой щёткой чищу зубы,</a:t>
            </a:r>
          </a:p>
          <a:p>
            <a:r>
              <a:rPr lang="ru-RU" sz="1600" dirty="0" smtClean="0"/>
              <a:t>Этой щёткой – башмаки,</a:t>
            </a:r>
          </a:p>
          <a:p>
            <a:r>
              <a:rPr lang="ru-RU" sz="1600" dirty="0" smtClean="0"/>
              <a:t>Этой щёткой чищу брюки,</a:t>
            </a:r>
          </a:p>
          <a:p>
            <a:r>
              <a:rPr lang="ru-RU" sz="1600" dirty="0" smtClean="0"/>
              <a:t>Этой щёткой подметаю я полы.</a:t>
            </a:r>
          </a:p>
          <a:p>
            <a:r>
              <a:rPr lang="ru-RU" sz="1600" dirty="0" smtClean="0"/>
              <a:t>Эти щетки все нужны.</a:t>
            </a:r>
          </a:p>
          <a:p>
            <a:endParaRPr lang="ru-RU" sz="1600" dirty="0"/>
          </a:p>
          <a:p>
            <a:r>
              <a:rPr lang="ru-RU" sz="1600" dirty="0" smtClean="0"/>
              <a:t>- Какой мы слышим звук в начале слова? (В начале слова мы слышим звук [Щ])</a:t>
            </a:r>
          </a:p>
          <a:p>
            <a:r>
              <a:rPr lang="ru-RU" sz="1600" dirty="0" smtClean="0"/>
              <a:t>Характеристика звука [Щ] (согласный, всегда мягкий, глухой).</a:t>
            </a:r>
            <a:endParaRPr lang="ru-RU" sz="1600" dirty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4759">
            <a:off x="5823904" y="879174"/>
            <a:ext cx="1909986" cy="127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60848"/>
            <a:ext cx="1417340" cy="141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96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 bwMode="auto">
          <a:xfrm rot="16200000">
            <a:off x="1131166" y="-1154837"/>
            <a:ext cx="6874858" cy="91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620688"/>
            <a:ext cx="78488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- Я буду произносить звуки и слоги, а вы, если услышите звук [Щ] хлопните в ладоши.</a:t>
            </a:r>
          </a:p>
          <a:p>
            <a:r>
              <a:rPr lang="ru-RU" sz="1600" dirty="0" smtClean="0"/>
              <a:t>А, о, щ, р, а, н, в, ш, </a:t>
            </a:r>
            <a:r>
              <a:rPr lang="ru-RU" sz="1600" dirty="0" err="1" smtClean="0"/>
              <a:t>ы,х</a:t>
            </a:r>
            <a:r>
              <a:rPr lang="ru-RU" sz="1600" dirty="0" smtClean="0"/>
              <a:t>, щ, Ка, </a:t>
            </a:r>
            <a:r>
              <a:rPr lang="ru-RU" sz="1600" dirty="0" err="1" smtClean="0"/>
              <a:t>щу</a:t>
            </a:r>
            <a:r>
              <a:rPr lang="ru-RU" sz="1600" dirty="0" smtClean="0"/>
              <a:t> </a:t>
            </a:r>
            <a:r>
              <a:rPr lang="ru-RU" sz="1600" dirty="0" err="1" smtClean="0"/>
              <a:t>цы</a:t>
            </a:r>
            <a:r>
              <a:rPr lang="ru-RU" sz="1600" dirty="0" smtClean="0"/>
              <a:t>, щип ща, </a:t>
            </a:r>
            <a:r>
              <a:rPr lang="ru-RU" sz="1600" dirty="0" err="1" smtClean="0"/>
              <a:t>ро</a:t>
            </a:r>
            <a:r>
              <a:rPr lang="ru-RU" sz="1600" dirty="0" smtClean="0"/>
              <a:t> щи, </a:t>
            </a:r>
            <a:r>
              <a:rPr lang="ru-RU" sz="1600" dirty="0" err="1" smtClean="0"/>
              <a:t>кле</a:t>
            </a:r>
            <a:r>
              <a:rPr lang="ru-RU" sz="1600" dirty="0" smtClean="0"/>
              <a:t> гол, </a:t>
            </a:r>
            <a:r>
              <a:rPr lang="ru-RU" sz="1600" dirty="0" err="1" smtClean="0"/>
              <a:t>ще</a:t>
            </a:r>
            <a:r>
              <a:rPr lang="ru-RU" sz="1600" dirty="0" smtClean="0"/>
              <a:t> щи, </a:t>
            </a:r>
            <a:r>
              <a:rPr lang="ru-RU" sz="1600" dirty="0" err="1" smtClean="0"/>
              <a:t>ле</a:t>
            </a:r>
            <a:r>
              <a:rPr lang="ru-RU" sz="1600" dirty="0" smtClean="0"/>
              <a:t> </a:t>
            </a:r>
            <a:r>
              <a:rPr lang="ru-RU" sz="1600" dirty="0" err="1" smtClean="0"/>
              <a:t>щик</a:t>
            </a:r>
            <a:r>
              <a:rPr lang="ru-RU" sz="1600" dirty="0" smtClean="0"/>
              <a:t>, я ка, </a:t>
            </a:r>
            <a:r>
              <a:rPr lang="ru-RU" sz="1600" dirty="0" err="1" smtClean="0"/>
              <a:t>ще</a:t>
            </a:r>
            <a:r>
              <a:rPr lang="ru-RU" sz="1600" dirty="0"/>
              <a:t> </a:t>
            </a:r>
            <a:r>
              <a:rPr lang="ru-RU" sz="1600" dirty="0" smtClean="0"/>
              <a:t>ка, щеп.</a:t>
            </a:r>
          </a:p>
          <a:p>
            <a:endParaRPr lang="ru-RU" sz="1600" dirty="0"/>
          </a:p>
          <a:p>
            <a:r>
              <a:rPr lang="ru-RU" sz="1600" b="1" u="sng" dirty="0" smtClean="0"/>
              <a:t>Упражнение «Один - много»</a:t>
            </a:r>
            <a:endParaRPr lang="ru-RU" sz="1600" dirty="0" smtClean="0"/>
          </a:p>
          <a:p>
            <a:r>
              <a:rPr lang="ru-RU" sz="1600" dirty="0" smtClean="0"/>
              <a:t>Щетка – щетки                                        ящик - …(ящики)</a:t>
            </a:r>
          </a:p>
          <a:p>
            <a:endParaRPr lang="ru-RU" sz="1600" dirty="0" smtClean="0"/>
          </a:p>
          <a:p>
            <a:r>
              <a:rPr lang="ru-RU" sz="1600" dirty="0" smtClean="0"/>
              <a:t>щука - …(щуки)                                       щенок - …(щенки)</a:t>
            </a:r>
          </a:p>
          <a:p>
            <a:endParaRPr lang="ru-RU" sz="1600" dirty="0" smtClean="0"/>
          </a:p>
          <a:p>
            <a:r>
              <a:rPr lang="ru-RU" sz="1600" dirty="0" smtClean="0"/>
              <a:t>щека - …(щеки)                                       роща - …(рощи)</a:t>
            </a:r>
          </a:p>
          <a:p>
            <a:endParaRPr lang="ru-RU" sz="1600" dirty="0" smtClean="0"/>
          </a:p>
          <a:p>
            <a:r>
              <a:rPr lang="ru-RU" sz="1600" dirty="0" smtClean="0"/>
              <a:t>плащ - …(плащи)                                    клещ - …(клещи)</a:t>
            </a:r>
          </a:p>
          <a:p>
            <a:endParaRPr lang="ru-RU" sz="1600" dirty="0" smtClean="0"/>
          </a:p>
          <a:p>
            <a:r>
              <a:rPr lang="ru-RU" sz="1600" dirty="0" smtClean="0"/>
              <a:t>овощ -…(овощи)                                     лещ - …(лещи)</a:t>
            </a:r>
          </a:p>
          <a:p>
            <a:endParaRPr lang="ru-RU" sz="1600" dirty="0"/>
          </a:p>
          <a:p>
            <a:r>
              <a:rPr lang="ru-RU" sz="1600" b="1" u="sng" dirty="0" smtClean="0"/>
              <a:t>Пальчиковая гимнастика:</a:t>
            </a:r>
            <a:endParaRPr lang="ru-RU" sz="1600" dirty="0" smtClean="0"/>
          </a:p>
          <a:p>
            <a:r>
              <a:rPr lang="ru-RU" sz="1600" dirty="0" smtClean="0"/>
              <a:t>Щи-щи-щи- спрячусь я, а ты ищи.</a:t>
            </a:r>
          </a:p>
          <a:p>
            <a:r>
              <a:rPr lang="ru-RU" sz="1600" dirty="0" err="1" smtClean="0"/>
              <a:t>Щу-щу-щу</a:t>
            </a:r>
            <a:r>
              <a:rPr lang="ru-RU" sz="1600" dirty="0" smtClean="0"/>
              <a:t>, я тебя ищу.</a:t>
            </a:r>
          </a:p>
          <a:p>
            <a:r>
              <a:rPr lang="ru-RU" sz="1600" dirty="0" smtClean="0"/>
              <a:t>Ща-ща-ща- в речке три леща.</a:t>
            </a:r>
          </a:p>
          <a:p>
            <a:r>
              <a:rPr lang="ru-RU" sz="1600" dirty="0" err="1" smtClean="0"/>
              <a:t>Ащ-ащ-ащ</a:t>
            </a:r>
            <a:r>
              <a:rPr lang="ru-RU" sz="1600" dirty="0" smtClean="0"/>
              <a:t>- новый синий плащ.</a:t>
            </a:r>
          </a:p>
          <a:p>
            <a:r>
              <a:rPr lang="ru-RU" sz="1600" dirty="0" err="1" smtClean="0"/>
              <a:t>Щё-щё-щё</a:t>
            </a:r>
            <a:r>
              <a:rPr lang="ru-RU" sz="1600" dirty="0" smtClean="0"/>
              <a:t>- пойдем гулять ещё.</a:t>
            </a:r>
          </a:p>
          <a:p>
            <a:r>
              <a:rPr lang="ru-RU" sz="1600" dirty="0" err="1" smtClean="0"/>
              <a:t>Ще-ще-ще</a:t>
            </a:r>
            <a:r>
              <a:rPr lang="ru-RU" sz="1600" dirty="0" smtClean="0"/>
              <a:t>- дождь- гуляй в плаще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6183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 bwMode="auto">
          <a:xfrm rot="16200000">
            <a:off x="1131166" y="-1154837"/>
            <a:ext cx="6874858" cy="91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 r="17751" b="6200"/>
          <a:stretch/>
        </p:blipFill>
        <p:spPr bwMode="auto">
          <a:xfrm>
            <a:off x="1619672" y="908720"/>
            <a:ext cx="6360368" cy="5184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29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 bwMode="auto">
          <a:xfrm rot="16200000">
            <a:off x="1131166" y="-1154837"/>
            <a:ext cx="6874858" cy="91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692696"/>
            <a:ext cx="78488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Ребята, перед вами плакат. Выбирайте слог, читайте его и находите картинки, названия которых начинаются с данного слога.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340768"/>
            <a:ext cx="401002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3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 bwMode="auto">
          <a:xfrm rot="16200000">
            <a:off x="1131166" y="-1154837"/>
            <a:ext cx="6874858" cy="91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70145"/>
            <a:ext cx="7739614" cy="530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38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 bwMode="auto">
          <a:xfrm rot="16200000">
            <a:off x="1100299" y="-1154838"/>
            <a:ext cx="6874858" cy="915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764704"/>
            <a:ext cx="8064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6146" name="Picture 2" descr="https://pandia.ru/text/80/437/images/img6_9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5"/>
          <a:stretch/>
        </p:blipFill>
        <p:spPr bwMode="auto">
          <a:xfrm>
            <a:off x="4730864" y="724312"/>
            <a:ext cx="3905865" cy="539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24313"/>
            <a:ext cx="4047296" cy="539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83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378</Words>
  <Application>Microsoft Office PowerPoint</Application>
  <PresentationFormat>Экран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4</cp:revision>
  <dcterms:created xsi:type="dcterms:W3CDTF">2020-04-25T18:22:24Z</dcterms:created>
  <dcterms:modified xsi:type="dcterms:W3CDTF">2020-04-25T19:00:23Z</dcterms:modified>
</cp:coreProperties>
</file>