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77" r:id="rId3"/>
    <p:sldId id="278" r:id="rId4"/>
    <p:sldId id="281" r:id="rId5"/>
    <p:sldId id="270" r:id="rId6"/>
    <p:sldId id="274" r:id="rId7"/>
    <p:sldId id="292" r:id="rId8"/>
    <p:sldId id="293" r:id="rId9"/>
    <p:sldId id="282" r:id="rId10"/>
    <p:sldId id="289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48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1593242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4051740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1847126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3433400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2612176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9680350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09.02.2023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9509784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09.02.2023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0142953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09.02.2023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2055789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6200800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8283450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09.02.2023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8943026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www.fotooboi.ru/upload/resize_cache/iblock/337/1258_1022_1d7a58ff99b324185ccb5ad5dfbdb5e85/337594065b547edf5a87fa58e0048ba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9702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251520" y="2060848"/>
            <a:ext cx="8640960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«Методическая система </a:t>
            </a:r>
          </a:p>
          <a:p>
            <a:pPr algn="ctr"/>
            <a:r>
              <a:rPr lang="ru-RU" sz="44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Эмиля Жака-</a:t>
            </a:r>
            <a:r>
              <a:rPr lang="ru-RU" sz="4400" b="1" i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Далькроза</a:t>
            </a:r>
            <a:r>
              <a:rPr lang="ru-RU" sz="44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</a:p>
          <a:p>
            <a:pPr algn="ctr"/>
            <a:r>
              <a:rPr lang="ru-RU" sz="44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музыкальная ритмика» </a:t>
            </a:r>
            <a:endParaRPr lang="ru-RU" sz="4400" b="1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79512" y="116632"/>
            <a:ext cx="878497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>
              <a:solidFill>
                <a:srgbClr val="002060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19280" y="136668"/>
            <a:ext cx="1473200" cy="192418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www.fotooboi.ru/upload/resize_cache/iblock/337/1258_1022_1d7a58ff99b324185ccb5ad5dfbdb5e85/337594065b547edf5a87fa58e0048ba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23528" y="1628800"/>
            <a:ext cx="8640959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72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</a:t>
            </a:r>
          </a:p>
          <a:p>
            <a:pPr algn="ctr"/>
            <a:r>
              <a:rPr lang="ru-RU" sz="72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 внимание!!!</a:t>
            </a:r>
            <a:endParaRPr lang="ru-RU" sz="7200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0093848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www.fotooboi.ru/upload/resize_cache/iblock/337/1258_1022_1d7a58ff99b324185ccb5ad5dfbdb5e85/337594065b547edf5a87fa58e0048ba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43508" y="3933056"/>
            <a:ext cx="8856984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endParaRPr lang="ru-RU" sz="2400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2400" b="1" i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36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Швейцарский педагог, композитор </a:t>
            </a:r>
          </a:p>
          <a:p>
            <a:pPr algn="ctr"/>
            <a:r>
              <a:rPr lang="ru-RU" sz="36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Эмиль Жак-</a:t>
            </a:r>
            <a:r>
              <a:rPr lang="ru-RU" sz="3600" b="1" i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Далькроз</a:t>
            </a:r>
            <a:r>
              <a:rPr lang="ru-RU" sz="36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36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1865 - 1950). </a:t>
            </a:r>
            <a:endParaRPr lang="ru-RU" sz="3600" b="1" i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2400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2400" b="1" i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4338" name="Picture 2" descr="http://www.intoclassics.net/_nw/425/92686907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600" y="275456"/>
            <a:ext cx="4876800" cy="36576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2602114900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http://www.fotooboi.ru/upload/resize_cache/iblock/337/1258_1022_1d7a58ff99b324185ccb5ad5dfbdb5e85/337594065b547edf5a87fa58e0048ba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54049" y="404664"/>
            <a:ext cx="871659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Первоначальное название  системы </a:t>
            </a:r>
            <a:r>
              <a:rPr lang="ru-RU" sz="28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Далькроза</a:t>
            </a:r>
            <a:r>
              <a:rPr lang="ru-RU" sz="28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– </a:t>
            </a:r>
          </a:p>
          <a:p>
            <a:pPr algn="ctr"/>
            <a:r>
              <a:rPr lang="ru-RU" sz="28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faire</a:t>
            </a:r>
            <a:r>
              <a:rPr lang="ru-RU" sz="28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les</a:t>
            </a:r>
            <a:r>
              <a:rPr lang="ru-RU" sz="28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pas</a:t>
            </a:r>
            <a:r>
              <a:rPr lang="ru-RU" sz="28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- «делать шаги». </a:t>
            </a:r>
            <a:endParaRPr lang="ru-RU" sz="2800" b="1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02784" y="4797152"/>
            <a:ext cx="861912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 smtClean="0">
                <a:solidFill>
                  <a:schemeClr val="accent3">
                    <a:lumMod val="50000"/>
                  </a:schemeClr>
                </a:solidFill>
              </a:rPr>
              <a:t> </a:t>
            </a:r>
            <a:endParaRPr lang="ru-RU" sz="2800" b="1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Рисунок 6" descr="да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85664" y="1700808"/>
            <a:ext cx="4260829" cy="3096344"/>
          </a:xfrm>
          <a:prstGeom prst="rect">
            <a:avLst/>
          </a:prstGeom>
          <a:ln>
            <a:solidFill>
              <a:schemeClr val="accent3">
                <a:lumMod val="50000"/>
              </a:schemeClr>
            </a:solidFill>
          </a:ln>
        </p:spPr>
      </p:pic>
      <p:pic>
        <p:nvPicPr>
          <p:cNvPr id="6" name="Рисунок 5" descr="д1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802529" y="1700808"/>
            <a:ext cx="4165588" cy="3096344"/>
          </a:xfrm>
          <a:prstGeom prst="rect">
            <a:avLst/>
          </a:prstGeom>
          <a:ln>
            <a:solidFill>
              <a:schemeClr val="accent3">
                <a:lumMod val="75000"/>
              </a:schemeClr>
            </a:solidFill>
          </a:ln>
        </p:spPr>
      </p:pic>
    </p:spTree>
    <p:extLst>
      <p:ext uri="{BB962C8B-B14F-4D97-AF65-F5344CB8AC3E}">
        <p14:creationId xmlns="" xmlns:p14="http://schemas.microsoft.com/office/powerpoint/2010/main" val="1840649807"/>
      </p:ext>
    </p:extLst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2" descr="http://www.fotooboi.ru/upload/resize_cache/iblock/337/1258_1022_1d7a58ff99b324185ccb5ad5dfbdb5e85/337594065b547edf5a87fa58e0048ba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0" y="-16626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 descr="ритмика8.jpg"/>
          <p:cNvPicPr>
            <a:picLocks noChangeAspect="1"/>
          </p:cNvPicPr>
          <p:nvPr/>
        </p:nvPicPr>
        <p:blipFill>
          <a:blip r:embed="rId3" cstate="print"/>
          <a:srcRect r="4040"/>
          <a:stretch>
            <a:fillRect/>
          </a:stretch>
        </p:blipFill>
        <p:spPr>
          <a:xfrm>
            <a:off x="251520" y="1988840"/>
            <a:ext cx="2496801" cy="173146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Рисунок 4" descr="далькр.jpg"/>
          <p:cNvPicPr>
            <a:picLocks noChangeAspect="1"/>
          </p:cNvPicPr>
          <p:nvPr/>
        </p:nvPicPr>
        <p:blipFill>
          <a:blip r:embed="rId4" cstate="print"/>
          <a:srcRect b="1"/>
          <a:stretch>
            <a:fillRect/>
          </a:stretch>
        </p:blipFill>
        <p:spPr>
          <a:xfrm>
            <a:off x="3039090" y="2848929"/>
            <a:ext cx="2833776" cy="174274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Прямоугольник 5"/>
          <p:cNvSpPr/>
          <p:nvPr/>
        </p:nvSpPr>
        <p:spPr>
          <a:xfrm>
            <a:off x="179512" y="3861048"/>
            <a:ext cx="2484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i="1" dirty="0" smtClean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ритмические движения</a:t>
            </a:r>
            <a:endParaRPr lang="ru-RU" sz="2400" b="1" i="1" dirty="0">
              <a:solidFill>
                <a:srgbClr val="00206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111245" y="4680213"/>
            <a:ext cx="2710101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400" b="1" i="1" dirty="0" smtClean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упражнения для </a:t>
            </a:r>
          </a:p>
          <a:p>
            <a:pPr algn="ctr"/>
            <a:r>
              <a:rPr lang="ru-RU" sz="2400" b="1" i="1" dirty="0" smtClean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тренировки слуха </a:t>
            </a:r>
            <a:endParaRPr lang="ru-RU" sz="2400" b="1" i="1" dirty="0">
              <a:solidFill>
                <a:srgbClr val="00206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566823" y="5854188"/>
            <a:ext cx="3278462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i="1" dirty="0" smtClean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импровизированные </a:t>
            </a:r>
          </a:p>
          <a:p>
            <a:r>
              <a:rPr lang="ru-RU" sz="2400" b="1" i="1" dirty="0" smtClean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пластичные действия</a:t>
            </a:r>
            <a:endParaRPr lang="ru-RU" sz="2400" b="1" i="1" dirty="0">
              <a:solidFill>
                <a:srgbClr val="002060"/>
              </a:solidFill>
            </a:endParaRPr>
          </a:p>
        </p:txBody>
      </p:sp>
      <p:pic>
        <p:nvPicPr>
          <p:cNvPr id="3" name="Рисунок 2" descr="ритмика9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084167" y="3861048"/>
            <a:ext cx="2761117" cy="176868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9" name="Прямоугольник 8"/>
          <p:cNvSpPr/>
          <p:nvPr/>
        </p:nvSpPr>
        <p:spPr>
          <a:xfrm>
            <a:off x="857224" y="285728"/>
            <a:ext cx="760417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своей гимнастике Далькроз различал три вида упражнений: </a:t>
            </a:r>
            <a:endParaRPr lang="ru-RU" sz="2800" b="1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700453292"/>
      </p:ext>
    </p:extLst>
  </p:cSld>
  <p:clrMapOvr>
    <a:masterClrMapping/>
  </p:clrMapOvr>
  <p:transition>
    <p:wheel spokes="2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http://www.fotooboi.ru/upload/resize_cache/iblock/337/1258_1022_1d7a58ff99b324185ccb5ad5dfbdb5e85/337594065b547edf5a87fa58e0048ba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Рисунок 6" descr="волк-й.jpg"/>
          <p:cNvPicPr>
            <a:picLocks noChangeAspect="1"/>
          </p:cNvPicPr>
          <p:nvPr/>
        </p:nvPicPr>
        <p:blipFill>
          <a:blip r:embed="rId3" cstate="print"/>
          <a:srcRect r="10009"/>
          <a:stretch>
            <a:fillRect/>
          </a:stretch>
        </p:blipFill>
        <p:spPr>
          <a:xfrm flipH="1">
            <a:off x="2857488" y="2928934"/>
            <a:ext cx="1714135" cy="340589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Прямоугольник 3"/>
          <p:cNvSpPr/>
          <p:nvPr/>
        </p:nvSpPr>
        <p:spPr>
          <a:xfrm>
            <a:off x="209640" y="188641"/>
            <a:ext cx="8934360" cy="38472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Последователи Жака-</a:t>
            </a:r>
            <a:r>
              <a:rPr lang="ru-RU" sz="28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Далькроза</a:t>
            </a:r>
            <a:endParaRPr lang="ru-RU" sz="2800" b="1" i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Самым известным ритмистом в России был князь Сергей Волконский - ученик Жака Далькроза, автор множества статей о ритмике, один из первых пропагандистов и популяризаторов в России метода Жака </a:t>
            </a:r>
            <a:r>
              <a:rPr lang="ru-RU" sz="24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Далькроза</a:t>
            </a:r>
            <a:endParaRPr lang="ru-RU" sz="2400" b="1" i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Н.Г</a:t>
            </a:r>
            <a:r>
              <a:rPr lang="ru-RU" sz="24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Александрова, В.А</a:t>
            </a:r>
            <a:r>
              <a:rPr lang="ru-RU" sz="24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4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Гринер</a:t>
            </a:r>
            <a:r>
              <a:rPr lang="ru-RU" sz="2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М.А</a:t>
            </a:r>
            <a:r>
              <a:rPr lang="ru-RU" sz="24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4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Румер</a:t>
            </a:r>
            <a:r>
              <a:rPr lang="ru-RU" sz="2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Е.В</a:t>
            </a:r>
            <a:r>
              <a:rPr lang="ru-RU" sz="24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4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Конорова</a:t>
            </a:r>
            <a:r>
              <a:rPr lang="ru-RU" sz="2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</a:p>
          <a:p>
            <a:r>
              <a:rPr lang="ru-RU" sz="2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Н.П</a:t>
            </a:r>
            <a:r>
              <a:rPr lang="ru-RU" sz="24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Збруева, В.Е</a:t>
            </a:r>
            <a:r>
              <a:rPr lang="ru-RU" sz="24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Яновская, В.А</a:t>
            </a:r>
            <a:r>
              <a:rPr lang="ru-RU" sz="24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Шукшина , их ученики и последователи.</a:t>
            </a:r>
          </a:p>
          <a:p>
            <a:endParaRPr lang="ru-RU" sz="2400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400" b="1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25588" t="41280" r="55512" b="28199"/>
          <a:stretch/>
        </p:blipFill>
        <p:spPr>
          <a:xfrm>
            <a:off x="6286512" y="3643314"/>
            <a:ext cx="1728192" cy="2016224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857488" y="6460536"/>
            <a:ext cx="20002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С. Волконский</a:t>
            </a: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6429388" y="5690797"/>
            <a:ext cx="20002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В. А. </a:t>
            </a:r>
            <a:r>
              <a:rPr lang="ru-RU" dirty="0" err="1" smtClean="0"/>
              <a:t>Гринер</a:t>
            </a:r>
            <a:endParaRPr lang="ru-RU" dirty="0"/>
          </a:p>
        </p:txBody>
      </p:sp>
    </p:spTree>
  </p:cSld>
  <p:clrMapOvr>
    <a:masterClrMapping/>
  </p:clrMapOvr>
  <p:transition>
    <p:diamond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http://www.fotooboi.ru/upload/resize_cache/iblock/337/1258_1022_1d7a58ff99b324185ccb5ad5dfbdb5e85/337594065b547edf5a87fa58e0048ba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 descr="ритм6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79377" y="2348880"/>
            <a:ext cx="4092623" cy="265752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" name="Рисунок 2" descr="ляг-ка.jpg"/>
          <p:cNvPicPr>
            <a:picLocks noChangeAspect="1"/>
          </p:cNvPicPr>
          <p:nvPr/>
        </p:nvPicPr>
        <p:blipFill>
          <a:blip r:embed="rId4" cstate="print"/>
          <a:srcRect t="12601" r="6019" b="13017"/>
          <a:stretch>
            <a:fillRect/>
          </a:stretch>
        </p:blipFill>
        <p:spPr>
          <a:xfrm>
            <a:off x="4909330" y="1484784"/>
            <a:ext cx="4002714" cy="295092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Прямоугольник 3"/>
          <p:cNvSpPr/>
          <p:nvPr/>
        </p:nvSpPr>
        <p:spPr>
          <a:xfrm>
            <a:off x="251521" y="5229200"/>
            <a:ext cx="866052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i="1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Методы музыкального движения, разработанные отечественными педагогами-музыкантами С.Д.Рудневой, </a:t>
            </a:r>
            <a:r>
              <a:rPr lang="ru-RU" sz="2400" b="1" i="1" dirty="0" err="1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Л.С.Генераловой</a:t>
            </a:r>
            <a:r>
              <a:rPr lang="ru-RU" sz="2400" b="1" i="1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Э.М. Фиш мы используем и сегодня.</a:t>
            </a:r>
            <a:endParaRPr lang="ru-RU" sz="2400" b="1" i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51520" y="406405"/>
            <a:ext cx="866052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i="1" dirty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Советские ритмисты на основе принципов Далькроза разработали систему обучения движения под музыку.</a:t>
            </a:r>
            <a:r>
              <a:rPr lang="ru-RU" sz="2400" b="1" i="1" dirty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endParaRPr lang="ru-RU" sz="2400" b="1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97" y="-297"/>
            <a:ext cx="9144793" cy="6858594"/>
          </a:xfrm>
          <a:prstGeom prst="rect">
            <a:avLst/>
          </a:prstGeo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7200" b="1" i="1" dirty="0" smtClean="0">
                <a:solidFill>
                  <a:srgbClr val="002060"/>
                </a:solidFill>
              </a:rPr>
              <a:t>Цель</a:t>
            </a:r>
            <a:endParaRPr lang="ru-RU" sz="7200" b="1" i="1" dirty="0">
              <a:solidFill>
                <a:srgbClr val="002060"/>
              </a:solidFill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ru-RU" sz="4400" b="1" i="1" dirty="0" smtClean="0">
                <a:solidFill>
                  <a:srgbClr val="002060"/>
                </a:solidFill>
              </a:rPr>
              <a:t>Музыкальный ритм должен быть не объяснен и усвоен, а «телесно пережит», </a:t>
            </a:r>
            <a:r>
              <a:rPr lang="ru-RU" sz="4400" dirty="0" smtClean="0">
                <a:solidFill>
                  <a:srgbClr val="002060"/>
                </a:solidFill>
              </a:rPr>
              <a:t>претворен в движении.</a:t>
            </a:r>
            <a:endParaRPr lang="ru-RU" sz="44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9696725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97" y="-297"/>
            <a:ext cx="9144793" cy="6858594"/>
          </a:xfrm>
          <a:prstGeom prst="rect">
            <a:avLst/>
          </a:prstGeo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Задачи</a:t>
            </a:r>
            <a:endParaRPr lang="ru-RU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Развить и усовершенствовать нервную систему и мускульный аппарат таким образом, чтобы создать высшее владение ритмическими способностями, благодаря глубокому взаимодействию тела и духа под влиянием музыки.</a:t>
            </a:r>
          </a:p>
          <a:p>
            <a:r>
              <a:rPr lang="ru-RU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Установить гармонические соответствия между движениями тела, подчеркнутыми динамическими акцентами и различными размерами и раздроблениями длительностей в такте, т.е. создать «чувство музыкального ритма».</a:t>
            </a:r>
          </a:p>
          <a:p>
            <a:r>
              <a:rPr lang="ru-RU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Привести в связь движения тела, организованные во времени (в такте) с ограничением и сопротивлением пространства, т.е. создать «чувство музыкально-пластического ритма».</a:t>
            </a:r>
            <a:endParaRPr lang="ru-RU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5145698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ttp://www.fotooboi.ru/upload/resize_cache/iblock/337/1258_1022_1d7a58ff99b324185ccb5ad5dfbdb5e85/337594065b547edf5a87fa58e0048ba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52480" y="332656"/>
            <a:ext cx="8612008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Далькроз </a:t>
            </a:r>
            <a:r>
              <a:rPr lang="ru-RU" sz="36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развивал в </a:t>
            </a:r>
            <a:r>
              <a:rPr lang="ru-RU" sz="36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детях </a:t>
            </a:r>
            <a:r>
              <a:rPr lang="ru-RU" sz="36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глубокое «чувствование», проникновение в </a:t>
            </a:r>
            <a:r>
              <a:rPr lang="ru-RU" sz="3600" b="1" i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музыку</a:t>
            </a:r>
            <a:r>
              <a:rPr lang="ru-RU" sz="36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творческое </a:t>
            </a:r>
            <a:r>
              <a:rPr lang="ru-RU" sz="36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воображение, музыкальный слух, память, внимание, выразительность движений. </a:t>
            </a:r>
            <a:endParaRPr lang="ru-RU" sz="3600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 descr="ритмика5.jpg"/>
          <p:cNvPicPr>
            <a:picLocks noChangeAspect="1"/>
          </p:cNvPicPr>
          <p:nvPr/>
        </p:nvPicPr>
        <p:blipFill>
          <a:blip r:embed="rId3" cstate="print"/>
          <a:srcRect r="10000"/>
          <a:stretch>
            <a:fillRect/>
          </a:stretch>
        </p:blipFill>
        <p:spPr>
          <a:xfrm>
            <a:off x="2620732" y="3379644"/>
            <a:ext cx="3768988" cy="328107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="" xmlns:p14="http://schemas.microsoft.com/office/powerpoint/2010/main" val="20914580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2618</TotalTime>
  <Words>280</Words>
  <Application>Microsoft Office PowerPoint</Application>
  <PresentationFormat>Экран (4:3)</PresentationFormat>
  <Paragraphs>35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Цель</vt:lpstr>
      <vt:lpstr>Задачи</vt:lpstr>
      <vt:lpstr>Слайд 9</vt:lpstr>
      <vt:lpstr>Слайд 10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Департамент по культуре и туризму Томской области ОГОАУ СПО «Губернаторский колледж социально-культурных технологий и инноваций»   Презентация по предмету «Танец» специальность НХТ; вид: «Актерское искусство»,       «Театральное творчество». для любой специальности     Тема: история создания ритмической гимнастики ритмика</dc:title>
  <dc:creator>Наталия</dc:creator>
  <cp:lastModifiedBy>1</cp:lastModifiedBy>
  <cp:revision>128</cp:revision>
  <dcterms:created xsi:type="dcterms:W3CDTF">2015-02-22T18:38:08Z</dcterms:created>
  <dcterms:modified xsi:type="dcterms:W3CDTF">2023-02-09T08:20:18Z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XPowerLiteLastOptimized">
    <vt:lpwstr>539189</vt:lpwstr>
  </property>
  <property fmtid="{D5CDD505-2E9C-101B-9397-08002B2CF9AE}" pid="3" name="NXPowerLiteSettings">
    <vt:lpwstr>F6000400038000</vt:lpwstr>
  </property>
  <property fmtid="{D5CDD505-2E9C-101B-9397-08002B2CF9AE}" pid="4" name="NXPowerLiteVersion">
    <vt:lpwstr>D4.3.1</vt:lpwstr>
  </property>
</Properties>
</file>