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7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000505"/>
            <a:ext cx="8458200" cy="2075282"/>
          </a:xfrm>
        </p:spPr>
        <p:txBody>
          <a:bodyPr/>
          <a:lstStyle/>
          <a:p>
            <a:pPr algn="ctr"/>
            <a:r>
              <a:rPr lang="ru-RU" dirty="0" smtClean="0"/>
              <a:t>Январь 2021 </a:t>
            </a:r>
            <a:r>
              <a:rPr lang="ru-RU" dirty="0" smtClean="0"/>
              <a:t>г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sz="2800" dirty="0" smtClean="0"/>
              <a:t>Педагог-психолог </a:t>
            </a:r>
            <a:r>
              <a:rPr lang="ru-RU" sz="2800" dirty="0" err="1" smtClean="0"/>
              <a:t>Носкова</a:t>
            </a:r>
            <a:r>
              <a:rPr lang="ru-RU" sz="2800" smtClean="0"/>
              <a:t> Т.В.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643050"/>
            <a:ext cx="8458200" cy="2071702"/>
          </a:xfrm>
        </p:spPr>
        <p:txBody>
          <a:bodyPr>
            <a:normAutofit fontScale="925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Анкетирование родителей</a:t>
            </a:r>
          </a:p>
          <a:p>
            <a:pPr algn="ctr"/>
            <a:r>
              <a:rPr lang="ru-RU" sz="3500" b="1" dirty="0" smtClean="0"/>
              <a:t>«Формирование основ финансовой грамотности у детей дошкольного возраста»</a:t>
            </a:r>
            <a:endParaRPr lang="ru-RU" sz="3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9. </a:t>
            </a:r>
            <a:r>
              <a:rPr lang="en-US" b="1" dirty="0" err="1" smtClean="0"/>
              <a:t>Вы</a:t>
            </a:r>
            <a:r>
              <a:rPr lang="en-US" b="1" dirty="0" smtClean="0"/>
              <a:t> </a:t>
            </a:r>
            <a:r>
              <a:rPr lang="en-US" b="1" dirty="0" err="1" smtClean="0"/>
              <a:t>финансово</a:t>
            </a:r>
            <a:r>
              <a:rPr lang="en-US" b="1" dirty="0" smtClean="0"/>
              <a:t> </a:t>
            </a:r>
            <a:r>
              <a:rPr lang="en-US" b="1" dirty="0" err="1" smtClean="0"/>
              <a:t>грамотный</a:t>
            </a:r>
            <a:r>
              <a:rPr lang="en-US" b="1" dirty="0" smtClean="0"/>
              <a:t> </a:t>
            </a:r>
            <a:r>
              <a:rPr lang="en-US" b="1" dirty="0" err="1" smtClean="0"/>
              <a:t>человек</a:t>
            </a:r>
            <a:r>
              <a:rPr lang="en-US" b="1" dirty="0" smtClean="0"/>
              <a:t>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Я совсем не разбираюсь в финансовых вопросах.</a:t>
            </a:r>
          </a:p>
          <a:p>
            <a:pPr lvl="0"/>
            <a:r>
              <a:rPr lang="ru-RU" dirty="0" smtClean="0"/>
              <a:t>Имею элементарные знания о финансах.</a:t>
            </a:r>
            <a:r>
              <a:rPr lang="ru-RU" b="1" dirty="0" smtClean="0">
                <a:solidFill>
                  <a:srgbClr val="FF0000"/>
                </a:solidFill>
              </a:rPr>
              <a:t>(75%)</a:t>
            </a:r>
            <a:endParaRPr lang="ru-RU" dirty="0" smtClean="0"/>
          </a:p>
          <a:p>
            <a:pPr lvl="0"/>
            <a:r>
              <a:rPr lang="ru-RU" dirty="0" smtClean="0"/>
              <a:t>Имею отличные знания – профессия обязывает. </a:t>
            </a:r>
            <a:r>
              <a:rPr lang="ru-RU" b="1" dirty="0" smtClean="0">
                <a:solidFill>
                  <a:srgbClr val="FF0000"/>
                </a:solidFill>
              </a:rPr>
              <a:t>(25%)</a:t>
            </a:r>
            <a:endParaRPr lang="ru-RU" dirty="0" smtClean="0"/>
          </a:p>
          <a:p>
            <a:pPr lvl="0"/>
            <a:r>
              <a:rPr lang="en-US" dirty="0" err="1" smtClean="0"/>
              <a:t>Затрудняюсь</a:t>
            </a:r>
            <a:r>
              <a:rPr lang="en-US" dirty="0" smtClean="0"/>
              <a:t> </a:t>
            </a:r>
            <a:r>
              <a:rPr lang="en-US" dirty="0" err="1" smtClean="0"/>
              <a:t>ответить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10. Что такое «финансовая грамотность дошкольника», на Ваш взгляд?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Умение</a:t>
            </a:r>
            <a:r>
              <a:rPr lang="en-US" dirty="0" smtClean="0"/>
              <a:t> </a:t>
            </a:r>
            <a:r>
              <a:rPr lang="en-US" dirty="0" err="1" smtClean="0"/>
              <a:t>управлять</a:t>
            </a:r>
            <a:r>
              <a:rPr lang="en-US" dirty="0" smtClean="0"/>
              <a:t> </a:t>
            </a:r>
            <a:r>
              <a:rPr lang="en-US" dirty="0" err="1" smtClean="0"/>
              <a:t>личными</a:t>
            </a:r>
            <a:r>
              <a:rPr lang="en-US" dirty="0" smtClean="0"/>
              <a:t> </a:t>
            </a:r>
            <a:r>
              <a:rPr lang="en-US" dirty="0" err="1" smtClean="0"/>
              <a:t>финансами</a:t>
            </a:r>
            <a:r>
              <a:rPr lang="en-US" dirty="0" smtClean="0"/>
              <a:t>.</a:t>
            </a:r>
            <a:r>
              <a:rPr lang="ru-RU" b="1" dirty="0" smtClean="0">
                <a:solidFill>
                  <a:srgbClr val="FF0000"/>
                </a:solidFill>
              </a:rPr>
              <a:t>(6%)</a:t>
            </a:r>
            <a:endParaRPr lang="ru-RU" dirty="0" smtClean="0"/>
          </a:p>
          <a:p>
            <a:pPr lvl="0"/>
            <a:r>
              <a:rPr lang="ru-RU" dirty="0" smtClean="0"/>
              <a:t>Понимание, откуда берутся деньги, почему нельзя купить в магазине все и сразу.</a:t>
            </a:r>
            <a:r>
              <a:rPr lang="ru-RU" b="1" dirty="0" smtClean="0">
                <a:solidFill>
                  <a:srgbClr val="FF0000"/>
                </a:solidFill>
              </a:rPr>
              <a:t>(57%)</a:t>
            </a:r>
            <a:endParaRPr lang="ru-RU" dirty="0" smtClean="0"/>
          </a:p>
          <a:p>
            <a:pPr lvl="0"/>
            <a:r>
              <a:rPr lang="ru-RU" dirty="0" smtClean="0"/>
              <a:t>Умение принимать обоснованные решения в отношении финансовых продуктов и услуг. </a:t>
            </a:r>
            <a:r>
              <a:rPr lang="ru-RU" b="1" dirty="0" smtClean="0">
                <a:solidFill>
                  <a:srgbClr val="FF0000"/>
                </a:solidFill>
              </a:rPr>
              <a:t>(37%)</a:t>
            </a:r>
          </a:p>
          <a:p>
            <a:pPr lvl="0"/>
            <a:r>
              <a:rPr lang="en-US" dirty="0" err="1" smtClean="0"/>
              <a:t>Затрудняюсь</a:t>
            </a:r>
            <a:r>
              <a:rPr lang="en-US" dirty="0" smtClean="0"/>
              <a:t> </a:t>
            </a:r>
            <a:r>
              <a:rPr lang="en-US" dirty="0" err="1" smtClean="0"/>
              <a:t>ответить</a:t>
            </a:r>
            <a:r>
              <a:rPr lang="en-US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11. Как Вы относитесь к занятиям по основам финансовой грамотности в ДОО?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Считаю такие занятия необходимыми для детей.</a:t>
            </a:r>
            <a:r>
              <a:rPr lang="ru-RU" b="1" dirty="0" smtClean="0">
                <a:solidFill>
                  <a:srgbClr val="FF0000"/>
                </a:solidFill>
              </a:rPr>
              <a:t>(56%)</a:t>
            </a:r>
            <a:endParaRPr lang="ru-RU" dirty="0" smtClean="0"/>
          </a:p>
          <a:p>
            <a:pPr lvl="0"/>
            <a:r>
              <a:rPr lang="en-US" dirty="0" err="1" smtClean="0"/>
              <a:t>Отрицательно</a:t>
            </a:r>
            <a:r>
              <a:rPr lang="en-US" dirty="0" smtClean="0"/>
              <a:t>.</a:t>
            </a:r>
            <a:endParaRPr lang="ru-RU" dirty="0" smtClean="0"/>
          </a:p>
          <a:p>
            <a:pPr lvl="0"/>
            <a:r>
              <a:rPr lang="en-US" dirty="0" err="1" smtClean="0"/>
              <a:t>Затруднюсь</a:t>
            </a:r>
            <a:r>
              <a:rPr lang="en-US" dirty="0" smtClean="0"/>
              <a:t> </a:t>
            </a:r>
            <a:r>
              <a:rPr lang="en-US" dirty="0" err="1" smtClean="0"/>
              <a:t>ответить</a:t>
            </a:r>
            <a:r>
              <a:rPr lang="en-US" dirty="0" smtClean="0"/>
              <a:t>.</a:t>
            </a:r>
            <a:r>
              <a:rPr lang="ru-RU" b="1" dirty="0" smtClean="0">
                <a:solidFill>
                  <a:srgbClr val="FF0000"/>
                </a:solidFill>
              </a:rPr>
              <a:t>(44%)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12. Какая помощь по формированию у ребенка финансовой грамотности Вам нужна?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Консультация</a:t>
            </a:r>
            <a:r>
              <a:rPr lang="en-US" dirty="0" smtClean="0"/>
              <a:t> </a:t>
            </a:r>
            <a:r>
              <a:rPr lang="en-US" dirty="0" err="1" smtClean="0"/>
              <a:t>педагогов</a:t>
            </a:r>
            <a:r>
              <a:rPr lang="en-US" dirty="0" smtClean="0"/>
              <a:t>.</a:t>
            </a:r>
            <a:r>
              <a:rPr lang="ru-RU" b="1" dirty="0" smtClean="0">
                <a:solidFill>
                  <a:srgbClr val="FF0000"/>
                </a:solidFill>
              </a:rPr>
              <a:t>(6%)</a:t>
            </a:r>
          </a:p>
          <a:p>
            <a:pPr lvl="0"/>
            <a:r>
              <a:rPr lang="en-US" dirty="0" err="1" smtClean="0"/>
              <a:t>Мастер-класс</a:t>
            </a:r>
            <a:r>
              <a:rPr lang="en-US" dirty="0" smtClean="0"/>
              <a:t>.</a:t>
            </a:r>
            <a:r>
              <a:rPr lang="ru-RU" b="1" dirty="0" smtClean="0">
                <a:solidFill>
                  <a:srgbClr val="FF0000"/>
                </a:solidFill>
              </a:rPr>
              <a:t>(51%)</a:t>
            </a:r>
            <a:endParaRPr lang="ru-RU" b="1" dirty="0" smtClean="0"/>
          </a:p>
          <a:p>
            <a:pPr lvl="0"/>
            <a:r>
              <a:rPr lang="en-US" dirty="0" err="1" smtClean="0"/>
              <a:t>Не</a:t>
            </a:r>
            <a:r>
              <a:rPr lang="en-US" dirty="0" smtClean="0"/>
              <a:t> </a:t>
            </a:r>
            <a:r>
              <a:rPr lang="en-US" dirty="0" err="1" smtClean="0"/>
              <a:t>нуждаюсь</a:t>
            </a:r>
            <a:r>
              <a:rPr lang="en-US" dirty="0" smtClean="0"/>
              <a:t> в </a:t>
            </a:r>
            <a:r>
              <a:rPr lang="en-US" dirty="0" err="1" smtClean="0"/>
              <a:t>помощи</a:t>
            </a:r>
            <a:r>
              <a:rPr lang="en-US" dirty="0" smtClean="0"/>
              <a:t>.</a:t>
            </a:r>
            <a:r>
              <a:rPr lang="ru-RU" b="1" dirty="0" smtClean="0">
                <a:solidFill>
                  <a:srgbClr val="FF0000"/>
                </a:solidFill>
              </a:rPr>
              <a:t>(43%)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1.</a:t>
            </a:r>
            <a:r>
              <a:rPr lang="en-US" sz="2400" b="1" dirty="0" smtClean="0"/>
              <a:t> 1. </a:t>
            </a:r>
            <a:r>
              <a:rPr lang="en-US" sz="2400" b="1" dirty="0" err="1" smtClean="0"/>
              <a:t>Рассказываете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ли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Вы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ребенку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откуда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берутся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деньги</a:t>
            </a:r>
            <a:r>
              <a:rPr lang="en-US" sz="2400" b="1" dirty="0" smtClean="0"/>
              <a:t>?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Да</a:t>
            </a:r>
            <a:r>
              <a:rPr lang="en-US" dirty="0" smtClean="0"/>
              <a:t>, </a:t>
            </a:r>
            <a:r>
              <a:rPr lang="en-US" dirty="0" err="1" smtClean="0"/>
              <a:t>мой</a:t>
            </a:r>
            <a:r>
              <a:rPr lang="en-US" dirty="0" smtClean="0"/>
              <a:t> </a:t>
            </a:r>
            <a:r>
              <a:rPr lang="en-US" dirty="0" err="1" smtClean="0"/>
              <a:t>ребенок</a:t>
            </a:r>
            <a:r>
              <a:rPr lang="en-US" dirty="0" smtClean="0"/>
              <a:t> </a:t>
            </a:r>
            <a:r>
              <a:rPr lang="en-US" dirty="0" err="1" smtClean="0"/>
              <a:t>знает</a:t>
            </a:r>
            <a:r>
              <a:rPr lang="en-US" dirty="0" smtClean="0"/>
              <a:t>, </a:t>
            </a:r>
            <a:r>
              <a:rPr lang="en-US" dirty="0" err="1" smtClean="0"/>
              <a:t>откуда</a:t>
            </a:r>
            <a:r>
              <a:rPr lang="en-US" dirty="0" smtClean="0"/>
              <a:t> </a:t>
            </a:r>
            <a:r>
              <a:rPr lang="en-US" dirty="0" err="1" smtClean="0"/>
              <a:t>берутся</a:t>
            </a:r>
            <a:r>
              <a:rPr lang="en-US" dirty="0" smtClean="0"/>
              <a:t> </a:t>
            </a:r>
            <a:r>
              <a:rPr lang="en-US" dirty="0" err="1" smtClean="0"/>
              <a:t>деньги</a:t>
            </a:r>
            <a:r>
              <a:rPr lang="en-US" dirty="0" smtClean="0"/>
              <a:t>.</a:t>
            </a:r>
            <a:endParaRPr lang="ru-RU" dirty="0" smtClean="0"/>
          </a:p>
          <a:p>
            <a:pPr lvl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(81%)</a:t>
            </a:r>
          </a:p>
          <a:p>
            <a:pPr lvl="0"/>
            <a:r>
              <a:rPr lang="en-US" dirty="0" err="1" smtClean="0"/>
              <a:t>Нет</a:t>
            </a:r>
            <a:r>
              <a:rPr lang="en-US" dirty="0" smtClean="0"/>
              <a:t>, </a:t>
            </a:r>
            <a:r>
              <a:rPr lang="en-US" dirty="0" err="1" smtClean="0"/>
              <a:t>не</a:t>
            </a:r>
            <a:r>
              <a:rPr lang="en-US" dirty="0" smtClean="0"/>
              <a:t> </a:t>
            </a:r>
            <a:r>
              <a:rPr lang="en-US" dirty="0" err="1" smtClean="0"/>
              <a:t>хочу</a:t>
            </a:r>
            <a:r>
              <a:rPr lang="en-US" dirty="0" smtClean="0"/>
              <a:t> </a:t>
            </a:r>
            <a:r>
              <a:rPr lang="en-US" dirty="0" err="1" smtClean="0"/>
              <a:t>привить</a:t>
            </a:r>
            <a:r>
              <a:rPr lang="en-US" dirty="0" smtClean="0"/>
              <a:t> </a:t>
            </a:r>
            <a:r>
              <a:rPr lang="en-US" dirty="0" err="1" smtClean="0"/>
              <a:t>нездоровый</a:t>
            </a:r>
            <a:r>
              <a:rPr lang="en-US" dirty="0" smtClean="0"/>
              <a:t> </a:t>
            </a:r>
            <a:r>
              <a:rPr lang="en-US" dirty="0" err="1" smtClean="0"/>
              <a:t>интерес</a:t>
            </a:r>
            <a:r>
              <a:rPr lang="en-US" dirty="0" smtClean="0"/>
              <a:t> к </a:t>
            </a:r>
            <a:r>
              <a:rPr lang="en-US" dirty="0" err="1" smtClean="0"/>
              <a:t>деньгам</a:t>
            </a:r>
            <a:r>
              <a:rPr lang="en-US" dirty="0" smtClean="0"/>
              <a:t>.</a:t>
            </a:r>
            <a:endParaRPr lang="ru-RU" dirty="0" smtClean="0"/>
          </a:p>
          <a:p>
            <a:pPr lvl="0"/>
            <a:r>
              <a:rPr lang="en-US" dirty="0" err="1" smtClean="0"/>
              <a:t>Рассказываю</a:t>
            </a:r>
            <a:r>
              <a:rPr lang="en-US" dirty="0" smtClean="0"/>
              <a:t>, </a:t>
            </a:r>
            <a:r>
              <a:rPr lang="en-US" dirty="0" err="1" smtClean="0"/>
              <a:t>если</a:t>
            </a:r>
            <a:r>
              <a:rPr lang="en-US" dirty="0" smtClean="0"/>
              <a:t> </a:t>
            </a:r>
            <a:r>
              <a:rPr lang="en-US" dirty="0" err="1" smtClean="0"/>
              <a:t>сам</a:t>
            </a:r>
            <a:r>
              <a:rPr lang="en-US" dirty="0" smtClean="0"/>
              <a:t> </a:t>
            </a:r>
            <a:r>
              <a:rPr lang="en-US" dirty="0" err="1" smtClean="0"/>
              <a:t>ребенок</a:t>
            </a:r>
            <a:r>
              <a:rPr lang="en-US" dirty="0" smtClean="0"/>
              <a:t> </a:t>
            </a:r>
            <a:r>
              <a:rPr lang="en-US" dirty="0" err="1" smtClean="0"/>
              <a:t>спрашивает</a:t>
            </a:r>
            <a:r>
              <a:rPr lang="en-US" dirty="0" smtClean="0"/>
              <a:t>.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(19%)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2. </a:t>
            </a:r>
            <a:r>
              <a:rPr lang="en-US" b="1" dirty="0" err="1" smtClean="0"/>
              <a:t>Разговариваете</a:t>
            </a:r>
            <a:r>
              <a:rPr lang="en-US" b="1" dirty="0" smtClean="0"/>
              <a:t> </a:t>
            </a:r>
            <a:r>
              <a:rPr lang="en-US" b="1" dirty="0" err="1" smtClean="0"/>
              <a:t>ли</a:t>
            </a:r>
            <a:r>
              <a:rPr lang="en-US" b="1" dirty="0" smtClean="0"/>
              <a:t> </a:t>
            </a:r>
            <a:r>
              <a:rPr lang="en-US" b="1" dirty="0" err="1" smtClean="0"/>
              <a:t>Вы</a:t>
            </a:r>
            <a:r>
              <a:rPr lang="en-US" b="1" dirty="0" smtClean="0"/>
              <a:t> с </a:t>
            </a:r>
            <a:r>
              <a:rPr lang="en-US" b="1" dirty="0" err="1" smtClean="0"/>
              <a:t>ребенком</a:t>
            </a:r>
            <a:r>
              <a:rPr lang="en-US" b="1" dirty="0" smtClean="0"/>
              <a:t> о </a:t>
            </a:r>
            <a:r>
              <a:rPr lang="en-US" b="1" dirty="0" err="1" smtClean="0"/>
              <a:t>стоимости</a:t>
            </a:r>
            <a:r>
              <a:rPr lang="en-US" b="1" dirty="0" smtClean="0"/>
              <a:t> </a:t>
            </a:r>
            <a:r>
              <a:rPr lang="en-US" b="1" dirty="0" err="1" smtClean="0"/>
              <a:t>разных</a:t>
            </a:r>
            <a:r>
              <a:rPr lang="en-US" b="1" dirty="0" smtClean="0"/>
              <a:t> </a:t>
            </a:r>
            <a:r>
              <a:rPr lang="en-US" b="1" dirty="0" err="1" smtClean="0"/>
              <a:t>товаров</a:t>
            </a:r>
            <a:r>
              <a:rPr lang="en-US" b="1" dirty="0" smtClean="0"/>
              <a:t>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Да</a:t>
            </a:r>
            <a:r>
              <a:rPr lang="en-US" dirty="0" smtClean="0"/>
              <a:t>, </a:t>
            </a:r>
            <a:r>
              <a:rPr lang="en-US" dirty="0" err="1" smtClean="0"/>
              <a:t>часто</a:t>
            </a:r>
            <a:r>
              <a:rPr lang="en-US" dirty="0" smtClean="0"/>
              <a:t> </a:t>
            </a:r>
            <a:r>
              <a:rPr lang="en-US" dirty="0" err="1" smtClean="0"/>
              <a:t>разговариваю</a:t>
            </a:r>
            <a:r>
              <a:rPr lang="en-US" dirty="0" smtClean="0"/>
              <a:t> </a:t>
            </a:r>
            <a:r>
              <a:rPr lang="en-US" dirty="0" err="1" smtClean="0"/>
              <a:t>об</a:t>
            </a:r>
            <a:r>
              <a:rPr lang="en-US" dirty="0" smtClean="0"/>
              <a:t> </a:t>
            </a:r>
            <a:r>
              <a:rPr lang="en-US" dirty="0" err="1" smtClean="0"/>
              <a:t>этом</a:t>
            </a:r>
            <a:r>
              <a:rPr lang="en-US" dirty="0" smtClean="0"/>
              <a:t> с </a:t>
            </a:r>
            <a:r>
              <a:rPr lang="en-US" dirty="0" err="1" smtClean="0"/>
              <a:t>ребенком</a:t>
            </a:r>
            <a:r>
              <a:rPr lang="en-US" dirty="0" smtClean="0"/>
              <a:t>.</a:t>
            </a:r>
            <a:endParaRPr lang="ru-RU" dirty="0" smtClean="0"/>
          </a:p>
          <a:p>
            <a:pPr lvl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(37%)</a:t>
            </a:r>
          </a:p>
          <a:p>
            <a:pPr lvl="0"/>
            <a:r>
              <a:rPr lang="en-US" dirty="0" err="1" smtClean="0"/>
              <a:t>Нет</a:t>
            </a:r>
            <a:r>
              <a:rPr lang="en-US" dirty="0" smtClean="0"/>
              <a:t>, </a:t>
            </a:r>
            <a:r>
              <a:rPr lang="en-US" dirty="0" err="1" smtClean="0"/>
              <a:t>это</a:t>
            </a:r>
            <a:r>
              <a:rPr lang="en-US" dirty="0" smtClean="0"/>
              <a:t> </a:t>
            </a:r>
            <a:r>
              <a:rPr lang="en-US" dirty="0" err="1" smtClean="0"/>
              <a:t>тема</a:t>
            </a:r>
            <a:r>
              <a:rPr lang="en-US" dirty="0" smtClean="0"/>
              <a:t> </a:t>
            </a:r>
            <a:r>
              <a:rPr lang="en-US" dirty="0" err="1" smtClean="0"/>
              <a:t>не</a:t>
            </a:r>
            <a:r>
              <a:rPr lang="en-US" dirty="0" smtClean="0"/>
              <a:t> </a:t>
            </a:r>
            <a:r>
              <a:rPr lang="en-US" dirty="0" err="1" smtClean="0"/>
              <a:t>для</a:t>
            </a:r>
            <a:r>
              <a:rPr lang="en-US" dirty="0" smtClean="0"/>
              <a:t> </a:t>
            </a:r>
            <a:r>
              <a:rPr lang="en-US" dirty="0" err="1" smtClean="0"/>
              <a:t>разговора</a:t>
            </a:r>
            <a:r>
              <a:rPr lang="en-US" dirty="0" smtClean="0"/>
              <a:t> с </a:t>
            </a:r>
            <a:r>
              <a:rPr lang="en-US" dirty="0" err="1" smtClean="0"/>
              <a:t>ребенком</a:t>
            </a:r>
            <a:r>
              <a:rPr lang="en-US" dirty="0" smtClean="0"/>
              <a:t>.</a:t>
            </a:r>
            <a:endParaRPr lang="ru-RU" dirty="0" smtClean="0"/>
          </a:p>
          <a:p>
            <a:pPr lvl="0"/>
            <a:r>
              <a:rPr lang="en-US" dirty="0" err="1" smtClean="0"/>
              <a:t>Разговариваю</a:t>
            </a:r>
            <a:r>
              <a:rPr lang="en-US" dirty="0" smtClean="0"/>
              <a:t>, </a:t>
            </a:r>
            <a:r>
              <a:rPr lang="en-US" dirty="0" err="1" smtClean="0"/>
              <a:t>когда</a:t>
            </a:r>
            <a:r>
              <a:rPr lang="en-US" dirty="0" smtClean="0"/>
              <a:t> </a:t>
            </a:r>
            <a:r>
              <a:rPr lang="en-US" dirty="0" err="1" smtClean="0"/>
              <a:t>этого</a:t>
            </a:r>
            <a:r>
              <a:rPr lang="en-US" dirty="0" smtClean="0"/>
              <a:t> </a:t>
            </a:r>
            <a:r>
              <a:rPr lang="en-US" dirty="0" err="1" smtClean="0"/>
              <a:t>требует</a:t>
            </a:r>
            <a:r>
              <a:rPr lang="en-US" dirty="0" smtClean="0"/>
              <a:t> </a:t>
            </a:r>
            <a:r>
              <a:rPr lang="en-US" dirty="0" err="1" smtClean="0"/>
              <a:t>ситуация</a:t>
            </a:r>
            <a:r>
              <a:rPr lang="en-US" dirty="0" smtClean="0"/>
              <a:t>.</a:t>
            </a:r>
            <a:endParaRPr lang="ru-RU" dirty="0" smtClean="0"/>
          </a:p>
          <a:p>
            <a:pPr lvl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(63%)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</a:t>
            </a:r>
            <a:r>
              <a:rPr lang="en-US" b="1" dirty="0" err="1" smtClean="0"/>
              <a:t>Дарите</a:t>
            </a:r>
            <a:r>
              <a:rPr lang="en-US" b="1" dirty="0" smtClean="0"/>
              <a:t> </a:t>
            </a:r>
            <a:r>
              <a:rPr lang="en-US" b="1" dirty="0" err="1" smtClean="0"/>
              <a:t>ли</a:t>
            </a:r>
            <a:r>
              <a:rPr lang="en-US" b="1" dirty="0" smtClean="0"/>
              <a:t> </a:t>
            </a:r>
            <a:r>
              <a:rPr lang="en-US" b="1" dirty="0" err="1" smtClean="0"/>
              <a:t>Вы</a:t>
            </a:r>
            <a:r>
              <a:rPr lang="en-US" b="1" dirty="0" smtClean="0"/>
              <a:t> </a:t>
            </a:r>
            <a:r>
              <a:rPr lang="en-US" b="1" dirty="0" err="1" smtClean="0"/>
              <a:t>или</a:t>
            </a:r>
            <a:r>
              <a:rPr lang="en-US" b="1" dirty="0" smtClean="0"/>
              <a:t> </a:t>
            </a:r>
            <a:r>
              <a:rPr lang="en-US" b="1" dirty="0" err="1" smtClean="0"/>
              <a:t>другие</a:t>
            </a:r>
            <a:r>
              <a:rPr lang="en-US" b="1" dirty="0" smtClean="0"/>
              <a:t> </a:t>
            </a:r>
            <a:r>
              <a:rPr lang="en-US" b="1" dirty="0" err="1" smtClean="0"/>
              <a:t>родственники</a:t>
            </a:r>
            <a:r>
              <a:rPr lang="en-US" b="1" dirty="0" smtClean="0"/>
              <a:t> </a:t>
            </a:r>
            <a:r>
              <a:rPr lang="en-US" b="1" dirty="0" err="1" smtClean="0"/>
              <a:t>ребенку</a:t>
            </a:r>
            <a:r>
              <a:rPr lang="en-US" b="1" dirty="0" smtClean="0"/>
              <a:t> </a:t>
            </a:r>
            <a:r>
              <a:rPr lang="en-US" b="1" dirty="0" err="1" smtClean="0"/>
              <a:t>деньги</a:t>
            </a:r>
            <a:r>
              <a:rPr lang="en-US" b="1" dirty="0" smtClean="0"/>
              <a:t>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Да</a:t>
            </a:r>
            <a:r>
              <a:rPr lang="en-US" dirty="0" smtClean="0"/>
              <a:t>, </a:t>
            </a:r>
            <a:r>
              <a:rPr lang="en-US" dirty="0" err="1" smtClean="0"/>
              <a:t>считаю</a:t>
            </a:r>
            <a:r>
              <a:rPr lang="en-US" dirty="0" smtClean="0"/>
              <a:t> </a:t>
            </a:r>
            <a:r>
              <a:rPr lang="en-US" dirty="0" err="1" smtClean="0"/>
              <a:t>это</a:t>
            </a:r>
            <a:r>
              <a:rPr lang="en-US" dirty="0" smtClean="0"/>
              <a:t> </a:t>
            </a:r>
            <a:r>
              <a:rPr lang="en-US" dirty="0" err="1" smtClean="0"/>
              <a:t>наиболее</a:t>
            </a:r>
            <a:r>
              <a:rPr lang="en-US" dirty="0" smtClean="0"/>
              <a:t> </a:t>
            </a:r>
            <a:r>
              <a:rPr lang="en-US" dirty="0" err="1" smtClean="0"/>
              <a:t>полезным</a:t>
            </a:r>
            <a:r>
              <a:rPr lang="en-US" dirty="0" smtClean="0"/>
              <a:t> </a:t>
            </a:r>
            <a:r>
              <a:rPr lang="en-US" dirty="0" err="1" smtClean="0"/>
              <a:t>подарком</a:t>
            </a:r>
            <a:r>
              <a:rPr lang="en-US" dirty="0" smtClean="0"/>
              <a:t>.</a:t>
            </a:r>
            <a:endParaRPr lang="ru-RU" dirty="0" smtClean="0"/>
          </a:p>
          <a:p>
            <a:pPr lvl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(18%)</a:t>
            </a:r>
          </a:p>
          <a:p>
            <a:pPr lvl="0"/>
            <a:r>
              <a:rPr lang="en-US" dirty="0" err="1" smtClean="0"/>
              <a:t>Нет</a:t>
            </a:r>
            <a:r>
              <a:rPr lang="en-US" dirty="0" smtClean="0"/>
              <a:t>, </a:t>
            </a:r>
            <a:r>
              <a:rPr lang="en-US" dirty="0" err="1" smtClean="0"/>
              <a:t>подарки</a:t>
            </a:r>
            <a:r>
              <a:rPr lang="en-US" dirty="0" smtClean="0"/>
              <a:t> </a:t>
            </a:r>
            <a:r>
              <a:rPr lang="en-US" dirty="0" err="1" smtClean="0"/>
              <a:t>должны</a:t>
            </a:r>
            <a:r>
              <a:rPr lang="en-US" dirty="0" smtClean="0"/>
              <a:t> </a:t>
            </a:r>
            <a:r>
              <a:rPr lang="en-US" dirty="0" err="1" smtClean="0"/>
              <a:t>соответствовать</a:t>
            </a:r>
            <a:r>
              <a:rPr lang="en-US" dirty="0" smtClean="0"/>
              <a:t> </a:t>
            </a:r>
            <a:r>
              <a:rPr lang="en-US" dirty="0" err="1" smtClean="0"/>
              <a:t>возрасту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 (25%)</a:t>
            </a:r>
            <a:endParaRPr lang="ru-RU" dirty="0" smtClean="0"/>
          </a:p>
          <a:p>
            <a:pPr lvl="0"/>
            <a:r>
              <a:rPr lang="en-US" dirty="0" err="1" smtClean="0"/>
              <a:t>Подарки</a:t>
            </a:r>
            <a:r>
              <a:rPr lang="en-US" dirty="0" smtClean="0"/>
              <a:t> </a:t>
            </a:r>
            <a:r>
              <a:rPr lang="en-US" dirty="0" err="1" smtClean="0"/>
              <a:t>бывают</a:t>
            </a:r>
            <a:r>
              <a:rPr lang="en-US" dirty="0" smtClean="0"/>
              <a:t> </a:t>
            </a:r>
            <a:r>
              <a:rPr lang="en-US" dirty="0" err="1" smtClean="0"/>
              <a:t>разные</a:t>
            </a:r>
            <a:r>
              <a:rPr lang="en-US" dirty="0" smtClean="0"/>
              <a:t>: и </a:t>
            </a:r>
            <a:r>
              <a:rPr lang="en-US" dirty="0" err="1" smtClean="0"/>
              <a:t>деньги</a:t>
            </a:r>
            <a:r>
              <a:rPr lang="en-US" dirty="0" smtClean="0"/>
              <a:t>, и </a:t>
            </a:r>
            <a:r>
              <a:rPr lang="en-US" dirty="0" err="1" smtClean="0"/>
              <a:t>игрушки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(57%)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4. </a:t>
            </a:r>
            <a:r>
              <a:rPr lang="en-US" b="1" dirty="0" err="1" smtClean="0"/>
              <a:t>Есть</a:t>
            </a:r>
            <a:r>
              <a:rPr lang="en-US" b="1" dirty="0" smtClean="0"/>
              <a:t> </a:t>
            </a:r>
            <a:r>
              <a:rPr lang="en-US" b="1" dirty="0" err="1" smtClean="0"/>
              <a:t>ли</a:t>
            </a:r>
            <a:r>
              <a:rPr lang="en-US" b="1" dirty="0" smtClean="0"/>
              <a:t> у </a:t>
            </a:r>
            <a:r>
              <a:rPr lang="en-US" b="1" dirty="0" err="1" smtClean="0"/>
              <a:t>Вашего</a:t>
            </a:r>
            <a:r>
              <a:rPr lang="en-US" b="1" dirty="0" smtClean="0"/>
              <a:t> </a:t>
            </a:r>
            <a:r>
              <a:rPr lang="en-US" b="1" dirty="0" err="1" smtClean="0"/>
              <a:t>ребенка</a:t>
            </a:r>
            <a:r>
              <a:rPr lang="en-US" b="1" dirty="0" smtClean="0"/>
              <a:t> </a:t>
            </a:r>
            <a:r>
              <a:rPr lang="en-US" b="1" dirty="0" err="1" smtClean="0"/>
              <a:t>копилка</a:t>
            </a:r>
            <a:r>
              <a:rPr lang="en-US" b="1" dirty="0" smtClean="0"/>
              <a:t>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Да, мы вместе с ним собираем монетки.</a:t>
            </a:r>
            <a:r>
              <a:rPr lang="ru-RU" b="1" dirty="0" smtClean="0">
                <a:solidFill>
                  <a:srgbClr val="FF0000"/>
                </a:solidFill>
              </a:rPr>
              <a:t>(56%)</a:t>
            </a:r>
            <a:endParaRPr lang="ru-RU" dirty="0" smtClean="0"/>
          </a:p>
          <a:p>
            <a:pPr lvl="0"/>
            <a:r>
              <a:rPr lang="en-US" dirty="0" err="1" smtClean="0"/>
              <a:t>Нет</a:t>
            </a:r>
            <a:r>
              <a:rPr lang="en-US" dirty="0" smtClean="0"/>
              <a:t>, </a:t>
            </a:r>
            <a:r>
              <a:rPr lang="en-US" dirty="0" err="1" smtClean="0"/>
              <a:t>это</a:t>
            </a:r>
            <a:r>
              <a:rPr lang="en-US" dirty="0" smtClean="0"/>
              <a:t> </a:t>
            </a:r>
            <a:r>
              <a:rPr lang="en-US" dirty="0" err="1" smtClean="0"/>
              <a:t>пережитки</a:t>
            </a:r>
            <a:r>
              <a:rPr lang="en-US" dirty="0" smtClean="0"/>
              <a:t> </a:t>
            </a:r>
            <a:r>
              <a:rPr lang="en-US" dirty="0" err="1" smtClean="0"/>
              <a:t>прошлого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(25%)</a:t>
            </a:r>
          </a:p>
          <a:p>
            <a:pPr lvl="0"/>
            <a:r>
              <a:rPr lang="ru-RU" dirty="0" smtClean="0"/>
              <a:t>Нет, ребенок быстро потерял к ней интерес.</a:t>
            </a:r>
            <a:r>
              <a:rPr lang="ru-RU" b="1" dirty="0" smtClean="0">
                <a:solidFill>
                  <a:srgbClr val="FF0000"/>
                </a:solidFill>
              </a:rPr>
              <a:t>(19%)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5. Считаете ли Вы важным развивать в ребенке бережливость, экономность, расчетливость?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Да, я считаю эти качества важными.</a:t>
            </a:r>
            <a:r>
              <a:rPr lang="ru-RU" b="1" dirty="0" smtClean="0">
                <a:solidFill>
                  <a:srgbClr val="FF0000"/>
                </a:solidFill>
              </a:rPr>
              <a:t>(88%)</a:t>
            </a:r>
            <a:endParaRPr lang="ru-RU" dirty="0" smtClean="0"/>
          </a:p>
          <a:p>
            <a:pPr lvl="0"/>
            <a:r>
              <a:rPr lang="ru-RU" dirty="0" smtClean="0"/>
              <a:t>Нет, не нужно этим забивать голову ребенку.</a:t>
            </a:r>
          </a:p>
          <a:p>
            <a:pPr lvl="0"/>
            <a:r>
              <a:rPr lang="en-US" dirty="0" err="1" smtClean="0"/>
              <a:t>Затруднюсь</a:t>
            </a:r>
            <a:r>
              <a:rPr lang="en-US" dirty="0" smtClean="0"/>
              <a:t> </a:t>
            </a:r>
            <a:r>
              <a:rPr lang="en-US" dirty="0" err="1" smtClean="0"/>
              <a:t>ответить</a:t>
            </a:r>
            <a:r>
              <a:rPr lang="en-US" dirty="0" smtClean="0"/>
              <a:t>.</a:t>
            </a:r>
            <a:r>
              <a:rPr lang="ru-RU" b="1" dirty="0" smtClean="0">
                <a:solidFill>
                  <a:srgbClr val="FF0000"/>
                </a:solidFill>
              </a:rPr>
              <a:t>(12%)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6. Объясняете ли Вы ребенку, почему не можете купить ему то, что он просит?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Да</a:t>
            </a:r>
            <a:r>
              <a:rPr lang="en-US" dirty="0" smtClean="0"/>
              <a:t>, </a:t>
            </a:r>
            <a:r>
              <a:rPr lang="en-US" dirty="0" err="1" smtClean="0"/>
              <a:t>всегда</a:t>
            </a:r>
            <a:r>
              <a:rPr lang="en-US" dirty="0" smtClean="0"/>
              <a:t> </a:t>
            </a:r>
            <a:r>
              <a:rPr lang="en-US" dirty="0" err="1" smtClean="0"/>
              <a:t>объясняю</a:t>
            </a:r>
            <a:r>
              <a:rPr lang="en-US" dirty="0" smtClean="0"/>
              <a:t>.</a:t>
            </a:r>
            <a:r>
              <a:rPr lang="ru-RU" b="1" dirty="0" smtClean="0">
                <a:solidFill>
                  <a:srgbClr val="FF0000"/>
                </a:solidFill>
              </a:rPr>
              <a:t>(82%)</a:t>
            </a:r>
            <a:endParaRPr lang="ru-RU" dirty="0" smtClean="0"/>
          </a:p>
          <a:p>
            <a:pPr lvl="0"/>
            <a:r>
              <a:rPr lang="ru-RU" dirty="0" smtClean="0"/>
              <a:t>Нет, просто отказываю в покупке.</a:t>
            </a:r>
          </a:p>
          <a:p>
            <a:pPr lvl="0"/>
            <a:r>
              <a:rPr lang="ru-RU" dirty="0" smtClean="0"/>
              <a:t>Иногда. Все зависит от ситуации.</a:t>
            </a:r>
            <a:r>
              <a:rPr lang="ru-RU" b="1" dirty="0" smtClean="0">
                <a:solidFill>
                  <a:srgbClr val="FF0000"/>
                </a:solidFill>
              </a:rPr>
              <a:t>(18%)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7. Как Ваш ребенок относится к поручениям?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Охотно</a:t>
            </a:r>
            <a:r>
              <a:rPr lang="en-US" dirty="0" smtClean="0"/>
              <a:t> </a:t>
            </a:r>
            <a:r>
              <a:rPr lang="en-US" dirty="0" err="1" smtClean="0"/>
              <a:t>принимается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дело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(56%)</a:t>
            </a:r>
            <a:endParaRPr lang="ru-RU" dirty="0" smtClean="0"/>
          </a:p>
          <a:p>
            <a:pPr lvl="0"/>
            <a:r>
              <a:rPr lang="en-US" dirty="0" err="1" smtClean="0"/>
              <a:t>Приходится</a:t>
            </a:r>
            <a:r>
              <a:rPr lang="en-US" dirty="0" smtClean="0"/>
              <a:t> </a:t>
            </a:r>
            <a:r>
              <a:rPr lang="en-US" dirty="0" err="1" smtClean="0"/>
              <a:t>долго</a:t>
            </a:r>
            <a:r>
              <a:rPr lang="en-US" dirty="0" smtClean="0"/>
              <a:t> </a:t>
            </a:r>
            <a:r>
              <a:rPr lang="en-US" dirty="0" err="1" smtClean="0"/>
              <a:t>его</a:t>
            </a:r>
            <a:r>
              <a:rPr lang="en-US" dirty="0" smtClean="0"/>
              <a:t> </a:t>
            </a:r>
            <a:r>
              <a:rPr lang="en-US" dirty="0" err="1" smtClean="0"/>
              <a:t>уговаривать</a:t>
            </a:r>
            <a:r>
              <a:rPr lang="en-US" dirty="0" smtClean="0"/>
              <a:t>.</a:t>
            </a:r>
            <a:r>
              <a:rPr lang="ru-RU" b="1" dirty="0" smtClean="0">
                <a:solidFill>
                  <a:srgbClr val="FF0000"/>
                </a:solidFill>
              </a:rPr>
              <a:t>(44%)</a:t>
            </a:r>
            <a:endParaRPr lang="ru-RU" dirty="0" smtClean="0"/>
          </a:p>
          <a:p>
            <a:pPr lvl="0"/>
            <a:r>
              <a:rPr lang="ru-RU" dirty="0" smtClean="0"/>
              <a:t>Выполняет в обмен на подарок или деньги.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8. Рассказываете ли Вы ребенку о своей работе, труде других?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Да</a:t>
            </a:r>
            <a:r>
              <a:rPr lang="en-US" dirty="0" smtClean="0"/>
              <a:t>, </a:t>
            </a:r>
            <a:r>
              <a:rPr lang="en-US" dirty="0" err="1" smtClean="0"/>
              <a:t>рассказываю</a:t>
            </a:r>
            <a:r>
              <a:rPr lang="en-US" dirty="0" smtClean="0"/>
              <a:t>.</a:t>
            </a:r>
            <a:r>
              <a:rPr lang="ru-RU" b="1" dirty="0" smtClean="0">
                <a:solidFill>
                  <a:srgbClr val="FF0000"/>
                </a:solidFill>
              </a:rPr>
              <a:t>(62%)</a:t>
            </a:r>
            <a:endParaRPr lang="ru-RU" dirty="0" smtClean="0"/>
          </a:p>
          <a:p>
            <a:pPr lvl="0"/>
            <a:r>
              <a:rPr lang="ru-RU" dirty="0" smtClean="0"/>
              <a:t>Нет, эта тема не вызывает у него интереса.</a:t>
            </a:r>
            <a:r>
              <a:rPr lang="ru-RU" b="1" dirty="0" smtClean="0">
                <a:solidFill>
                  <a:srgbClr val="FF0000"/>
                </a:solidFill>
              </a:rPr>
              <a:t>(6%)</a:t>
            </a:r>
            <a:endParaRPr lang="ru-RU" dirty="0" smtClean="0"/>
          </a:p>
          <a:p>
            <a:pPr lvl="0"/>
            <a:r>
              <a:rPr lang="en-US" dirty="0" err="1" smtClean="0"/>
              <a:t>Иногда</a:t>
            </a:r>
            <a:r>
              <a:rPr lang="en-US" dirty="0" smtClean="0"/>
              <a:t> </a:t>
            </a:r>
            <a:r>
              <a:rPr lang="en-US" dirty="0" err="1" smtClean="0"/>
              <a:t>рассказываю</a:t>
            </a:r>
            <a:r>
              <a:rPr lang="en-US" dirty="0" smtClean="0"/>
              <a:t>.</a:t>
            </a:r>
            <a:r>
              <a:rPr lang="ru-RU" b="1" dirty="0" smtClean="0">
                <a:solidFill>
                  <a:srgbClr val="FF0000"/>
                </a:solidFill>
              </a:rPr>
              <a:t>(32%)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</TotalTime>
  <Words>497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Январь 2021 г. Педагог-психолог Носкова Т.В.</vt:lpstr>
      <vt:lpstr>1. 1. Рассказываете ли Вы ребенку, откуда берутся деньги?  </vt:lpstr>
      <vt:lpstr>2. Разговариваете ли Вы с ребенком о стоимости разных товаров?  </vt:lpstr>
      <vt:lpstr>3.Дарите ли Вы или другие родственники ребенку деньги?  </vt:lpstr>
      <vt:lpstr>4. Есть ли у Вашего ребенка копилка?  </vt:lpstr>
      <vt:lpstr>5. Считаете ли Вы важным развивать в ребенке бережливость, экономность, расчетливость? </vt:lpstr>
      <vt:lpstr>6. Объясняете ли Вы ребенку, почему не можете купить ему то, что он просит?  </vt:lpstr>
      <vt:lpstr>7. Как Ваш ребенок относится к поручениям?  </vt:lpstr>
      <vt:lpstr>8. Рассказываете ли Вы ребенку о своей работе, труде других?  </vt:lpstr>
      <vt:lpstr>9. Вы финансово грамотный человек?  </vt:lpstr>
      <vt:lpstr>10. Что такое «финансовая грамотность дошкольника», на Ваш взгляд?  </vt:lpstr>
      <vt:lpstr>11. Как Вы относитесь к занятиям по основам финансовой грамотности в ДОО?  </vt:lpstr>
      <vt:lpstr>12. Какая помощь по формированию у ребенка финансовой грамотности Вам нужна?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Январь 2021 г.</dc:title>
  <cp:lastModifiedBy>Valued Acer Customer</cp:lastModifiedBy>
  <cp:revision>2</cp:revision>
  <dcterms:modified xsi:type="dcterms:W3CDTF">2022-03-21T05:24:30Z</dcterms:modified>
</cp:coreProperties>
</file>