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56" r:id="rId6"/>
    <p:sldId id="262" r:id="rId7"/>
    <p:sldId id="261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83" r:id="rId21"/>
    <p:sldId id="284" r:id="rId22"/>
    <p:sldId id="282" r:id="rId23"/>
    <p:sldId id="280" r:id="rId24"/>
    <p:sldId id="278" r:id="rId25"/>
    <p:sldId id="296" r:id="rId26"/>
    <p:sldId id="289" r:id="rId27"/>
    <p:sldId id="297" r:id="rId28"/>
    <p:sldId id="290" r:id="rId29"/>
    <p:sldId id="298" r:id="rId30"/>
    <p:sldId id="291" r:id="rId31"/>
    <p:sldId id="299" r:id="rId32"/>
    <p:sldId id="292" r:id="rId33"/>
    <p:sldId id="300" r:id="rId34"/>
    <p:sldId id="293" r:id="rId35"/>
    <p:sldId id="301" r:id="rId36"/>
    <p:sldId id="294" r:id="rId37"/>
    <p:sldId id="302" r:id="rId38"/>
    <p:sldId id="287" r:id="rId39"/>
    <p:sldId id="288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500306"/>
            <a:ext cx="8929718" cy="2500330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>
                <a:solidFill>
                  <a:srgbClr val="C00000"/>
                </a:solidFill>
              </a:rPr>
              <a:t>Занятие по развитию речи в </a:t>
            </a:r>
            <a:r>
              <a:rPr lang="ru-RU" sz="5300" b="1" smtClean="0">
                <a:solidFill>
                  <a:srgbClr val="C00000"/>
                </a:solidFill>
              </a:rPr>
              <a:t>подготовительной группе</a:t>
            </a:r>
            <a:br>
              <a:rPr lang="ru-RU" sz="5300" b="1" smtClean="0">
                <a:solidFill>
                  <a:srgbClr val="C00000"/>
                </a:solidFill>
              </a:rPr>
            </a:br>
            <a:r>
              <a:rPr lang="ru-RU" sz="5300" b="1" smtClean="0">
                <a:solidFill>
                  <a:srgbClr val="C00000"/>
                </a:solidFill>
              </a:rPr>
              <a:t>«Весенние </a:t>
            </a:r>
            <a:r>
              <a:rPr lang="ru-RU" sz="5300" b="1" dirty="0" smtClean="0">
                <a:solidFill>
                  <a:srgbClr val="C00000"/>
                </a:solidFill>
              </a:rPr>
              <a:t>сельскохозяйственные работы» </a:t>
            </a:r>
            <a:r>
              <a:rPr lang="ru-RU" sz="6000" b="1" dirty="0" smtClean="0">
                <a:solidFill>
                  <a:srgbClr val="C00000"/>
                </a:solidFill>
              </a:rPr>
              <a:t/>
            </a:r>
            <a:br>
              <a:rPr lang="ru-RU" sz="6000" b="1" dirty="0" smtClean="0">
                <a:solidFill>
                  <a:srgbClr val="C00000"/>
                </a:solidFill>
              </a:rPr>
            </a:b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4643446"/>
            <a:ext cx="6400800" cy="1752600"/>
          </a:xfrm>
        </p:spPr>
        <p:txBody>
          <a:bodyPr>
            <a:normAutofit/>
          </a:bodyPr>
          <a:lstStyle/>
          <a:p>
            <a:r>
              <a:rPr lang="ru-RU" b="1" dirty="0" smtClean="0"/>
              <a:t> 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http://eco-cherenki.ru/images/art-04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786190"/>
            <a:ext cx="3571900" cy="2678925"/>
          </a:xfrm>
          <a:prstGeom prst="rect">
            <a:avLst/>
          </a:prstGeom>
          <a:noFill/>
        </p:spPr>
      </p:pic>
      <p:pic>
        <p:nvPicPr>
          <p:cNvPr id="19458" name="Picture 2" descr="http://stroygigant.ru/uploads/goods/59369/sekator-zubchatyj-s-41-10-220mm-zarya-011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714356"/>
            <a:ext cx="2219067" cy="1751191"/>
          </a:xfrm>
          <a:prstGeom prst="rect">
            <a:avLst/>
          </a:prstGeom>
          <a:noFill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57166"/>
            <a:ext cx="414337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3" name="Picture 7" descr="http://kmpz.kz/img_lib/ajaxfileupload_42432c8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214818"/>
            <a:ext cx="3800492" cy="2411851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9465" name="Picture 9" descr="http://toysforbaby.ru/upload/iblock/218/0651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2143116"/>
            <a:ext cx="2056881" cy="198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http://eco-cherenki.ru/images/art-04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786190"/>
            <a:ext cx="3571900" cy="2678925"/>
          </a:xfrm>
          <a:prstGeom prst="rect">
            <a:avLst/>
          </a:prstGeom>
          <a:noFill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7166"/>
            <a:ext cx="414337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3" name="Picture 7" descr="http://kmpz.kz/img_lib/ajaxfileupload_42432c8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214818"/>
            <a:ext cx="3800492" cy="2411851"/>
          </a:xfrm>
          <a:prstGeom prst="rect">
            <a:avLst/>
          </a:prstGeom>
          <a:noFill/>
        </p:spPr>
      </p:pic>
      <p:pic>
        <p:nvPicPr>
          <p:cNvPr id="19465" name="Picture 9" descr="http://toysforbaby.ru/upload/iblock/218/065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2143116"/>
            <a:ext cx="2056881" cy="198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http://eco-cherenki.ru/images/art-04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786190"/>
            <a:ext cx="3571900" cy="2678925"/>
          </a:xfrm>
          <a:prstGeom prst="rect">
            <a:avLst/>
          </a:prstGeom>
          <a:noFill/>
        </p:spPr>
      </p:pic>
      <p:pic>
        <p:nvPicPr>
          <p:cNvPr id="19458" name="Picture 2" descr="http://stroygigant.ru/uploads/goods/59369/sekator-zubchatyj-s-41-10-220mm-zarya-011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714356"/>
            <a:ext cx="2219067" cy="1751191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57166"/>
            <a:ext cx="414337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3" name="Picture 7" descr="http://kmpz.kz/img_lib/ajaxfileupload_42432c8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214818"/>
            <a:ext cx="3800492" cy="2411851"/>
          </a:xfrm>
          <a:prstGeom prst="rect">
            <a:avLst/>
          </a:prstGeom>
          <a:noFill/>
        </p:spPr>
      </p:pic>
      <p:pic>
        <p:nvPicPr>
          <p:cNvPr id="19465" name="Picture 9" descr="http://toysforbaby.ru/upload/iblock/218/0651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2143116"/>
            <a:ext cx="2056881" cy="198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stroygigant.ru/uploads/goods/59369/sekator-zubchatyj-s-41-10-220mm-zarya-011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714356"/>
            <a:ext cx="2219067" cy="1751191"/>
          </a:xfrm>
          <a:prstGeom prst="rect">
            <a:avLst/>
          </a:prstGeom>
          <a:noFill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7166"/>
            <a:ext cx="414337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3" name="Picture 7" descr="http://kmpz.kz/img_lib/ajaxfileupload_42432c8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214818"/>
            <a:ext cx="3800492" cy="2411851"/>
          </a:xfrm>
          <a:prstGeom prst="rect">
            <a:avLst/>
          </a:prstGeom>
          <a:noFill/>
        </p:spPr>
      </p:pic>
      <p:pic>
        <p:nvPicPr>
          <p:cNvPr id="19465" name="Picture 9" descr="http://toysforbaby.ru/upload/iblock/218/065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2143116"/>
            <a:ext cx="2056881" cy="198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http://eco-cherenki.ru/images/art-04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786190"/>
            <a:ext cx="3571900" cy="2678925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9458" name="Picture 2" descr="http://stroygigant.ru/uploads/goods/59369/sekator-zubchatyj-s-41-10-220mm-zarya-011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714356"/>
            <a:ext cx="2219067" cy="1751191"/>
          </a:xfrm>
          <a:prstGeom prst="rect">
            <a:avLst/>
          </a:prstGeom>
          <a:noFill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57166"/>
            <a:ext cx="414337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3" name="Picture 7" descr="http://kmpz.kz/img_lib/ajaxfileupload_42432c8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214818"/>
            <a:ext cx="3800492" cy="2411851"/>
          </a:xfrm>
          <a:prstGeom prst="rect">
            <a:avLst/>
          </a:prstGeom>
          <a:noFill/>
        </p:spPr>
      </p:pic>
      <p:pic>
        <p:nvPicPr>
          <p:cNvPr id="19465" name="Picture 9" descr="http://toysforbaby.ru/upload/iblock/218/0651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2143116"/>
            <a:ext cx="2056881" cy="198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http://eco-cherenki.ru/images/art-04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786190"/>
            <a:ext cx="3571900" cy="2678925"/>
          </a:xfrm>
          <a:prstGeom prst="rect">
            <a:avLst/>
          </a:prstGeom>
          <a:noFill/>
        </p:spPr>
      </p:pic>
      <p:pic>
        <p:nvPicPr>
          <p:cNvPr id="19458" name="Picture 2" descr="http://stroygigant.ru/uploads/goods/59369/sekator-zubchatyj-s-41-10-220mm-zarya-011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714356"/>
            <a:ext cx="2219067" cy="1751191"/>
          </a:xfrm>
          <a:prstGeom prst="rect">
            <a:avLst/>
          </a:prstGeom>
          <a:noFill/>
        </p:spPr>
      </p:pic>
      <p:pic>
        <p:nvPicPr>
          <p:cNvPr id="19463" name="Picture 7" descr="http://kmpz.kz/img_lib/ajaxfileupload_42432c8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214818"/>
            <a:ext cx="3800492" cy="2411851"/>
          </a:xfrm>
          <a:prstGeom prst="rect">
            <a:avLst/>
          </a:prstGeom>
          <a:noFill/>
        </p:spPr>
      </p:pic>
      <p:pic>
        <p:nvPicPr>
          <p:cNvPr id="19465" name="Picture 9" descr="http://toysforbaby.ru/upload/iblock/218/065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2143116"/>
            <a:ext cx="2056881" cy="198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http://eco-cherenki.ru/images/art-04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786190"/>
            <a:ext cx="3571900" cy="2678925"/>
          </a:xfrm>
          <a:prstGeom prst="rect">
            <a:avLst/>
          </a:prstGeom>
          <a:noFill/>
        </p:spPr>
      </p:pic>
      <p:pic>
        <p:nvPicPr>
          <p:cNvPr id="19458" name="Picture 2" descr="http://stroygigant.ru/uploads/goods/59369/sekator-zubchatyj-s-41-10-220mm-zarya-011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714356"/>
            <a:ext cx="2219067" cy="1751191"/>
          </a:xfrm>
          <a:prstGeom prst="rect">
            <a:avLst/>
          </a:prstGeom>
          <a:noFill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57166"/>
            <a:ext cx="4143375" cy="2676525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9463" name="Picture 7" descr="http://kmpz.kz/img_lib/ajaxfileupload_42432c8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214818"/>
            <a:ext cx="3800492" cy="2411851"/>
          </a:xfrm>
          <a:prstGeom prst="rect">
            <a:avLst/>
          </a:prstGeom>
          <a:noFill/>
        </p:spPr>
      </p:pic>
      <p:pic>
        <p:nvPicPr>
          <p:cNvPr id="19465" name="Picture 9" descr="http://toysforbaby.ru/upload/iblock/218/0651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2786058"/>
            <a:ext cx="2056881" cy="198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857232"/>
            <a:ext cx="82153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Упражнение «Весенние работы» </a:t>
            </a:r>
          </a:p>
          <a:p>
            <a:pPr algn="ctr"/>
            <a:endParaRPr lang="ru-RU" b="1" dirty="0" smtClean="0"/>
          </a:p>
          <a:p>
            <a:pPr algn="ctr"/>
            <a:r>
              <a:rPr lang="ru-RU" i="1" dirty="0" smtClean="0"/>
              <a:t>(развитие воображения, общей моторики, координация речи с движением)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Мы лопатки взяли, грядки </a:t>
            </a:r>
            <a:r>
              <a:rPr lang="ru-RU" u="sng" dirty="0" smtClean="0"/>
              <a:t>раскопали</a:t>
            </a:r>
            <a:r>
              <a:rPr lang="ru-RU" dirty="0" smtClean="0"/>
              <a:t>:       </a:t>
            </a:r>
            <a:r>
              <a:rPr lang="ru-RU" i="1" dirty="0" smtClean="0"/>
              <a:t>Имитируем действия лопатой.</a:t>
            </a:r>
          </a:p>
          <a:p>
            <a:r>
              <a:rPr lang="ru-RU" dirty="0" smtClean="0"/>
              <a:t>Раз – два, раз – два!</a:t>
            </a:r>
          </a:p>
          <a:p>
            <a:r>
              <a:rPr lang="ru-RU" dirty="0" smtClean="0"/>
              <a:t>Грабли в руки взяли, грядки </a:t>
            </a:r>
            <a:r>
              <a:rPr lang="ru-RU" u="sng" dirty="0" smtClean="0"/>
              <a:t>причесали</a:t>
            </a:r>
            <a:r>
              <a:rPr lang="ru-RU" dirty="0" smtClean="0"/>
              <a:t>:    </a:t>
            </a:r>
            <a:r>
              <a:rPr lang="ru-RU" i="1" dirty="0" smtClean="0"/>
              <a:t>Имитируем действия граблями.</a:t>
            </a:r>
          </a:p>
          <a:p>
            <a:r>
              <a:rPr lang="ru-RU" dirty="0" smtClean="0"/>
              <a:t>Раз – два, раз – два!</a:t>
            </a:r>
          </a:p>
          <a:p>
            <a:r>
              <a:rPr lang="ru-RU" dirty="0" smtClean="0"/>
              <a:t>Семена рядами в землю мы </a:t>
            </a:r>
            <a:r>
              <a:rPr lang="ru-RU" u="sng" dirty="0" smtClean="0"/>
              <a:t>бросали</a:t>
            </a:r>
            <a:r>
              <a:rPr lang="ru-RU" dirty="0" smtClean="0"/>
              <a:t>:         </a:t>
            </a:r>
            <a:r>
              <a:rPr lang="ru-RU" i="1" dirty="0" smtClean="0"/>
              <a:t>Имитируем разбрасывание семян.</a:t>
            </a:r>
          </a:p>
          <a:p>
            <a:r>
              <a:rPr lang="ru-RU" dirty="0" smtClean="0"/>
              <a:t>Раз – два, раз – два!</a:t>
            </a:r>
            <a:endParaRPr lang="ru-RU" dirty="0"/>
          </a:p>
        </p:txBody>
      </p:sp>
      <p:pic>
        <p:nvPicPr>
          <p:cNvPr id="3" name="Picture 5" descr="http://eco-cherenki.ru/images/art-04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4071942"/>
            <a:ext cx="2643174" cy="1982381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48958"/>
            <a:ext cx="3000396" cy="19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 descr="http://dnt-agro.com/wp-content/uploads/2016/10/semena-lna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4429132"/>
            <a:ext cx="2143100" cy="1428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00042"/>
            <a:ext cx="79296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 садах, в полях, городах и на фермах работает много людей 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Рассмотрите слайды, закрепите в речи детей названия профессий. Обсудите, чем заняты представители этих профессий весной. 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b="1" dirty="0" smtClean="0"/>
              <a:t>Например:</a:t>
            </a:r>
            <a:r>
              <a:rPr lang="ru-RU" sz="2400" dirty="0" smtClean="0"/>
              <a:t> </a:t>
            </a:r>
            <a:r>
              <a:rPr lang="ru-RU" sz="2400" i="1" dirty="0" smtClean="0"/>
              <a:t>это садовод; садовод следит за деревьями и кустами; весной садовод белит стволы деревьев, чтобы защитить их от вредителей и солнечных лучей, обкапывает деревья, чтобы обеспечить доступ воздуха и воды к корням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садовод</a:t>
            </a:r>
            <a:endParaRPr lang="ru-RU" dirty="0"/>
          </a:p>
        </p:txBody>
      </p:sp>
      <p:pic>
        <p:nvPicPr>
          <p:cNvPr id="40962" name="Picture 2" descr="https://fs00.infourok.ru/images/doc/279/284883/hello_html_m60fe5c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352549"/>
            <a:ext cx="4286250" cy="5505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Уточните, какое время года наступило</a:t>
            </a:r>
            <a:endParaRPr lang="ru-RU" sz="3200" dirty="0"/>
          </a:p>
        </p:txBody>
      </p:sp>
      <p:pic>
        <p:nvPicPr>
          <p:cNvPr id="1026" name="Picture 2" descr="http://i1117.photobucket.com/albums/k596/polostudy/807fc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643050"/>
            <a:ext cx="5294079" cy="4701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428868"/>
            <a:ext cx="3357586" cy="1143000"/>
          </a:xfrm>
        </p:spPr>
        <p:txBody>
          <a:bodyPr/>
          <a:lstStyle/>
          <a:p>
            <a:r>
              <a:rPr lang="ru-RU" dirty="0" smtClean="0"/>
              <a:t>агроном</a:t>
            </a:r>
            <a:endParaRPr lang="ru-RU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4000496" y="0"/>
            <a:ext cx="5143504" cy="707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пчеловод</a:t>
            </a:r>
            <a:endParaRPr lang="ru-RU" dirty="0"/>
          </a:p>
        </p:txBody>
      </p:sp>
      <p:pic>
        <p:nvPicPr>
          <p:cNvPr id="31746" name="Picture 2" descr="http://www.playcast.ru/uploads/2015/08/18/14733858.jpg"/>
          <p:cNvPicPr>
            <a:picLocks noChangeAspect="1" noChangeArrowheads="1"/>
          </p:cNvPicPr>
          <p:nvPr/>
        </p:nvPicPr>
        <p:blipFill>
          <a:blip r:embed="rId2">
            <a:lum bright="10000" contrast="20000"/>
          </a:blip>
          <a:srcRect/>
          <a:stretch>
            <a:fillRect/>
          </a:stretch>
        </p:blipFill>
        <p:spPr bwMode="auto">
          <a:xfrm>
            <a:off x="2357422" y="1285860"/>
            <a:ext cx="4500594" cy="53834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/>
              <a:t>птицевод</a:t>
            </a:r>
            <a:endParaRPr lang="ru-RU" dirty="0"/>
          </a:p>
        </p:txBody>
      </p:sp>
      <p:pic>
        <p:nvPicPr>
          <p:cNvPr id="33794" name="Picture 2" descr="http://pandia.ru/text/78/174/images/image006_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8299124" cy="5572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571744"/>
            <a:ext cx="4186238" cy="1143000"/>
          </a:xfrm>
        </p:spPr>
        <p:txBody>
          <a:bodyPr/>
          <a:lstStyle/>
          <a:p>
            <a:r>
              <a:rPr lang="ru-RU" dirty="0" smtClean="0"/>
              <a:t>пастух</a:t>
            </a:r>
            <a:endParaRPr lang="ru-RU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4000496" y="0"/>
            <a:ext cx="4929222" cy="6781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7222" y="2643182"/>
            <a:ext cx="4071966" cy="582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тракторист</a:t>
            </a:r>
            <a:endParaRPr lang="ru-RU" dirty="0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>
            <a:lum bright="10000" contrast="20000"/>
          </a:blip>
          <a:srcRect/>
          <a:stretch>
            <a:fillRect/>
          </a:stretch>
        </p:blipFill>
        <p:spPr bwMode="auto">
          <a:xfrm>
            <a:off x="3571868" y="-808233"/>
            <a:ext cx="5572132" cy="766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92880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92D050"/>
                </a:solidFill>
              </a:rPr>
              <a:t>Посчитаем слоги</a:t>
            </a:r>
            <a:endParaRPr lang="ru-RU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садовод</a:t>
            </a:r>
            <a:endParaRPr lang="ru-RU" dirty="0"/>
          </a:p>
        </p:txBody>
      </p:sp>
      <p:pic>
        <p:nvPicPr>
          <p:cNvPr id="40962" name="Picture 2" descr="https://fs00.infourok.ru/images/doc/279/284883/hello_html_m60fe5c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352549"/>
            <a:ext cx="4286250" cy="5505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fs00.infourok.ru/images/doc/279/284883/hello_html_m60fe5c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352549"/>
            <a:ext cx="4286250" cy="5505451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2214546" y="500042"/>
            <a:ext cx="714380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714744" y="428604"/>
            <a:ext cx="714380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214942" y="500042"/>
            <a:ext cx="714380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428868"/>
            <a:ext cx="3357586" cy="1143000"/>
          </a:xfrm>
        </p:spPr>
        <p:txBody>
          <a:bodyPr/>
          <a:lstStyle/>
          <a:p>
            <a:r>
              <a:rPr lang="ru-RU" dirty="0" smtClean="0"/>
              <a:t>агроном</a:t>
            </a:r>
            <a:endParaRPr lang="ru-RU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4000496" y="0"/>
            <a:ext cx="5143504" cy="707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4000496" y="0"/>
            <a:ext cx="5143504" cy="707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Овал 4"/>
          <p:cNvSpPr/>
          <p:nvPr/>
        </p:nvSpPr>
        <p:spPr>
          <a:xfrm>
            <a:off x="2643174" y="3000372"/>
            <a:ext cx="714380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571604" y="3000372"/>
            <a:ext cx="714380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00034" y="3000372"/>
            <a:ext cx="714380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Вспомните названия весенних месяцев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5000660" cy="501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playcast.ru/uploads/2015/08/18/14733858.jpg"/>
          <p:cNvPicPr>
            <a:picLocks noChangeAspect="1" noChangeArrowheads="1"/>
          </p:cNvPicPr>
          <p:nvPr/>
        </p:nvPicPr>
        <p:blipFill>
          <a:blip r:embed="rId2">
            <a:lum bright="10000" contrast="20000"/>
          </a:blip>
          <a:srcRect/>
          <a:stretch>
            <a:fillRect/>
          </a:stretch>
        </p:blipFill>
        <p:spPr bwMode="auto">
          <a:xfrm>
            <a:off x="2357422" y="1285860"/>
            <a:ext cx="4500594" cy="5383486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5572132" y="428604"/>
            <a:ext cx="714380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357686" y="428604"/>
            <a:ext cx="714380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214678" y="428604"/>
            <a:ext cx="714380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playcast.ru/uploads/2015/08/18/14733858.jpg"/>
          <p:cNvPicPr>
            <a:picLocks noChangeAspect="1" noChangeArrowheads="1"/>
          </p:cNvPicPr>
          <p:nvPr/>
        </p:nvPicPr>
        <p:blipFill>
          <a:blip r:embed="rId2">
            <a:lum bright="10000" contrast="20000"/>
          </a:blip>
          <a:srcRect/>
          <a:stretch>
            <a:fillRect/>
          </a:stretch>
        </p:blipFill>
        <p:spPr bwMode="auto">
          <a:xfrm>
            <a:off x="2357422" y="1285860"/>
            <a:ext cx="4500594" cy="538348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/>
              <a:t>птицевод</a:t>
            </a:r>
            <a:endParaRPr lang="ru-RU" dirty="0"/>
          </a:p>
        </p:txBody>
      </p:sp>
      <p:pic>
        <p:nvPicPr>
          <p:cNvPr id="33794" name="Picture 2" descr="http://pandia.ru/text/78/174/images/image006_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8299124" cy="5572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pandia.ru/text/78/174/images/image006_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8299124" cy="557214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3214678" y="428604"/>
            <a:ext cx="714380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143372" y="428604"/>
            <a:ext cx="714380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143504" y="428604"/>
            <a:ext cx="714380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571744"/>
            <a:ext cx="4186238" cy="1143000"/>
          </a:xfrm>
        </p:spPr>
        <p:txBody>
          <a:bodyPr/>
          <a:lstStyle/>
          <a:p>
            <a:r>
              <a:rPr lang="ru-RU" dirty="0" smtClean="0"/>
              <a:t>пастух</a:t>
            </a:r>
            <a:endParaRPr lang="ru-RU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4000496" y="0"/>
            <a:ext cx="4929222" cy="6781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4000496" y="0"/>
            <a:ext cx="4929222" cy="6781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Овал 4"/>
          <p:cNvSpPr/>
          <p:nvPr/>
        </p:nvSpPr>
        <p:spPr>
          <a:xfrm>
            <a:off x="2143108" y="2857496"/>
            <a:ext cx="714380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857224" y="2857496"/>
            <a:ext cx="714380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7222" y="2643182"/>
            <a:ext cx="4071966" cy="582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тракторист</a:t>
            </a:r>
            <a:endParaRPr lang="ru-RU" dirty="0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>
            <a:lum bright="10000" contrast="20000"/>
          </a:blip>
          <a:srcRect/>
          <a:stretch>
            <a:fillRect/>
          </a:stretch>
        </p:blipFill>
        <p:spPr bwMode="auto">
          <a:xfrm>
            <a:off x="3571868" y="-808233"/>
            <a:ext cx="5572132" cy="766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>
            <a:lum bright="10000" contrast="20000"/>
          </a:blip>
          <a:srcRect/>
          <a:stretch>
            <a:fillRect/>
          </a:stretch>
        </p:blipFill>
        <p:spPr bwMode="auto">
          <a:xfrm>
            <a:off x="3571868" y="-808233"/>
            <a:ext cx="5572132" cy="766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Овал 4"/>
          <p:cNvSpPr/>
          <p:nvPr/>
        </p:nvSpPr>
        <p:spPr>
          <a:xfrm>
            <a:off x="428596" y="3000372"/>
            <a:ext cx="714380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357290" y="3000372"/>
            <a:ext cx="714380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285984" y="3000372"/>
            <a:ext cx="714380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Закрепляем изученный материал. </a:t>
            </a:r>
            <a:br>
              <a:rPr lang="ru-RU" sz="2400" dirty="0" smtClean="0"/>
            </a:br>
            <a:r>
              <a:rPr lang="ru-RU" sz="3200" b="1" dirty="0" smtClean="0"/>
              <a:t>Упражнение «Мяч бросай быстро отвечай»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85786" y="1714488"/>
            <a:ext cx="757242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400" dirty="0" smtClean="0"/>
              <a:t>Какое время года наступило?</a:t>
            </a:r>
          </a:p>
          <a:p>
            <a:pPr>
              <a:buFontTx/>
              <a:buChar char="-"/>
            </a:pPr>
            <a:r>
              <a:rPr lang="ru-RU" sz="2400" dirty="0" smtClean="0"/>
              <a:t>Как называются весенние месяцы?</a:t>
            </a:r>
          </a:p>
          <a:p>
            <a:pPr>
              <a:buFontTx/>
              <a:buChar char="-"/>
            </a:pPr>
            <a:r>
              <a:rPr lang="ru-RU" sz="2400" dirty="0" smtClean="0"/>
              <a:t>Какой инструмент используют для обрезания веток?</a:t>
            </a:r>
          </a:p>
          <a:p>
            <a:pPr>
              <a:buFontTx/>
              <a:buChar char="-"/>
            </a:pPr>
            <a:r>
              <a:rPr lang="ru-RU" sz="2400" dirty="0" smtClean="0"/>
              <a:t>Какой инструмент используют для вскапывания земли?</a:t>
            </a:r>
          </a:p>
          <a:p>
            <a:pPr>
              <a:buFontTx/>
              <a:buChar char="-"/>
            </a:pPr>
            <a:r>
              <a:rPr lang="ru-RU" sz="2400" dirty="0" smtClean="0"/>
              <a:t>Какой инструмент используют для рыхления?</a:t>
            </a:r>
          </a:p>
          <a:p>
            <a:pPr>
              <a:buFontTx/>
              <a:buChar char="-"/>
            </a:pPr>
            <a:r>
              <a:rPr lang="ru-RU" sz="2400" dirty="0" smtClean="0"/>
              <a:t>Каким инструментом пилят?</a:t>
            </a:r>
          </a:p>
          <a:p>
            <a:pPr>
              <a:buFontTx/>
              <a:buChar char="-"/>
            </a:pPr>
            <a:r>
              <a:rPr lang="ru-RU" sz="2400" dirty="0" smtClean="0"/>
              <a:t>Что используют для полива растений?</a:t>
            </a:r>
          </a:p>
          <a:p>
            <a:pPr>
              <a:buFontTx/>
              <a:buChar char="-"/>
            </a:pPr>
            <a:r>
              <a:rPr lang="ru-RU" sz="2400" dirty="0" smtClean="0"/>
              <a:t>Кто вспахивает поля?</a:t>
            </a:r>
          </a:p>
          <a:p>
            <a:pPr>
              <a:buFontTx/>
              <a:buChar char="-"/>
            </a:pPr>
            <a:r>
              <a:rPr lang="ru-RU" sz="2400" dirty="0" smtClean="0"/>
              <a:t>Кто засевает поля?</a:t>
            </a:r>
          </a:p>
          <a:p>
            <a:pPr>
              <a:buFontTx/>
              <a:buChar char="-"/>
            </a:pPr>
            <a:r>
              <a:rPr lang="ru-RU" sz="2400" dirty="0" smtClean="0"/>
              <a:t>Кто разводит пчел?</a:t>
            </a:r>
          </a:p>
          <a:p>
            <a:pPr>
              <a:buFontTx/>
              <a:buChar char="-"/>
            </a:pPr>
            <a:r>
              <a:rPr lang="ru-RU" sz="2400" dirty="0" smtClean="0"/>
              <a:t>Кто ухаживает за деревьями в саду?</a:t>
            </a:r>
          </a:p>
          <a:p>
            <a:pPr>
              <a:buFontTx/>
              <a:buChar char="-"/>
            </a:pPr>
            <a:r>
              <a:rPr lang="ru-RU" sz="2400" dirty="0" smtClean="0"/>
              <a:t>Кто пасет  коров, коз ,овец?</a:t>
            </a:r>
          </a:p>
          <a:p>
            <a:pPr>
              <a:buFontTx/>
              <a:buChar char="-"/>
            </a:pPr>
            <a:r>
              <a:rPr lang="ru-RU" sz="2400" dirty="0" smtClean="0"/>
              <a:t>-Кто ухаживает за домашними птицами?</a:t>
            </a:r>
          </a:p>
          <a:p>
            <a:pPr>
              <a:buFontTx/>
              <a:buChar char="-"/>
            </a:pPr>
            <a:endParaRPr lang="ru-RU" sz="2400" dirty="0" smtClean="0"/>
          </a:p>
          <a:p>
            <a:pPr>
              <a:buFontTx/>
              <a:buChar char="-"/>
            </a:pPr>
            <a:endParaRPr lang="ru-RU" sz="2400" dirty="0" smtClean="0"/>
          </a:p>
          <a:p>
            <a:pPr>
              <a:buFontTx/>
              <a:buChar char="-"/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Задание для тетради: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рисунок на тему «Весенняя грядка»</a:t>
            </a:r>
            <a:endParaRPr lang="ru-RU" sz="3600" dirty="0"/>
          </a:p>
        </p:txBody>
      </p:sp>
      <p:pic>
        <p:nvPicPr>
          <p:cNvPr id="44034" name="Picture 2" descr="http://velikol.ru/dostc/%D0%9A%D0%BE%D0%BE%D1%80%D0%B4%D0%B8%D0%BD%D0%B0%D1%86%D0%B8%D0%BE%D0%BD%D0%BD%D1%8B%D0%B9+%D0%BF%D0%BB%D0%B0%D0%BD+%D0%B2%D0%B7%D0%B0%D0%B8%D0%BC%D0%BE%D0%B4%D0%B5%D0%B9%D1%81%D1%82%D0%B2%D0%B8%D1%8F+%D1%83%D1%87%D0%B8%D1%82%D0%B5%D0%BB%D1%8F-%D0%BB%D0%BE%D0%B3%D0%BE%D0%BF%D0%B5%D0%B4%D0%B0%2C+%D1%83%D0%B7%D0%BA%D0%B8%D1%85+%D1%81%D0%BF%D0%B5%D1%86%D0%B8%D0%B0%D0%BB%D0%B8%D1%81%D1%82%D0%BE%D0%B2+%D0%B8+%D0%B2%D0%BE%D1%81%D0%BF%D0%B8%D1%82%D0%B0%D1%82%D0%B5%D0%BB%D0%B5%D0%B9c/1509127_html_7aae4b0a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2071670" y="1857364"/>
            <a:ext cx="4748193" cy="2719257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71472" y="51435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Успехов в выполнении домашнего задания!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Расскажите ребенку о том, что весна – это время для работы в полях, садах и огородах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357430"/>
            <a:ext cx="7686700" cy="376873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928662" y="1428736"/>
            <a:ext cx="7667493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42852"/>
            <a:ext cx="857256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Упражнение </a:t>
            </a:r>
            <a:r>
              <a:rPr lang="ru-RU" sz="2400" b="1" i="1" dirty="0" smtClean="0"/>
              <a:t>«Поймай слово»</a:t>
            </a:r>
            <a:r>
              <a:rPr lang="ru-RU" sz="2400" b="1" dirty="0" smtClean="0"/>
              <a:t> </a:t>
            </a:r>
          </a:p>
          <a:p>
            <a:pPr algn="ctr"/>
            <a:r>
              <a:rPr lang="ru-RU" i="1" dirty="0" smtClean="0"/>
              <a:t>(совершенствование фонематического слуха)</a:t>
            </a:r>
            <a:r>
              <a:rPr lang="ru-RU" dirty="0" smtClean="0"/>
              <a:t>. 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Взрослый дает ребенку инструкцию: я буду называть разные слова, а тебе нужно «поймать» (хлопнуть в ладоши) слово огород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Например: </a:t>
            </a:r>
            <a:r>
              <a:rPr lang="ru-RU" i="1" dirty="0" smtClean="0"/>
              <a:t>Огород – огород – хоровод – садовод – огород – огородить – огород – бутерброд - огород</a:t>
            </a:r>
            <a:endParaRPr lang="ru-RU" i="1" dirty="0"/>
          </a:p>
        </p:txBody>
      </p:sp>
      <p:pic>
        <p:nvPicPr>
          <p:cNvPr id="5122" name="Picture 2" descr="http://img.labirint.ru/images/comments_pic/0850/02lab5vph1228979842.jpg"/>
          <p:cNvPicPr>
            <a:picLocks noChangeAspect="1" noChangeArrowheads="1"/>
          </p:cNvPicPr>
          <p:nvPr/>
        </p:nvPicPr>
        <p:blipFill>
          <a:blip r:embed="rId2">
            <a:lum bright="-30000" contrast="30000"/>
          </a:blip>
          <a:srcRect/>
          <a:stretch>
            <a:fillRect/>
          </a:stretch>
        </p:blipFill>
        <p:spPr bwMode="auto">
          <a:xfrm>
            <a:off x="1071538" y="2643182"/>
            <a:ext cx="6909535" cy="4214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42852"/>
            <a:ext cx="85725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/>
          </a:p>
          <a:p>
            <a:pPr algn="ctr"/>
            <a:r>
              <a:rPr lang="ru-RU" b="1" dirty="0" smtClean="0"/>
              <a:t>Упражнение «Кто что делает?» </a:t>
            </a:r>
          </a:p>
          <a:p>
            <a:pPr algn="ctr"/>
            <a:r>
              <a:rPr lang="ru-RU" dirty="0" smtClean="0"/>
              <a:t>на расширение глагольного словаря. </a:t>
            </a:r>
          </a:p>
          <a:p>
            <a:pPr algn="ctr"/>
            <a:r>
              <a:rPr lang="ru-RU" dirty="0" smtClean="0"/>
              <a:t>Необходимо назвать как можно больше слов-действий. Например: люди (что делают?): </a:t>
            </a:r>
            <a:r>
              <a:rPr lang="ru-RU" b="1" i="1" dirty="0" smtClean="0"/>
              <a:t>вскапывают землю, рыхлят землю, высаживают саженцы, сеют семена, строят теплицы, поливают,  удобряют, пропалывают; трактористы в полях пашут землю и засеивают поля зерном</a:t>
            </a:r>
          </a:p>
        </p:txBody>
      </p:sp>
      <p:pic>
        <p:nvPicPr>
          <p:cNvPr id="5122" name="Picture 2" descr="http://img.labirint.ru/images/comments_pic/0850/02lab5vph1228979842.jpg"/>
          <p:cNvPicPr>
            <a:picLocks noChangeAspect="1" noChangeArrowheads="1"/>
          </p:cNvPicPr>
          <p:nvPr/>
        </p:nvPicPr>
        <p:blipFill>
          <a:blip r:embed="rId2">
            <a:lum bright="-30000" contrast="30000"/>
          </a:blip>
          <a:srcRect/>
          <a:stretch>
            <a:fillRect/>
          </a:stretch>
        </p:blipFill>
        <p:spPr bwMode="auto">
          <a:xfrm>
            <a:off x="1214414" y="2428868"/>
            <a:ext cx="6909535" cy="4214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http://eco-cherenki.ru/images/art-04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786190"/>
            <a:ext cx="3571900" cy="26789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57224" y="285728"/>
            <a:ext cx="73581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Упражнение «Для чего что?»</a:t>
            </a:r>
            <a:r>
              <a:rPr lang="ru-RU" dirty="0" smtClean="0"/>
              <a:t> </a:t>
            </a:r>
          </a:p>
          <a:p>
            <a:r>
              <a:rPr lang="ru-RU" dirty="0" smtClean="0"/>
              <a:t>Для работы в огороде люди используют инструменты (уточните их названия). Для чего нужен каждый из этих инструментов? </a:t>
            </a:r>
          </a:p>
          <a:p>
            <a:r>
              <a:rPr lang="ru-RU" b="1" dirty="0" smtClean="0"/>
              <a:t>Например:</a:t>
            </a:r>
            <a:r>
              <a:rPr lang="ru-RU" dirty="0" smtClean="0"/>
              <a:t> </a:t>
            </a:r>
            <a:r>
              <a:rPr lang="ru-RU" b="1" i="1" dirty="0" smtClean="0"/>
              <a:t>секатор</a:t>
            </a:r>
            <a:r>
              <a:rPr lang="ru-RU" i="1" dirty="0" smtClean="0"/>
              <a:t>, чтобы </a:t>
            </a:r>
            <a:r>
              <a:rPr lang="ru-RU" b="1" i="1" dirty="0" smtClean="0"/>
              <a:t>обрезать</a:t>
            </a:r>
            <a:r>
              <a:rPr lang="ru-RU" i="1" dirty="0" smtClean="0"/>
              <a:t> ветки; </a:t>
            </a:r>
            <a:r>
              <a:rPr lang="ru-RU" b="1" i="1" dirty="0" smtClean="0"/>
              <a:t>грабли</a:t>
            </a:r>
            <a:r>
              <a:rPr lang="ru-RU" i="1" dirty="0" smtClean="0"/>
              <a:t>, чтобы </a:t>
            </a:r>
            <a:r>
              <a:rPr lang="ru-RU" b="1" i="1" dirty="0" smtClean="0"/>
              <a:t>рыхлить </a:t>
            </a:r>
            <a:r>
              <a:rPr lang="ru-RU" i="1" dirty="0" smtClean="0"/>
              <a:t>землю и т.д.</a:t>
            </a:r>
            <a:endParaRPr lang="ru-RU" i="1" dirty="0"/>
          </a:p>
        </p:txBody>
      </p:sp>
      <p:pic>
        <p:nvPicPr>
          <p:cNvPr id="19458" name="Picture 2" descr="http://stroygigant.ru/uploads/goods/59369/sekator-zubchatyj-s-41-10-220mm-zarya-011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1857364"/>
            <a:ext cx="2219067" cy="1751191"/>
          </a:xfrm>
          <a:prstGeom prst="rect">
            <a:avLst/>
          </a:prstGeom>
          <a:noFill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785926"/>
            <a:ext cx="414337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3" name="Picture 7" descr="http://kmpz.kz/img_lib/ajaxfileupload_42432c8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214818"/>
            <a:ext cx="3800492" cy="2411851"/>
          </a:xfrm>
          <a:prstGeom prst="rect">
            <a:avLst/>
          </a:prstGeom>
          <a:noFill/>
        </p:spPr>
      </p:pic>
      <p:pic>
        <p:nvPicPr>
          <p:cNvPr id="19465" name="Picture 9" descr="http://toysforbaby.ru/upload/iblock/218/0651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3000372"/>
            <a:ext cx="2056881" cy="198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http://eco-cherenki.ru/images/art-04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786190"/>
            <a:ext cx="3571900" cy="26789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14348" y="214290"/>
            <a:ext cx="73581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Упражнение «Чего не стало?» </a:t>
            </a:r>
          </a:p>
          <a:p>
            <a:pPr algn="ctr"/>
            <a:r>
              <a:rPr lang="ru-RU" dirty="0" smtClean="0"/>
              <a:t>на употребление Родительного падежа и развитие зрительного внимания </a:t>
            </a:r>
          </a:p>
          <a:p>
            <a:pPr algn="ctr"/>
            <a:r>
              <a:rPr lang="ru-RU" dirty="0" smtClean="0"/>
              <a:t>(Рассматриваем данный слайд, затем переходим к следующему, задавая ребенку вопрос: чего не стало?)</a:t>
            </a:r>
          </a:p>
        </p:txBody>
      </p:sp>
      <p:pic>
        <p:nvPicPr>
          <p:cNvPr id="19458" name="Picture 2" descr="http://stroygigant.ru/uploads/goods/59369/sekator-zubchatyj-s-41-10-220mm-zarya-011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1857364"/>
            <a:ext cx="2219067" cy="1751191"/>
          </a:xfrm>
          <a:prstGeom prst="rect">
            <a:avLst/>
          </a:prstGeom>
          <a:noFill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785926"/>
            <a:ext cx="414337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3" name="Picture 7" descr="http://kmpz.kz/img_lib/ajaxfileupload_42432c8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214818"/>
            <a:ext cx="3800492" cy="2411851"/>
          </a:xfrm>
          <a:prstGeom prst="rect">
            <a:avLst/>
          </a:prstGeom>
          <a:noFill/>
        </p:spPr>
      </p:pic>
      <p:pic>
        <p:nvPicPr>
          <p:cNvPr id="19465" name="Picture 9" descr="http://toysforbaby.ru/upload/iblock/218/0651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3000372"/>
            <a:ext cx="2056881" cy="198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http://eco-cherenki.ru/images/art-04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786190"/>
            <a:ext cx="3571900" cy="2678925"/>
          </a:xfrm>
          <a:prstGeom prst="rect">
            <a:avLst/>
          </a:prstGeom>
          <a:noFill/>
        </p:spPr>
      </p:pic>
      <p:pic>
        <p:nvPicPr>
          <p:cNvPr id="19458" name="Picture 2" descr="http://stroygigant.ru/uploads/goods/59369/sekator-zubchatyj-s-41-10-220mm-zarya-011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714356"/>
            <a:ext cx="2219067" cy="1751191"/>
          </a:xfrm>
          <a:prstGeom prst="rect">
            <a:avLst/>
          </a:prstGeom>
          <a:noFill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57166"/>
            <a:ext cx="414337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5" name="Picture 9" descr="http://toysforbaby.ru/upload/iblock/218/065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2143116"/>
            <a:ext cx="2056881" cy="198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464</Words>
  <PresentationFormat>Экран (4:3)</PresentationFormat>
  <Paragraphs>65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Занятие по развитию речи в подготовительной группе «Весенние сельскохозяйственные работы»  </vt:lpstr>
      <vt:lpstr>Уточните, какое время года наступило</vt:lpstr>
      <vt:lpstr>Вспомните названия весенних месяцев</vt:lpstr>
      <vt:lpstr>Расскажите ребенку о том, что весна – это время для работы в полях, садах и огородах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садовод</vt:lpstr>
      <vt:lpstr>агроном</vt:lpstr>
      <vt:lpstr>пчеловод</vt:lpstr>
      <vt:lpstr>птицевод</vt:lpstr>
      <vt:lpstr>пастух</vt:lpstr>
      <vt:lpstr>тракторист</vt:lpstr>
      <vt:lpstr>Посчитаем слоги</vt:lpstr>
      <vt:lpstr>садовод</vt:lpstr>
      <vt:lpstr>Слайд 27</vt:lpstr>
      <vt:lpstr>агроном</vt:lpstr>
      <vt:lpstr>Слайд 29</vt:lpstr>
      <vt:lpstr>Слайд 30</vt:lpstr>
      <vt:lpstr>Слайд 31</vt:lpstr>
      <vt:lpstr>птицевод</vt:lpstr>
      <vt:lpstr>Слайд 33</vt:lpstr>
      <vt:lpstr>пастух</vt:lpstr>
      <vt:lpstr>Слайд 35</vt:lpstr>
      <vt:lpstr>тракторист</vt:lpstr>
      <vt:lpstr>Слайд 37</vt:lpstr>
      <vt:lpstr>Закрепляем изученный материал.  Упражнение «Мяч бросай быстро отвечай»</vt:lpstr>
      <vt:lpstr>Задание для тетради:  рисунок на тему «Весенняя грядка»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Lisitsina Marya</dc:creator>
  <cp:lastModifiedBy>TOSHIBA</cp:lastModifiedBy>
  <cp:revision>13</cp:revision>
  <dcterms:created xsi:type="dcterms:W3CDTF">2017-04-04T06:37:22Z</dcterms:created>
  <dcterms:modified xsi:type="dcterms:W3CDTF">2020-04-26T11:04:02Z</dcterms:modified>
</cp:coreProperties>
</file>