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0" r:id="rId12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48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563" autoAdjust="0"/>
    <p:restoredTop sz="94660"/>
  </p:normalViewPr>
  <p:slideViewPr>
    <p:cSldViewPr snapToGrid="0">
      <p:cViewPr varScale="1">
        <p:scale>
          <a:sx n="64" d="100"/>
          <a:sy n="64" d="100"/>
        </p:scale>
        <p:origin x="-63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DD0D-BD66-4D9A-9E16-9225FDD579A6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24D2-AA9F-448B-9A96-FA9B3F183D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230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DD0D-BD66-4D9A-9E16-9225FDD579A6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24D2-AA9F-448B-9A96-FA9B3F183D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413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DD0D-BD66-4D9A-9E16-9225FDD579A6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24D2-AA9F-448B-9A96-FA9B3F183D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736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DD0D-BD66-4D9A-9E16-9225FDD579A6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24D2-AA9F-448B-9A96-FA9B3F183D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979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DD0D-BD66-4D9A-9E16-9225FDD579A6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24D2-AA9F-448B-9A96-FA9B3F183D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370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DD0D-BD66-4D9A-9E16-9225FDD579A6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24D2-AA9F-448B-9A96-FA9B3F183D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413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DD0D-BD66-4D9A-9E16-9225FDD579A6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24D2-AA9F-448B-9A96-FA9B3F183D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150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DD0D-BD66-4D9A-9E16-9225FDD579A6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24D2-AA9F-448B-9A96-FA9B3F183D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699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DD0D-BD66-4D9A-9E16-9225FDD579A6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24D2-AA9F-448B-9A96-FA9B3F183D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23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DD0D-BD66-4D9A-9E16-9225FDD579A6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24D2-AA9F-448B-9A96-FA9B3F183D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078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DD0D-BD66-4D9A-9E16-9225FDD579A6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24D2-AA9F-448B-9A96-FA9B3F183D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365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6DD0D-BD66-4D9A-9E16-9225FDD579A6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224D2-AA9F-448B-9A96-FA9B3F183D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225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5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99212" y="1349115"/>
            <a:ext cx="10153338" cy="50167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 РАБОТЫ ПЕДАГОГИЧЕСКОГО ДУЭТА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«Кофе с молоком»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2022-23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13" t="15397" r="-13684" b="-4578"/>
          <a:stretch>
            <a:fillRect/>
          </a:stretch>
        </p:blipFill>
        <p:spPr>
          <a:xfrm>
            <a:off x="4482059" y="3282847"/>
            <a:ext cx="3477718" cy="2038661"/>
          </a:xfrm>
          <a:prstGeom prst="rect">
            <a:avLst/>
          </a:prstGeom>
        </p:spPr>
      </p:pic>
      <p:sp>
        <p:nvSpPr>
          <p:cNvPr id="1027" name="AutoShape 3" descr="blob:https://web.whatsapp.com/be62adff-d389-450f-ad0c-78a1aaf021f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C:\Users\1\Favorites\Downloads\пед дуэт2.jpg"/>
          <p:cNvPicPr>
            <a:picLocks noChangeAspect="1" noChangeArrowheads="1"/>
          </p:cNvPicPr>
          <p:nvPr/>
        </p:nvPicPr>
        <p:blipFill>
          <a:blip r:embed="rId4"/>
          <a:srcRect l="8600" t="24156" b="30205"/>
          <a:stretch>
            <a:fillRect/>
          </a:stretch>
        </p:blipFill>
        <p:spPr bwMode="auto">
          <a:xfrm>
            <a:off x="8425590" y="2293494"/>
            <a:ext cx="3097865" cy="3432747"/>
          </a:xfrm>
          <a:prstGeom prst="rect">
            <a:avLst/>
          </a:prstGeom>
          <a:noFill/>
        </p:spPr>
      </p:pic>
      <p:pic>
        <p:nvPicPr>
          <p:cNvPr id="1033" name="Picture 9" descr="C:\Users\1\Favorites\Downloads\пед дуэт.jpg"/>
          <p:cNvPicPr>
            <a:picLocks noChangeAspect="1" noChangeArrowheads="1"/>
          </p:cNvPicPr>
          <p:nvPr/>
        </p:nvPicPr>
        <p:blipFill>
          <a:blip r:embed="rId5"/>
          <a:srcRect t="22779" b="15254"/>
          <a:stretch>
            <a:fillRect/>
          </a:stretch>
        </p:blipFill>
        <p:spPr bwMode="auto">
          <a:xfrm>
            <a:off x="873532" y="2263514"/>
            <a:ext cx="2574205" cy="3544806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13" t="15397" r="-13684" b="-4578"/>
          <a:stretch>
            <a:fillRect/>
          </a:stretch>
        </p:blipFill>
        <p:spPr>
          <a:xfrm>
            <a:off x="4634459" y="3435247"/>
            <a:ext cx="3477718" cy="20386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26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5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929390" y="583899"/>
            <a:ext cx="10717967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dirty="0" smtClean="0">
                <a:latin typeface="Times New Roman"/>
                <a:ea typeface="Calibri"/>
                <a:cs typeface="Times New Roman"/>
              </a:rPr>
              <a:t>в течение всего года</a:t>
            </a:r>
            <a:endParaRPr lang="ru-RU" sz="6000" dirty="0" smtClean="0">
              <a:ea typeface="Calibri"/>
              <a:cs typeface="Times New Roman"/>
            </a:endParaRPr>
          </a:p>
          <a:p>
            <a:pPr algn="ctr"/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29391" y="1709018"/>
          <a:ext cx="10732955" cy="302787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64229"/>
                <a:gridCol w="5306983"/>
                <a:gridCol w="1379095"/>
                <a:gridCol w="3582648"/>
              </a:tblGrid>
              <a:tr h="460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мероприятие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ответственный</a:t>
                      </a:r>
                      <a:endParaRPr lang="ru-RU" sz="105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сведения о выполнении</a:t>
                      </a:r>
                      <a:endParaRPr lang="ru-RU" sz="105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90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Статьи в газету «Дошкольная мозаика» в рубрику ПУРД «Развивайте своего малыша!»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Трофимова М.М.</a:t>
                      </a:r>
                      <a:endParaRPr lang="ru-RU" sz="105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Мельникова Н.С.</a:t>
                      </a:r>
                      <a:endParaRPr lang="ru-RU" sz="105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783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5512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8396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914400" y="4900285"/>
          <a:ext cx="10762937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762937"/>
              </a:tblGrid>
              <a:tr h="238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85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8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0437"/>
            <a:ext cx="12192000" cy="67161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524656"/>
            <a:ext cx="9144000" cy="2188564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chemeClr val="bg1"/>
                </a:solidFill>
              </a:rPr>
              <a:t>Цель</a:t>
            </a:r>
            <a:r>
              <a:rPr lang="ru-RU" sz="3600" dirty="0" smtClean="0">
                <a:solidFill>
                  <a:schemeClr val="bg1"/>
                </a:solidFill>
              </a:rPr>
              <a:t>: создание условий для профессионального роста молодого специалиста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Задачи: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Создать условия для успешной адаптации молодого специалиста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Выявить затруднения в профессиональной практике и принять меры по их предупреждению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Обеспечить постепенное вовлечение молодого специалиста во все сферы ДОУ</a:t>
            </a:r>
          </a:p>
          <a:p>
            <a:pPr marL="514350" indent="-514350" algn="l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5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4290289" y="598889"/>
            <a:ext cx="3639507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ОКТЯБРЬ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29391" y="1709018"/>
          <a:ext cx="10732955" cy="310591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64229"/>
                <a:gridCol w="5306983"/>
                <a:gridCol w="1349115"/>
                <a:gridCol w="3612628"/>
              </a:tblGrid>
              <a:tr h="509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мероприятие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ответственный</a:t>
                      </a:r>
                      <a:endParaRPr lang="ru-RU" sz="105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сведения о выполнении</a:t>
                      </a:r>
                      <a:endParaRPr lang="ru-RU" sz="105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7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Выбор  молодым специалистом  наставника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Мельникова Н.С.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Индивидуальные беседы с наставником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46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Принять участие в игре «Ищу наставника»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Мельникова Н.С.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Трофимова М.М.,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Определился дуэт. Составлен план работы дуэта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54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Индивидуальная консультация «Познаем друг друга»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Трофимова М.М.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Педагоги определи круг своих обязанностей в рамках проекта «Наставничество».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Взаимную выгоду от проекта (кто кого чему учит)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54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Проведение педагогического аудита по затруднениям молодого специалиста: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1.Посещение занятия молодого специалиста (анализ, самоанализ);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2.Проверка документов педагога (рабочая программа,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календарное-планирование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, комплексно- тематическое планирование, программы дополнительного образования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Трофимова М.М.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 результатам аудита составлена аналитическая записка, дополнен план работы дуэта, проведена коррекция документов педагога.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914400" y="4900285"/>
          <a:ext cx="10762937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762937"/>
              </a:tblGrid>
              <a:tr h="238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85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8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5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4245319" y="598889"/>
            <a:ext cx="3639507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НОЯБРЬ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29391" y="1709018"/>
          <a:ext cx="10732955" cy="308253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64229"/>
                <a:gridCol w="5306983"/>
                <a:gridCol w="1364105"/>
                <a:gridCol w="3597638"/>
              </a:tblGrid>
              <a:tr h="509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мероприятие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ответственный</a:t>
                      </a:r>
                      <a:endParaRPr lang="ru-RU" sz="105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сведения о выполнении</a:t>
                      </a:r>
                      <a:endParaRPr lang="ru-RU" sz="105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95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Работа с нормативно-правовой базой: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консультация «Нормативно-правовая база педагога»;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«Кейс или портфель с нормативной базой»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Трофимова М.М.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Мельникова Н.С.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Создан электронный кейс с нормативно-правовой документацией.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45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Подготовка к конкурсу «Мы вместе!»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создание видеоролика «Один день из жизни наставника и наставляемого»;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презентацию дуэта (название, девиз, эмблема, форма)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Мельникова Н.Н.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Трофимова М.М.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Наставник и наставляемый провели один  вместе.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Создан видеоролик и презентация о дуэте «Кофе с молоком»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35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Тренинг «Давай сработаемся!»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Трофимова М.М.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Мельникова Н.С.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54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Конкурс «Мы вместе»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Трофимова М.М.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Мельникова Н.С.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 место в конкурсе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914400" y="4900285"/>
          <a:ext cx="10762937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762937"/>
              </a:tblGrid>
              <a:tr h="238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85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8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5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4335259" y="583899"/>
            <a:ext cx="3639507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ДЕКАБРЬ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29391" y="1709018"/>
          <a:ext cx="10732955" cy="308783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64229"/>
                <a:gridCol w="5306983"/>
                <a:gridCol w="1364105"/>
                <a:gridCol w="3597638"/>
              </a:tblGrid>
              <a:tr h="479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мероприятие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ответственный</a:t>
                      </a:r>
                      <a:endParaRPr lang="ru-RU" sz="105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сведения о выполнении</a:t>
                      </a:r>
                      <a:endParaRPr lang="ru-RU" sz="105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76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	Конкурс для молодых специалистов «Лучший дневник сопровождения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Мельникова Н.С.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Разработан дневник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99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Конкурс для молодых специалистов «Лучшая программа саморазвития»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Мельникова Н.С.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Разработана программа саморазвития молодого специалиста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73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Отчет для наставников «Аналитическая информация по итогам диагностики молодого специалиста»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Трофимова М.М.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Аналитическая информация по итогам  педагогического аудита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37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Конкурс для наставников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 Лучший план работы педагогического дуэта»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Трофимова М.М.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Составлен план работы дуэта «Кофе с молоком»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914400" y="4900285"/>
          <a:ext cx="10762937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762937"/>
              </a:tblGrid>
              <a:tr h="238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85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8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5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4335259" y="583899"/>
            <a:ext cx="3639507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ЯНВАРЬ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29391" y="1709018"/>
          <a:ext cx="10732955" cy="308783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64229"/>
                <a:gridCol w="5306983"/>
                <a:gridCol w="1379095"/>
                <a:gridCol w="3582648"/>
              </a:tblGrid>
              <a:tr h="460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мероприятие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ответственный</a:t>
                      </a:r>
                      <a:endParaRPr lang="ru-RU" sz="105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сведения о выполнении</a:t>
                      </a:r>
                      <a:endParaRPr lang="ru-RU" sz="105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72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Мастер-класс по представлению педагогической технологии: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для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педагов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для родителей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Трофимова М.М.</a:t>
                      </a:r>
                      <a:endParaRPr lang="ru-RU" sz="105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Мельникова Н.С.</a:t>
                      </a:r>
                      <a:endParaRPr lang="ru-RU" sz="105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783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/>
                </a:tc>
              </a:tr>
              <a:tr h="5512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7714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914400" y="4900285"/>
          <a:ext cx="10762937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762937"/>
              </a:tblGrid>
              <a:tr h="238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85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8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5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4335259" y="583899"/>
            <a:ext cx="3639507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ФЕВРАЛЬ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29391" y="1709018"/>
          <a:ext cx="10732955" cy="307284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64229"/>
                <a:gridCol w="5306983"/>
                <a:gridCol w="1379095"/>
                <a:gridCol w="3582648"/>
              </a:tblGrid>
              <a:tr h="460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мероприятие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ответственный</a:t>
                      </a:r>
                      <a:endParaRPr lang="ru-RU" sz="105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сведения о выполнении</a:t>
                      </a:r>
                      <a:endParaRPr lang="ru-RU" sz="105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40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Взаимопосещения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занятий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(анализ, самоанализ занятий)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Трофимова М.М.</a:t>
                      </a:r>
                      <a:endParaRPr lang="ru-RU" sz="105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Мельникова Н.С.</a:t>
                      </a:r>
                      <a:endParaRPr lang="ru-RU" sz="105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783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/>
                </a:tc>
              </a:tr>
              <a:tr h="5512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8396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914400" y="4900285"/>
          <a:ext cx="10762937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762937"/>
              </a:tblGrid>
              <a:tr h="238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85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8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5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4335259" y="583899"/>
            <a:ext cx="3639507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МАРТ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29391" y="1709018"/>
          <a:ext cx="10732955" cy="307284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64229"/>
                <a:gridCol w="5306983"/>
                <a:gridCol w="1379095"/>
                <a:gridCol w="3582648"/>
              </a:tblGrid>
              <a:tr h="460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мероприятие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ответственный</a:t>
                      </a:r>
                      <a:endParaRPr lang="ru-RU" sz="105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сведения о выполнении</a:t>
                      </a:r>
                      <a:endParaRPr lang="ru-RU" sz="105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40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Показ открытых занятий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Трофимова М.М.</a:t>
                      </a:r>
                      <a:endParaRPr lang="ru-RU" sz="105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Мельникова Н.С.</a:t>
                      </a:r>
                      <a:endParaRPr lang="ru-RU" sz="105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783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/>
                </a:tc>
              </a:tr>
              <a:tr h="5512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8396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914400" y="4900285"/>
          <a:ext cx="10762937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762937"/>
              </a:tblGrid>
              <a:tr h="238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85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8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5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4335259" y="583899"/>
            <a:ext cx="3639507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АПРЕЛЬ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29391" y="1709018"/>
          <a:ext cx="10732955" cy="307284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64229"/>
                <a:gridCol w="5306983"/>
                <a:gridCol w="1379095"/>
                <a:gridCol w="3582648"/>
              </a:tblGrid>
              <a:tr h="460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мероприятие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ответственный</a:t>
                      </a:r>
                      <a:endParaRPr lang="ru-RU" sz="105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сведения о выполнении</a:t>
                      </a:r>
                      <a:endParaRPr lang="ru-RU" sz="105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40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Конкурс «Ораторское мастерство»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(эссе)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Трофимова М.М.</a:t>
                      </a:r>
                      <a:endParaRPr lang="ru-RU" sz="105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Мельникова Н.С.</a:t>
                      </a:r>
                      <a:endParaRPr lang="ru-RU" sz="105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783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/>
                </a:tc>
              </a:tr>
              <a:tr h="5512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8396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914400" y="4900285"/>
          <a:ext cx="10762937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762937"/>
              </a:tblGrid>
              <a:tr h="238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85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8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5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4335259" y="583899"/>
            <a:ext cx="3639507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МАЙ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29391" y="1709018"/>
          <a:ext cx="10732955" cy="302787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64229"/>
                <a:gridCol w="5306983"/>
                <a:gridCol w="1379095"/>
                <a:gridCol w="3582648"/>
              </a:tblGrid>
              <a:tr h="460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мероприятие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ответственный</a:t>
                      </a:r>
                      <a:endParaRPr lang="ru-RU" sz="105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сведения о выполнении</a:t>
                      </a:r>
                      <a:endParaRPr lang="ru-RU" sz="105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90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Финал конкурса «Начало», «Лучший наставник года», «Лучший педагогический дуэт года»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Трофимова М.М.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Мельникова Н.С.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52783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Подготовка материала к сборнику по проекту «Наставничество»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Трофимова М.М.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Мельникова Н.С.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5512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8396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914400" y="4900285"/>
          <a:ext cx="10762937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762937"/>
              </a:tblGrid>
              <a:tr h="238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85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8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563</Words>
  <Application>Microsoft Office PowerPoint</Application>
  <PresentationFormat>Произвольный</PresentationFormat>
  <Paragraphs>168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Цель: создание условий для профессионального роста молодого специалиста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34</cp:revision>
  <dcterms:created xsi:type="dcterms:W3CDTF">2022-12-15T16:53:35Z</dcterms:created>
  <dcterms:modified xsi:type="dcterms:W3CDTF">2023-04-11T12:11:27Z</dcterms:modified>
</cp:coreProperties>
</file>