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19672" y="2204864"/>
            <a:ext cx="61622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Звук и буква </a:t>
            </a:r>
            <a:r>
              <a:rPr lang="ru-RU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Дд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2220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/>
              <a:t>1 задание. </a:t>
            </a:r>
            <a:r>
              <a:rPr lang="ru-RU" sz="2400" dirty="0" smtClean="0"/>
              <a:t>Определите количество </a:t>
            </a:r>
            <a:r>
              <a:rPr lang="ru-RU" sz="2400" dirty="0"/>
              <a:t>слогов в слове:</a:t>
            </a:r>
          </a:p>
          <a:p>
            <a:r>
              <a:rPr lang="ru-RU" sz="2400" dirty="0"/>
              <a:t>Г</a:t>
            </a:r>
            <a:r>
              <a:rPr lang="ru-RU" sz="2400" dirty="0" smtClean="0"/>
              <a:t>амак</a:t>
            </a:r>
            <a:r>
              <a:rPr lang="ru-RU" sz="2400" dirty="0"/>
              <a:t>, бал, Таня, муха, баня, малина, сова, лапа, бумага, сок, канава.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772816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/>
              <a:t>Объявление темы.</a:t>
            </a:r>
          </a:p>
          <a:p>
            <a:r>
              <a:rPr lang="ru-RU" sz="2400" dirty="0" smtClean="0"/>
              <a:t>- </a:t>
            </a:r>
            <a:r>
              <a:rPr lang="ru-RU" sz="2400" dirty="0"/>
              <a:t>Послушайте слова. Какой 1-й </a:t>
            </a:r>
            <a:r>
              <a:rPr lang="ru-RU" sz="2400" b="1" dirty="0"/>
              <a:t>звук в этих словах</a:t>
            </a:r>
            <a:r>
              <a:rPr lang="ru-RU" sz="2400" dirty="0"/>
              <a:t>?</a:t>
            </a:r>
          </a:p>
          <a:p>
            <a:r>
              <a:rPr lang="ru-RU" sz="2400" dirty="0"/>
              <a:t>Дым</a:t>
            </a:r>
          </a:p>
          <a:p>
            <a:r>
              <a:rPr lang="ru-RU" sz="2400" dirty="0"/>
              <a:t>Дача</a:t>
            </a:r>
          </a:p>
          <a:p>
            <a:r>
              <a:rPr lang="ru-RU" sz="2400" dirty="0"/>
              <a:t>Домик</a:t>
            </a:r>
          </a:p>
          <a:p>
            <a:r>
              <a:rPr lang="ru-RU" sz="2400" dirty="0"/>
              <a:t>Дочка</a:t>
            </a:r>
          </a:p>
          <a:p>
            <a:r>
              <a:rPr lang="ru-RU" sz="2400" u="sng" dirty="0" smtClean="0"/>
              <a:t>Ребенок</a:t>
            </a:r>
            <a:r>
              <a:rPr lang="ru-RU" sz="2400" dirty="0" smtClean="0"/>
              <a:t>-</a:t>
            </a:r>
            <a:r>
              <a:rPr lang="ru-RU" sz="2400" dirty="0"/>
              <a:t> </a:t>
            </a:r>
            <a:r>
              <a:rPr lang="ru-RU" sz="2400" b="1" dirty="0"/>
              <a:t>звук [Д]</a:t>
            </a:r>
            <a:r>
              <a:rPr lang="ru-RU" sz="2400" dirty="0"/>
              <a:t>.</a:t>
            </a:r>
          </a:p>
          <a:p>
            <a:r>
              <a:rPr lang="ru-RU" sz="2400" dirty="0" smtClean="0"/>
              <a:t>- </a:t>
            </a:r>
            <a:r>
              <a:rPr lang="ru-RU" sz="2400" dirty="0"/>
              <a:t>С</a:t>
            </a:r>
            <a:r>
              <a:rPr lang="ru-RU" sz="2400" dirty="0" smtClean="0"/>
              <a:t>егодня </a:t>
            </a:r>
            <a:r>
              <a:rPr lang="ru-RU" sz="2400" dirty="0"/>
              <a:t>мы </a:t>
            </a:r>
            <a:r>
              <a:rPr lang="ru-RU" sz="2400" dirty="0" smtClean="0"/>
              <a:t> с тобой познакомимся </a:t>
            </a:r>
            <a:r>
              <a:rPr lang="ru-RU" sz="2400" dirty="0"/>
              <a:t>со </a:t>
            </a:r>
            <a:r>
              <a:rPr lang="ru-RU" sz="2400" b="1" dirty="0"/>
              <a:t>звуком [Д</a:t>
            </a:r>
            <a:r>
              <a:rPr lang="ru-RU" sz="2400" b="1" dirty="0" smtClean="0"/>
              <a:t>] и буквой Дэ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10020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7341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FF0000"/>
                </a:solidFill>
              </a:rPr>
              <a:t>Проговаривание </a:t>
            </a:r>
            <a:r>
              <a:rPr lang="ru-RU" sz="2400" b="1" u="sng" dirty="0" err="1">
                <a:solidFill>
                  <a:srgbClr val="FF0000"/>
                </a:solidFill>
              </a:rPr>
              <a:t>чистоговорок</a:t>
            </a:r>
            <a:r>
              <a:rPr lang="ru-RU" sz="2400" b="1" u="sng" dirty="0">
                <a:solidFill>
                  <a:srgbClr val="FF0000"/>
                </a:solidFill>
              </a:rPr>
              <a:t>.</a:t>
            </a:r>
          </a:p>
          <a:p>
            <a:r>
              <a:rPr lang="ru-RU" sz="2400" dirty="0"/>
              <a:t>Да-да-да –бежит вода.</a:t>
            </a:r>
          </a:p>
          <a:p>
            <a:r>
              <a:rPr lang="ru-RU" sz="2400" dirty="0" err="1"/>
              <a:t>Ду-ду-ду</a:t>
            </a:r>
            <a:r>
              <a:rPr lang="ru-RU" sz="2400" dirty="0"/>
              <a:t> – тебя найду.</a:t>
            </a:r>
          </a:p>
          <a:p>
            <a:r>
              <a:rPr lang="ru-RU" sz="2400" dirty="0"/>
              <a:t>До-до-до – звучит гудок.</a:t>
            </a:r>
          </a:p>
          <a:p>
            <a:r>
              <a:rPr lang="ru-RU" sz="2400" dirty="0" err="1"/>
              <a:t>Ды-ды-ды</a:t>
            </a:r>
            <a:r>
              <a:rPr lang="ru-RU" sz="2400" dirty="0"/>
              <a:t> – цветут </a:t>
            </a:r>
            <a:r>
              <a:rPr lang="ru-RU" sz="2400" dirty="0" smtClean="0"/>
              <a:t>сады.</a:t>
            </a:r>
          </a:p>
          <a:p>
            <a:endParaRPr lang="ru-RU" sz="2400" dirty="0"/>
          </a:p>
          <a:p>
            <a:r>
              <a:rPr lang="ru-RU" sz="2400" dirty="0" smtClean="0"/>
              <a:t>- Наш </a:t>
            </a:r>
            <a:r>
              <a:rPr lang="ru-RU" sz="2400" dirty="0"/>
              <a:t>язычок готов к работе.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062211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FF0000"/>
                </a:solidFill>
              </a:rPr>
              <a:t>Акустико-артикуляционный образ звука.</a:t>
            </a:r>
          </a:p>
          <a:p>
            <a:r>
              <a:rPr lang="ru-RU" sz="2400" dirty="0" smtClean="0"/>
              <a:t>-Произнесите</a:t>
            </a:r>
            <a:r>
              <a:rPr lang="ru-RU" sz="2400" dirty="0"/>
              <a:t> </a:t>
            </a:r>
            <a:r>
              <a:rPr lang="ru-RU" sz="2400" b="1" dirty="0"/>
              <a:t>звук [Д</a:t>
            </a:r>
            <a:r>
              <a:rPr lang="ru-RU" sz="2400" b="1" dirty="0" smtClean="0"/>
              <a:t>]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r>
              <a:rPr lang="ru-RU" sz="2400" b="1" dirty="0" smtClean="0">
                <a:solidFill>
                  <a:srgbClr val="FF0000"/>
                </a:solidFill>
              </a:rPr>
              <a:t>Н</a:t>
            </a:r>
            <a:r>
              <a:rPr lang="ru-RU" sz="2400" b="1" u="sng" dirty="0" smtClean="0">
                <a:solidFill>
                  <a:srgbClr val="FF0000"/>
                </a:solidFill>
              </a:rPr>
              <a:t>аблюдение </a:t>
            </a:r>
            <a:r>
              <a:rPr lang="ru-RU" sz="2400" b="1" u="sng" dirty="0">
                <a:solidFill>
                  <a:srgbClr val="FF0000"/>
                </a:solidFill>
              </a:rPr>
              <a:t>за артикуляцией перед зеркалом</a:t>
            </a:r>
            <a:r>
              <a:rPr lang="ru-RU" sz="2400" b="1" dirty="0">
                <a:solidFill>
                  <a:srgbClr val="FF0000"/>
                </a:solidFill>
              </a:rPr>
              <a:t>:</a:t>
            </a:r>
            <a:r>
              <a:rPr lang="ru-RU" sz="2400" b="1" dirty="0"/>
              <a:t> </a:t>
            </a:r>
            <a:r>
              <a:rPr lang="ru-RU" sz="2400" dirty="0"/>
              <a:t>губы растянуты в улыбке, кончик языка касается верхних передних зубов.</a:t>
            </a:r>
          </a:p>
          <a:p>
            <a:r>
              <a:rPr lang="ru-RU" sz="2400" dirty="0"/>
              <a:t>Воздух не выходит свободно</a:t>
            </a:r>
            <a:r>
              <a:rPr lang="ru-RU" sz="2400" dirty="0" smtClean="0"/>
              <a:t>, </a:t>
            </a:r>
            <a:r>
              <a:rPr lang="ru-RU" sz="2400" u="sng" dirty="0" smtClean="0"/>
              <a:t>он </a:t>
            </a:r>
            <a:r>
              <a:rPr lang="ru-RU" sz="2400" u="sng" dirty="0"/>
              <a:t>встречает преграду</a:t>
            </a:r>
            <a:r>
              <a:rPr lang="ru-RU" sz="2400" dirty="0"/>
              <a:t>: язык и верхние зубы. Значит, </a:t>
            </a:r>
            <a:r>
              <a:rPr lang="ru-RU" sz="2400" b="1" dirty="0"/>
              <a:t>звук Д — согласный</a:t>
            </a:r>
            <a:r>
              <a:rPr lang="ru-RU" sz="2400" dirty="0"/>
              <a:t>, обозначать мы его </a:t>
            </a:r>
            <a:r>
              <a:rPr lang="ru-RU" sz="2400" dirty="0" smtClean="0"/>
              <a:t>будем каким цветом?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94810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129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Ребенок: синим.</a:t>
            </a:r>
          </a:p>
          <a:p>
            <a:r>
              <a:rPr lang="ru-RU" sz="2400" u="sng" dirty="0" smtClean="0"/>
              <a:t>Далее </a:t>
            </a:r>
            <a:r>
              <a:rPr lang="ru-RU" sz="2400" u="sng" dirty="0"/>
              <a:t>дети прикладывают руку к горлышку</a:t>
            </a:r>
            <a:r>
              <a:rPr lang="ru-RU" sz="2400" dirty="0"/>
              <a:t>: горлышко Звенит, значит </a:t>
            </a:r>
            <a:r>
              <a:rPr lang="ru-RU" sz="2400" b="1" dirty="0"/>
              <a:t>звук [Д] — </a:t>
            </a:r>
            <a:r>
              <a:rPr lang="ru-RU" sz="2400" dirty="0" smtClean="0"/>
              <a:t>глухой или звонкий?</a:t>
            </a:r>
          </a:p>
          <a:p>
            <a:r>
              <a:rPr lang="ru-RU" sz="2400" dirty="0" smtClean="0"/>
              <a:t>Ребенок: звонкий.</a:t>
            </a:r>
          </a:p>
          <a:p>
            <a:endParaRPr lang="ru-RU" sz="2400" dirty="0" smtClean="0"/>
          </a:p>
          <a:p>
            <a:r>
              <a:rPr lang="ru-RU" sz="2400" b="1" dirty="0">
                <a:solidFill>
                  <a:srgbClr val="FF0000"/>
                </a:solidFill>
              </a:rPr>
              <a:t>Знакомство с буквой Д. Показ </a:t>
            </a:r>
            <a:r>
              <a:rPr lang="ru-RU" sz="2400" b="1" dirty="0" smtClean="0">
                <a:solidFill>
                  <a:srgbClr val="FF0000"/>
                </a:solidFill>
              </a:rPr>
              <a:t>буквы (в папке дополнительный материал).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446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s05.infourok.ru/uploads/ex/0950/0007d17f-a5c15c99/img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105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4975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594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Игра «Найди свой дом».</a:t>
            </a:r>
          </a:p>
          <a:p>
            <a:r>
              <a:rPr lang="ru-RU" dirty="0" smtClean="0"/>
              <a:t>Определи место звука </a:t>
            </a:r>
            <a:r>
              <a:rPr lang="en-US" dirty="0" smtClean="0"/>
              <a:t>[</a:t>
            </a:r>
            <a:r>
              <a:rPr lang="ru-RU" dirty="0" smtClean="0"/>
              <a:t>Д</a:t>
            </a:r>
            <a:r>
              <a:rPr lang="en-US" dirty="0" smtClean="0"/>
              <a:t>]</a:t>
            </a:r>
            <a:r>
              <a:rPr lang="ru-RU" dirty="0" smtClean="0"/>
              <a:t> в словах (в середине, в конце или в начале слова).</a:t>
            </a:r>
            <a:endParaRPr lang="ru-RU" dirty="0"/>
          </a:p>
        </p:txBody>
      </p:sp>
      <p:pic>
        <p:nvPicPr>
          <p:cNvPr id="2050" name="Picture 2" descr="https://logopsi.ucoz.com/_fr/2/207564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312" b="52208"/>
          <a:stretch/>
        </p:blipFill>
        <p:spPr bwMode="auto">
          <a:xfrm>
            <a:off x="490139" y="1303753"/>
            <a:ext cx="1538986" cy="2021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logopsi.ucoz.com/_fr/2/2075646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07" r="50000" b="52158"/>
          <a:stretch/>
        </p:blipFill>
        <p:spPr bwMode="auto">
          <a:xfrm>
            <a:off x="7380312" y="4653136"/>
            <a:ext cx="1249693" cy="163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843808" y="1700808"/>
            <a:ext cx="3888432" cy="12961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139952" y="1700808"/>
            <a:ext cx="0" cy="12961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436096" y="1700808"/>
            <a:ext cx="0" cy="12961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3275856" y="4993554"/>
            <a:ext cx="3888432" cy="12961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572000" y="4993554"/>
            <a:ext cx="0" cy="12961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868144" y="4993554"/>
            <a:ext cx="0" cy="12961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675719" y="3501008"/>
            <a:ext cx="3888432" cy="12961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971863" y="3501008"/>
            <a:ext cx="0" cy="12961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268007" y="3501008"/>
            <a:ext cx="0" cy="12961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90139" y="4993554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949027" y="518442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358368" y="142913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Picture 2" descr="https://img0.liveinternet.ru/images/attach/d/2/148/19/148019406_Zvuki_D_D_T_T__Samye_nuzhnye_igry_Butyreva_1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7" t="46618" r="88648" b="48004"/>
          <a:stretch/>
        </p:blipFill>
        <p:spPr bwMode="auto">
          <a:xfrm>
            <a:off x="4767808" y="3401500"/>
            <a:ext cx="1585748" cy="1184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516216" y="3993834"/>
            <a:ext cx="689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след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306332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</TotalTime>
  <Words>117</Words>
  <Application>Microsoft Office PowerPoint</Application>
  <PresentationFormat>Экран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SH-U</dc:creator>
  <cp:lastModifiedBy>SH-U</cp:lastModifiedBy>
  <cp:revision>3</cp:revision>
  <dcterms:created xsi:type="dcterms:W3CDTF">2020-05-12T13:12:05Z</dcterms:created>
  <dcterms:modified xsi:type="dcterms:W3CDTF">2020-05-12T13:39:48Z</dcterms:modified>
</cp:coreProperties>
</file>