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73" r:id="rId3"/>
    <p:sldId id="274" r:id="rId4"/>
    <p:sldId id="259" r:id="rId5"/>
    <p:sldId id="260" r:id="rId6"/>
    <p:sldId id="261" r:id="rId7"/>
    <p:sldId id="275" r:id="rId8"/>
    <p:sldId id="276" r:id="rId9"/>
    <p:sldId id="279" r:id="rId10"/>
    <p:sldId id="280" r:id="rId11"/>
    <p:sldId id="278" r:id="rId12"/>
    <p:sldId id="277" r:id="rId13"/>
    <p:sldId id="28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hyperlink" Target="https://nsportal.ru/shkola/dopolnitelnoe-obrazovanie" TargetMode="External"/><Relationship Id="rId18" Type="http://schemas.openxmlformats.org/officeDocument/2006/relationships/hyperlink" Target="https://nsportal.ru/shkola/mkhk-i-izo" TargetMode="External"/><Relationship Id="rId26" Type="http://schemas.openxmlformats.org/officeDocument/2006/relationships/hyperlink" Target="https://nsportal.ru/shkola/fizkultura-i-obzh" TargetMode="External"/><Relationship Id="rId39" Type="http://schemas.openxmlformats.org/officeDocument/2006/relationships/hyperlink" Target="https://nsportal.ru/users" TargetMode="External"/><Relationship Id="rId21" Type="http://schemas.openxmlformats.org/officeDocument/2006/relationships/hyperlink" Target="https://nsportal.ru/shkola/rodnoy-yazyk-i-literatura" TargetMode="External"/><Relationship Id="rId34" Type="http://schemas.openxmlformats.org/officeDocument/2006/relationships/hyperlink" Target="https://nsportal.ru/messages" TargetMode="External"/><Relationship Id="rId42" Type="http://schemas.openxmlformats.org/officeDocument/2006/relationships/hyperlink" Target="https://nsportal.ru/albom/2017/09/20/shibkova-inessa-vladimirovna/master-klass-po-ebru-risovanie-na-vode" TargetMode="External"/><Relationship Id="rId47" Type="http://schemas.openxmlformats.org/officeDocument/2006/relationships/hyperlink" Target="https://nsportal.ru/media-gallery/lightbox/2879175/12788161" TargetMode="External"/><Relationship Id="rId50" Type="http://schemas.openxmlformats.org/officeDocument/2006/relationships/hyperlink" Target="https://nsportal.ru/media-gallery/lightbox/2879175/12788177" TargetMode="External"/><Relationship Id="rId55" Type="http://schemas.openxmlformats.org/officeDocument/2006/relationships/hyperlink" Target="https://nsportal.ru/media-gallery/lightbox/2879175/12788198" TargetMode="External"/><Relationship Id="rId7" Type="http://schemas.openxmlformats.org/officeDocument/2006/relationships/hyperlink" Target="https://nsportal.ru/nachalnaya-shkola" TargetMode="External"/><Relationship Id="rId12" Type="http://schemas.openxmlformats.org/officeDocument/2006/relationships/hyperlink" Target="https://nsportal.ru/shkola/geografiya" TargetMode="External"/><Relationship Id="rId17" Type="http://schemas.openxmlformats.org/officeDocument/2006/relationships/hyperlink" Target="https://nsportal.ru/shkola/korrektsionnaya-pedagogika" TargetMode="External"/><Relationship Id="rId25" Type="http://schemas.openxmlformats.org/officeDocument/2006/relationships/hyperlink" Target="https://nsportal.ru/shkola/fizika" TargetMode="External"/><Relationship Id="rId33" Type="http://schemas.openxmlformats.org/officeDocument/2006/relationships/hyperlink" Target="https://nsportal.ru/my-workspace" TargetMode="External"/><Relationship Id="rId38" Type="http://schemas.openxmlformats.org/officeDocument/2006/relationships/hyperlink" Target="https://nsportal.ru/sites_ou" TargetMode="External"/><Relationship Id="rId46" Type="http://schemas.openxmlformats.org/officeDocument/2006/relationships/hyperlink" Target="https://nsportal.ru/media/browser?render=media-popup" TargetMode="External"/><Relationship Id="rId2" Type="http://schemas.openxmlformats.org/officeDocument/2006/relationships/hyperlink" Target="https://nsportal.ru/" TargetMode="External"/><Relationship Id="rId16" Type="http://schemas.openxmlformats.org/officeDocument/2006/relationships/hyperlink" Target="https://nsportal.ru/shkola/istoriya" TargetMode="External"/><Relationship Id="rId20" Type="http://schemas.openxmlformats.org/officeDocument/2006/relationships/hyperlink" Target="https://nsportal.ru/shkola/muzyka" TargetMode="External"/><Relationship Id="rId29" Type="http://schemas.openxmlformats.org/officeDocument/2006/relationships/hyperlink" Target="https://nsportal.ru/vuz" TargetMode="External"/><Relationship Id="rId41" Type="http://schemas.openxmlformats.org/officeDocument/2006/relationships/hyperlink" Target="https://nsportal.ru/user/logout" TargetMode="External"/><Relationship Id="rId54" Type="http://schemas.openxmlformats.org/officeDocument/2006/relationships/hyperlink" Target="https://nsportal.ru/media-gallery/lightbox/2879175/1278819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sportal.ru/detskiy-sad" TargetMode="External"/><Relationship Id="rId11" Type="http://schemas.openxmlformats.org/officeDocument/2006/relationships/hyperlink" Target="https://nsportal.ru/shkola/biologiya" TargetMode="External"/><Relationship Id="rId24" Type="http://schemas.openxmlformats.org/officeDocument/2006/relationships/hyperlink" Target="https://nsportal.ru/shkola/tekhnologiya" TargetMode="External"/><Relationship Id="rId32" Type="http://schemas.openxmlformats.org/officeDocument/2006/relationships/hyperlink" Target="https://nsportal.ru/user/905150/activity" TargetMode="External"/><Relationship Id="rId37" Type="http://schemas.openxmlformats.org/officeDocument/2006/relationships/hyperlink" Target="https://nsportal.ru/site/all/sites" TargetMode="External"/><Relationship Id="rId40" Type="http://schemas.openxmlformats.org/officeDocument/2006/relationships/hyperlink" Target="https://nsportal.ru/forum" TargetMode="External"/><Relationship Id="rId45" Type="http://schemas.openxmlformats.org/officeDocument/2006/relationships/hyperlink" Target="https://nsportal.ru/shibkova-inessa-vladimirovna" TargetMode="External"/><Relationship Id="rId53" Type="http://schemas.openxmlformats.org/officeDocument/2006/relationships/hyperlink" Target="https://nsportal.ru/media-gallery/lightbox/2879175/12788190" TargetMode="External"/><Relationship Id="rId5" Type="http://schemas.openxmlformats.org/officeDocument/2006/relationships/hyperlink" Target="https://nsportal.ru/attestatsiya-pedagogicheskikh-rabotnikov" TargetMode="External"/><Relationship Id="rId15" Type="http://schemas.openxmlformats.org/officeDocument/2006/relationships/hyperlink" Target="https://nsportal.ru/shkola/informatika" TargetMode="External"/><Relationship Id="rId23" Type="http://schemas.openxmlformats.org/officeDocument/2006/relationships/hyperlink" Target="https://nsportal.ru/shkola/sotsialnaya-pedagogika" TargetMode="External"/><Relationship Id="rId28" Type="http://schemas.openxmlformats.org/officeDocument/2006/relationships/hyperlink" Target="https://nsportal.ru/npo-spo" TargetMode="External"/><Relationship Id="rId36" Type="http://schemas.openxmlformats.org/officeDocument/2006/relationships/hyperlink" Target="https://nsportal.ru/page/poisk-po-saitu" TargetMode="External"/><Relationship Id="rId49" Type="http://schemas.openxmlformats.org/officeDocument/2006/relationships/hyperlink" Target="https://nsportal.ru/media-gallery/lightbox/2879175/12788171" TargetMode="External"/><Relationship Id="rId57" Type="http://schemas.openxmlformats.org/officeDocument/2006/relationships/image" Target="../media/image8.jpeg"/><Relationship Id="rId10" Type="http://schemas.openxmlformats.org/officeDocument/2006/relationships/hyperlink" Target="https://nsportal.ru/shkola/administrirovanie-shkoly" TargetMode="External"/><Relationship Id="rId19" Type="http://schemas.openxmlformats.org/officeDocument/2006/relationships/hyperlink" Target="https://nsportal.ru/shkola/matematika" TargetMode="External"/><Relationship Id="rId31" Type="http://schemas.openxmlformats.org/officeDocument/2006/relationships/hyperlink" Target="https://nsportal.ru/my_mini-sait" TargetMode="External"/><Relationship Id="rId44" Type="http://schemas.openxmlformats.org/officeDocument/2006/relationships/hyperlink" Target="https://nsportal.ru/node/2879175/multiedit?page=0" TargetMode="External"/><Relationship Id="rId52" Type="http://schemas.openxmlformats.org/officeDocument/2006/relationships/hyperlink" Target="https://nsportal.ru/media-gallery/lightbox/2879175/12788185" TargetMode="External"/><Relationship Id="rId4" Type="http://schemas.openxmlformats.org/officeDocument/2006/relationships/hyperlink" Target="https://nsportal.ru/ap" TargetMode="External"/><Relationship Id="rId9" Type="http://schemas.openxmlformats.org/officeDocument/2006/relationships/hyperlink" Target="https://nsportal.ru/shkola/obshcheshkolnaya-tematika" TargetMode="External"/><Relationship Id="rId14" Type="http://schemas.openxmlformats.org/officeDocument/2006/relationships/hyperlink" Target="https://nsportal.ru/shkola/inostrannye-yazyki" TargetMode="External"/><Relationship Id="rId22" Type="http://schemas.openxmlformats.org/officeDocument/2006/relationships/hyperlink" Target="https://nsportal.ru/shkola/russkiy-yazyk-i-literatura" TargetMode="External"/><Relationship Id="rId27" Type="http://schemas.openxmlformats.org/officeDocument/2006/relationships/hyperlink" Target="https://nsportal.ru/shkola/khimiya" TargetMode="External"/><Relationship Id="rId30" Type="http://schemas.openxmlformats.org/officeDocument/2006/relationships/hyperlink" Target="https://nsportal.ru/node/add" TargetMode="External"/><Relationship Id="rId35" Type="http://schemas.openxmlformats.org/officeDocument/2006/relationships/hyperlink" Target="https://nsportal.ru/page/otvety-na-chasto-zadavaemye-voprosy" TargetMode="External"/><Relationship Id="rId43" Type="http://schemas.openxmlformats.org/officeDocument/2006/relationships/hyperlink" Target="https://nsportal.ru/node/2879175/edit" TargetMode="External"/><Relationship Id="rId48" Type="http://schemas.openxmlformats.org/officeDocument/2006/relationships/hyperlink" Target="https://nsportal.ru/media-gallery/lightbox/2879175/12788163" TargetMode="External"/><Relationship Id="rId56" Type="http://schemas.openxmlformats.org/officeDocument/2006/relationships/hyperlink" Target="https://nsportal.ru/media-gallery/lightbox/2879175/12788215" TargetMode="External"/><Relationship Id="rId8" Type="http://schemas.openxmlformats.org/officeDocument/2006/relationships/hyperlink" Target="https://nsportal.ru/shkola" TargetMode="External"/><Relationship Id="rId51" Type="http://schemas.openxmlformats.org/officeDocument/2006/relationships/hyperlink" Target="https://nsportal.ru/media-gallery/lightbox/2879175/12788180" TargetMode="External"/><Relationship Id="rId3" Type="http://schemas.openxmlformats.org/officeDocument/2006/relationships/hyperlink" Target="https://nsportal.ru/page/bystryi-star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 descr="Ãhnliches Fot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857232"/>
            <a:ext cx="7567063" cy="510379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57290" y="1928802"/>
            <a:ext cx="65722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</a:rPr>
              <a:t>Красавица Осень!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428596" y="214290"/>
            <a:ext cx="83982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«Детский сад № 17 «Колосок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3003545" y="5929330"/>
            <a:ext cx="59261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Воспитатель: Павлычева Татьяна Петровна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Зимующие птицы</a:t>
            </a:r>
            <a:endParaRPr lang="de-DE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46786" name="Picture 2" descr="Ãhnliches Fot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785794"/>
            <a:ext cx="7786742" cy="5488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191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Дары осени</a:t>
            </a:r>
            <a:endParaRPr lang="de-DE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 descr="Ãhnliches Fot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285860"/>
            <a:ext cx="828675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 descr="Ãhnliches F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643998" cy="5756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Спасибо за внимание. </a:t>
            </a:r>
            <a:br>
              <a:rPr lang="ru-RU" dirty="0" smtClean="0"/>
            </a:br>
            <a:r>
              <a:rPr lang="ru-RU" b="1" dirty="0" smtClean="0"/>
              <a:t>Надеюсь вы все запомнили ребята!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Какая бывает осень?</a:t>
            </a:r>
            <a:endParaRPr lang="de-DE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39618" name="Picture 2" descr="Bildergebnis fÃ¼r ÑÐ°Ð½Ð½ÑÑ  Ð¾ÑÐµÐ½Ñ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071546"/>
            <a:ext cx="4143372" cy="2589608"/>
          </a:xfrm>
          <a:prstGeom prst="rect">
            <a:avLst/>
          </a:prstGeom>
          <a:noFill/>
        </p:spPr>
      </p:pic>
      <p:pic>
        <p:nvPicPr>
          <p:cNvPr id="239620" name="Picture 4" descr="Bildergebnis fÃ¼r Ð·Ð¾Ð»Ð¾ÑÐ°Ñ Ð¾ÑÐµÐ½Ñ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071546"/>
            <a:ext cx="4292565" cy="2571768"/>
          </a:xfrm>
          <a:prstGeom prst="rect">
            <a:avLst/>
          </a:prstGeom>
          <a:noFill/>
        </p:spPr>
      </p:pic>
      <p:pic>
        <p:nvPicPr>
          <p:cNvPr id="239622" name="Picture 6" descr="Ãhnliches Fot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1736" y="3643314"/>
            <a:ext cx="4000528" cy="30048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643702" y="6000768"/>
            <a:ext cx="2358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поздняя осень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72198" y="642918"/>
            <a:ext cx="2287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золотая осень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642918"/>
            <a:ext cx="22904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ранняя  осень</a:t>
            </a:r>
            <a:endParaRPr lang="de-DE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40642" name="Picture 2" descr="Bildergebnis fÃ¼r ÑÐµÐ½ÑÑÐ±ÑÑ, Ð¾ÐºÑÑÐ±ÑÑ, Ð½Ð¾ÑÐ±ÑÑ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47C96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Arial" pitchFamily="34" charset="0"/>
                <a:cs typeface="Arial" pitchFamily="34" charset="0"/>
                <a:hlinkClick r:id="rId2" tooltip="На главную"/>
              </a:rPr>
              <a:t>Социальная сеть работников</a:t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Arial" pitchFamily="34" charset="0"/>
                <a:cs typeface="Arial" pitchFamily="34" charset="0"/>
                <a:hlinkClick r:id="rId2" tooltip="На главную"/>
              </a:rPr>
            </a:b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Arial" pitchFamily="34" charset="0"/>
                <a:cs typeface="Arial" pitchFamily="34" charset="0"/>
                <a:hlinkClick r:id="rId2" tooltip="На главную"/>
              </a:rPr>
              <a:t>образования 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hlinkClick r:id="rId2" tooltip="На главную"/>
              </a:rPr>
              <a:t>ns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FF8C00"/>
                </a:solidFill>
                <a:effectLst/>
                <a:latin typeface="Arial" pitchFamily="34" charset="0"/>
                <a:cs typeface="Arial" pitchFamily="34" charset="0"/>
                <a:hlinkClick r:id="rId2" tooltip="На главную"/>
              </a:rPr>
              <a:t>portal.ru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3"/>
              </a:rPr>
              <a:t>Обзор возможностей</a:t>
            </a:r>
            <a:endParaRPr kumimoji="0" lang="ru-RU" sz="13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4"/>
              </a:rPr>
              <a:t>Проект для одарённых детей «Алые паруса»</a:t>
            </a:r>
            <a:endParaRPr kumimoji="0" lang="ru-RU" sz="13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5"/>
              </a:rPr>
              <a:t>Аттестация педагогических работников</a:t>
            </a:r>
            <a:endParaRPr kumimoji="0" lang="ru-RU" sz="4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6"/>
              </a:rPr>
              <a:t>Детский сад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7"/>
              </a:rPr>
              <a:t>Начальная школа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8"/>
              </a:rPr>
              <a:t>Школа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9"/>
              </a:rPr>
              <a:t>Общешкольная тематика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10"/>
              </a:rPr>
              <a:t>Администрирование школы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11"/>
              </a:rPr>
              <a:t>Биология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12"/>
              </a:rPr>
              <a:t>География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13"/>
              </a:rPr>
              <a:t>Дополнительное образование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14"/>
              </a:rPr>
              <a:t>Иностранные языки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15"/>
              </a:rPr>
              <a:t>Информатика и ИКТ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16"/>
              </a:rPr>
              <a:t>История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17"/>
              </a:rPr>
              <a:t>Коррекционная педагогика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18"/>
              </a:rPr>
              <a:t>МХК и ИЗО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19"/>
              </a:rPr>
              <a:t>Математика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20"/>
              </a:rPr>
              <a:t>Музыка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21"/>
              </a:rPr>
              <a:t>Родной язык и литература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22"/>
              </a:rPr>
              <a:t>Русский язык и литература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23"/>
              </a:rPr>
              <a:t>Социальная педагогика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24"/>
              </a:rPr>
              <a:t>Технология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25"/>
              </a:rPr>
              <a:t>Физика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26"/>
              </a:rPr>
              <a:t>Физкультура и ОБЖ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27"/>
              </a:rPr>
              <a:t>Химия</a:t>
            </a:r>
            <a:endParaRPr kumimoji="0" lang="ru-RU" sz="4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28"/>
              </a:rPr>
              <a:t>НПО и СПО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29"/>
              </a:rPr>
              <a:t>ВУЗ</a:t>
            </a:r>
            <a:endParaRPr kumimoji="0" lang="ru-RU" sz="4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8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8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Arial" pitchFamily="34" charset="0"/>
              </a:rPr>
              <a:t>Навигация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2"/>
              </a:rPr>
              <a:t>Главная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30"/>
              </a:rPr>
              <a:t>Добавить материал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31"/>
              </a:rPr>
              <a:t>Мой мини-сайт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500" b="1" i="0" u="sng" strike="noStrike" cap="none" normalizeH="0" baseline="0" smtClean="0">
                <a:ln>
                  <a:noFill/>
                </a:ln>
                <a:solidFill>
                  <a:srgbClr val="27638C"/>
                </a:solidFill>
                <a:effectLst/>
                <a:latin typeface="helvetica"/>
                <a:cs typeface="Tahoma" pitchFamily="34" charset="0"/>
                <a:hlinkClick r:id="rId32"/>
              </a:rPr>
              <a:t>Моя лента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33"/>
              </a:rPr>
              <a:t>Мои обсуждения и публикации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500" b="1" i="0" u="sng" strike="noStrike" cap="none" normalizeH="0" baseline="0" smtClean="0">
                <a:ln>
                  <a:noFill/>
                </a:ln>
                <a:solidFill>
                  <a:srgbClr val="27638C"/>
                </a:solidFill>
                <a:effectLst/>
                <a:latin typeface="helvetica"/>
                <a:cs typeface="Tahoma" pitchFamily="34" charset="0"/>
                <a:hlinkClick r:id="rId34"/>
              </a:rPr>
              <a:t>Сообщения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35"/>
              </a:rPr>
              <a:t>Ответы на вопросы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36"/>
              </a:rPr>
              <a:t>Поиск по сайту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37"/>
              </a:rPr>
              <a:t>Сайты классов, групп, кружков...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38"/>
              </a:rPr>
              <a:t>Сайты образовательных учреждений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39"/>
              </a:rPr>
              <a:t>Сайты пользователей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40"/>
              </a:rPr>
              <a:t>Форумы</a:t>
            </a:r>
            <a:endParaRPr kumimoji="0" lang="ru-RU" sz="13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41"/>
              </a:rPr>
              <a:t>Выйти</a:t>
            </a:r>
            <a:endParaRPr kumimoji="0" lang="ru-RU" sz="4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sng" strike="noStrike" cap="none" normalizeH="0" baseline="0" smtClean="0">
                <a:ln>
                  <a:noFill/>
                </a:ln>
                <a:solidFill>
                  <a:srgbClr val="27638C"/>
                </a:solidFill>
                <a:effectLst/>
                <a:latin typeface="helvetica"/>
                <a:cs typeface="Tahoma" pitchFamily="34" charset="0"/>
                <a:hlinkClick r:id="rId42"/>
              </a:rPr>
              <a:t>Просмотр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43"/>
              </a:rPr>
              <a:t>Редактировать альбом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44"/>
              </a:rPr>
              <a:t>Редактировать/удалить изображения</a:t>
            </a:r>
            <a:endParaRPr kumimoji="0" lang="ru-RU" sz="4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Arial" pitchFamily="34" charset="0"/>
                <a:cs typeface="Arial" pitchFamily="34" charset="0"/>
                <a:hlinkClick r:id="rId45" tooltip="Шибкова Инесса Владимировна"/>
              </a:rPr>
              <a:t>  </a:t>
            </a:r>
            <a:r>
              <a:rPr kumimoji="0" lang="ru-RU" sz="4800" b="0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</a:t>
            </a: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Arial" pitchFamily="34" charset="0"/>
                <a:cs typeface="Arial" pitchFamily="34" charset="0"/>
              </a:rPr>
              <a:t>Опубликовано 20.09.2017 - 19:22 - </a:t>
            </a:r>
            <a:r>
              <a:rPr kumimoji="0" lang="ru-RU" sz="500" b="1" i="0" u="sng" strike="noStrike" cap="none" normalizeH="0" baseline="0" smtClean="0">
                <a:ln>
                  <a:noFill/>
                </a:ln>
                <a:solidFill>
                  <a:srgbClr val="27638C"/>
                </a:solidFill>
                <a:effectLst/>
                <a:latin typeface="helvetica"/>
                <a:cs typeface="Arial" pitchFamily="34" charset="0"/>
                <a:hlinkClick r:id="rId45" tooltip="Шибкова Инесса Владимировна&#10;    Воспитатель&#10;    Краснодарский край"/>
              </a:rPr>
              <a:t>Шибкова Инесса Владимировна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Arial" pitchFamily="34" charset="0"/>
                <a:cs typeface="Arial" pitchFamily="34" charset="0"/>
              </a:rPr>
              <a:t>Данная техника эбру предполагает нанесение специальных красок поверх водного раствора. Происходит растекание краски по ее поверхности. Вся техника эбру выстроена на взаимодействии 2-х жидкостей разных консистенций – вязкой воды и жидкой краски.Техника рисования эбру – это не точное изобразительное искусство, это своего рода медитация, танец воды и красок, в результате которого рождается совершенно неповторимый оттиск.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500" b="1" i="0" u="sng" strike="noStrike" cap="none" normalizeH="0" baseline="0" smtClean="0">
                <a:ln>
                  <a:noFill/>
                </a:ln>
                <a:solidFill>
                  <a:srgbClr val="27638C"/>
                </a:solidFill>
                <a:effectLst/>
                <a:latin typeface="helvetica"/>
                <a:cs typeface="Tahoma" pitchFamily="34" charset="0"/>
                <a:hlinkClick r:id="rId46"/>
              </a:rPr>
              <a:t>Добавить изображение</a:t>
            </a:r>
            <a:endParaRPr kumimoji="0" lang="ru-RU" sz="4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" b="1" i="0" u="sng" strike="noStrike" cap="none" normalizeH="0" baseline="0" smtClean="0">
                <a:ln>
                  <a:noFill/>
                </a:ln>
                <a:solidFill>
                  <a:srgbClr val="27638C"/>
                </a:solidFill>
                <a:effectLst/>
                <a:latin typeface="helvetica"/>
                <a:cs typeface="Arial" pitchFamily="34" charset="0"/>
                <a:hlinkClick r:id="rId47"/>
              </a:rPr>
              <a:t>  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sng" strike="noStrike" cap="none" normalizeH="0" baseline="0" smtClean="0">
                <a:ln>
                  <a:noFill/>
                </a:ln>
                <a:solidFill>
                  <a:srgbClr val="CD5C5C"/>
                </a:solidFill>
                <a:effectLst/>
                <a:latin typeface="helvetica"/>
                <a:cs typeface="Arial" pitchFamily="34" charset="0"/>
                <a:hlinkClick r:id="rId47"/>
              </a:rPr>
              <a:t>Img 20170831 093530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" b="1" i="0" u="sng" strike="noStrike" cap="none" normalizeH="0" baseline="0" smtClean="0">
                <a:ln>
                  <a:noFill/>
                </a:ln>
                <a:solidFill>
                  <a:srgbClr val="27638C"/>
                </a:solidFill>
                <a:effectLst/>
                <a:latin typeface="helvetica"/>
                <a:cs typeface="Arial" pitchFamily="34" charset="0"/>
                <a:hlinkClick r:id="rId48"/>
              </a:rPr>
              <a:t>  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sng" strike="noStrike" cap="none" normalizeH="0" baseline="0" smtClean="0">
                <a:ln>
                  <a:noFill/>
                </a:ln>
                <a:solidFill>
                  <a:srgbClr val="CD5C5C"/>
                </a:solidFill>
                <a:effectLst/>
                <a:latin typeface="helvetica"/>
                <a:cs typeface="Arial" pitchFamily="34" charset="0"/>
                <a:hlinkClick r:id="rId48"/>
              </a:rPr>
              <a:t>Img 20170831 093537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" b="1" i="0" u="sng" strike="noStrike" cap="none" normalizeH="0" baseline="0" smtClean="0">
                <a:ln>
                  <a:noFill/>
                </a:ln>
                <a:solidFill>
                  <a:srgbClr val="27638C"/>
                </a:solidFill>
                <a:effectLst/>
                <a:latin typeface="helvetica"/>
                <a:cs typeface="Arial" pitchFamily="34" charset="0"/>
                <a:hlinkClick r:id="rId49"/>
              </a:rPr>
              <a:t>  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sng" strike="noStrike" cap="none" normalizeH="0" baseline="0" smtClean="0">
                <a:ln>
                  <a:noFill/>
                </a:ln>
                <a:solidFill>
                  <a:srgbClr val="CD5C5C"/>
                </a:solidFill>
                <a:effectLst/>
                <a:latin typeface="helvetica"/>
                <a:cs typeface="Arial" pitchFamily="34" charset="0"/>
                <a:hlinkClick r:id="rId49"/>
              </a:rPr>
              <a:t>Img 20170831 100112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" b="1" i="0" u="sng" strike="noStrike" cap="none" normalizeH="0" baseline="0" smtClean="0">
                <a:ln>
                  <a:noFill/>
                </a:ln>
                <a:solidFill>
                  <a:srgbClr val="27638C"/>
                </a:solidFill>
                <a:effectLst/>
                <a:latin typeface="helvetica"/>
                <a:cs typeface="Arial" pitchFamily="34" charset="0"/>
                <a:hlinkClick r:id="rId50"/>
              </a:rPr>
              <a:t>  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sng" strike="noStrike" cap="none" normalizeH="0" baseline="0" smtClean="0">
                <a:ln>
                  <a:noFill/>
                </a:ln>
                <a:solidFill>
                  <a:srgbClr val="CD5C5C"/>
                </a:solidFill>
                <a:effectLst/>
                <a:latin typeface="helvetica"/>
                <a:cs typeface="Arial" pitchFamily="34" charset="0"/>
                <a:hlinkClick r:id="rId50"/>
              </a:rPr>
              <a:t>Img 20170831 100422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" b="1" i="0" u="sng" strike="noStrike" cap="none" normalizeH="0" baseline="0" smtClean="0">
                <a:ln>
                  <a:noFill/>
                </a:ln>
                <a:solidFill>
                  <a:srgbClr val="27638C"/>
                </a:solidFill>
                <a:effectLst/>
                <a:latin typeface="helvetica"/>
                <a:cs typeface="Arial" pitchFamily="34" charset="0"/>
                <a:hlinkClick r:id="rId51"/>
              </a:rPr>
              <a:t>  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sng" strike="noStrike" cap="none" normalizeH="0" baseline="0" smtClean="0">
                <a:ln>
                  <a:noFill/>
                </a:ln>
                <a:solidFill>
                  <a:srgbClr val="CD5C5C"/>
                </a:solidFill>
                <a:effectLst/>
                <a:latin typeface="helvetica"/>
                <a:cs typeface="Arial" pitchFamily="34" charset="0"/>
                <a:hlinkClick r:id="rId51"/>
              </a:rPr>
              <a:t>Img 20170831 100743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" b="1" i="0" u="sng" strike="noStrike" cap="none" normalizeH="0" baseline="0" smtClean="0">
                <a:ln>
                  <a:noFill/>
                </a:ln>
                <a:solidFill>
                  <a:srgbClr val="27638C"/>
                </a:solidFill>
                <a:effectLst/>
                <a:latin typeface="helvetica"/>
                <a:cs typeface="Arial" pitchFamily="34" charset="0"/>
                <a:hlinkClick r:id="rId52"/>
              </a:rPr>
              <a:t>  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sng" strike="noStrike" cap="none" normalizeH="0" baseline="0" smtClean="0">
                <a:ln>
                  <a:noFill/>
                </a:ln>
                <a:solidFill>
                  <a:srgbClr val="CD5C5C"/>
                </a:solidFill>
                <a:effectLst/>
                <a:latin typeface="helvetica"/>
                <a:cs typeface="Arial" pitchFamily="34" charset="0"/>
                <a:hlinkClick r:id="rId52"/>
              </a:rPr>
              <a:t>Img 20170831 103044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" b="1" i="0" u="sng" strike="noStrike" cap="none" normalizeH="0" baseline="0" smtClean="0">
                <a:ln>
                  <a:noFill/>
                </a:ln>
                <a:solidFill>
                  <a:srgbClr val="27638C"/>
                </a:solidFill>
                <a:effectLst/>
                <a:latin typeface="helvetica"/>
                <a:cs typeface="Arial" pitchFamily="34" charset="0"/>
                <a:hlinkClick r:id="rId53"/>
              </a:rPr>
              <a:t>  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sng" strike="noStrike" cap="none" normalizeH="0" baseline="0" smtClean="0">
                <a:ln>
                  <a:noFill/>
                </a:ln>
                <a:solidFill>
                  <a:srgbClr val="CD5C5C"/>
                </a:solidFill>
                <a:effectLst/>
                <a:latin typeface="helvetica"/>
                <a:cs typeface="Arial" pitchFamily="34" charset="0"/>
                <a:hlinkClick r:id="rId53"/>
              </a:rPr>
              <a:t>Img 20170831 114709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" b="1" i="0" u="sng" strike="noStrike" cap="none" normalizeH="0" baseline="0" smtClean="0">
                <a:ln>
                  <a:noFill/>
                </a:ln>
                <a:solidFill>
                  <a:srgbClr val="27638C"/>
                </a:solidFill>
                <a:effectLst/>
                <a:latin typeface="helvetica"/>
                <a:cs typeface="Arial" pitchFamily="34" charset="0"/>
                <a:hlinkClick r:id="rId54"/>
              </a:rPr>
              <a:t>  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sng" strike="noStrike" cap="none" normalizeH="0" baseline="0" smtClean="0">
                <a:ln>
                  <a:noFill/>
                </a:ln>
                <a:solidFill>
                  <a:srgbClr val="CD5C5C"/>
                </a:solidFill>
                <a:effectLst/>
                <a:latin typeface="helvetica"/>
                <a:cs typeface="Arial" pitchFamily="34" charset="0"/>
                <a:hlinkClick r:id="rId54"/>
              </a:rPr>
              <a:t>Img 20170831 114713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" b="1" i="0" u="sng" strike="noStrike" cap="none" normalizeH="0" baseline="0" smtClean="0">
                <a:ln>
                  <a:noFill/>
                </a:ln>
                <a:solidFill>
                  <a:srgbClr val="27638C"/>
                </a:solidFill>
                <a:effectLst/>
                <a:latin typeface="helvetica"/>
                <a:cs typeface="Arial" pitchFamily="34" charset="0"/>
                <a:hlinkClick r:id="rId55"/>
              </a:rPr>
              <a:t>  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sng" strike="noStrike" cap="none" normalizeH="0" baseline="0" smtClean="0">
                <a:ln>
                  <a:noFill/>
                </a:ln>
                <a:solidFill>
                  <a:srgbClr val="CD5C5C"/>
                </a:solidFill>
                <a:effectLst/>
                <a:latin typeface="helvetica"/>
                <a:cs typeface="Arial" pitchFamily="34" charset="0"/>
                <a:hlinkClick r:id="rId55"/>
              </a:rPr>
              <a:t>Img 20170831 114726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" b="1" i="0" u="sng" strike="noStrike" cap="none" normalizeH="0" baseline="0" smtClean="0">
                <a:ln>
                  <a:noFill/>
                </a:ln>
                <a:solidFill>
                  <a:srgbClr val="27638C"/>
                </a:solidFill>
                <a:effectLst/>
                <a:latin typeface="helvetica"/>
                <a:cs typeface="Arial" pitchFamily="34" charset="0"/>
                <a:hlinkClick r:id="rId56"/>
              </a:rPr>
              <a:t>  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sng" strike="noStrike" cap="none" normalizeH="0" baseline="0" smtClean="0">
                <a:ln>
                  <a:noFill/>
                </a:ln>
                <a:solidFill>
                  <a:srgbClr val="CD5C5C"/>
                </a:solidFill>
                <a:effectLst/>
                <a:latin typeface="helvetica"/>
                <a:cs typeface="Arial" pitchFamily="34" charset="0"/>
                <a:hlinkClick r:id="rId56"/>
              </a:rPr>
              <a:t>Img 20170831 114746</a:t>
            </a:r>
            <a:endParaRPr kumimoji="0" lang="ru-RU" sz="14400" b="1" i="0" u="sng" strike="noStrike" cap="none" normalizeH="0" baseline="0" smtClean="0">
              <a:ln>
                <a:noFill/>
              </a:ln>
              <a:solidFill>
                <a:srgbClr val="27638C"/>
              </a:solidFill>
              <a:effectLst/>
              <a:latin typeface="helvetica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282" y="2143116"/>
            <a:ext cx="3456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Если на деревьях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листья пожелтели,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Если в край далеки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птицы улетели,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Если небо хмурое,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если дождик льется,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Это время года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осенью зовется.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71670" y="428604"/>
            <a:ext cx="49395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Ранняя  осень</a:t>
            </a:r>
            <a:endParaRPr lang="de-DE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9330" name="Picture 2" descr="Bildergebnis fÃ¼r ÑÐ°Ð½Ð½ÑÑ  Ð¾ÑÐµÐ½Ñ"/>
          <p:cNvPicPr>
            <a:picLocks noChangeAspect="1" noChangeArrowheads="1"/>
          </p:cNvPicPr>
          <p:nvPr/>
        </p:nvPicPr>
        <p:blipFill>
          <a:blip r:embed="rId57" cstate="email"/>
          <a:srcRect/>
          <a:stretch>
            <a:fillRect/>
          </a:stretch>
        </p:blipFill>
        <p:spPr bwMode="auto">
          <a:xfrm>
            <a:off x="3524210" y="2071678"/>
            <a:ext cx="5334037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285728"/>
            <a:ext cx="7318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Золотая осень</a:t>
            </a:r>
            <a:endParaRPr lang="ru-RU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428736"/>
            <a:ext cx="47525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Смотрите все: во всей красе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Несётся осень на лисе.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И где лиса махнет хвостом,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Рыжеет все на месте том: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Окрасит рыжей кистью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Она траву и листья.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И станут рыжими кусты,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Тропинки, улицы, мосты,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Дома и поздние цветы…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Смотри: не порыжей и ты!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98308" name="Picture 4" descr="Bildergebnis fÃ¼r Ð¾ÑÐµÐ½Ñ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3214686"/>
            <a:ext cx="4497238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3240" y="285728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Поздняя осень!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428736"/>
            <a:ext cx="7236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Руки мерзнут в ноябре: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Холод, ветер на дворе,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Осень поздняя несет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Первый снег и первый лед</a:t>
            </a:r>
            <a:endParaRPr lang="ru-RU" sz="4400" b="1" dirty="0"/>
          </a:p>
        </p:txBody>
      </p:sp>
      <p:pic>
        <p:nvPicPr>
          <p:cNvPr id="97282" name="Picture 2" descr="Ãhnliches Fot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3143248"/>
            <a:ext cx="4375577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72" name="Picture 8" descr="Bildergebnis fÃ¼r Ð¾ÑÐµÐ½Ð½Ð¸Ð¹ Ð»Ð¸ÑÑÐ¾Ðº Ð½Ð° Ð¿ÑÐ¾Ð·ÑÐ°ÑÐ½ÑÐ¹ ÑÐ¾Ð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9"/>
            <a:ext cx="8643998" cy="61964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Загадки про осень</a:t>
            </a:r>
            <a:endParaRPr lang="de-DE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785794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smtClean="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Пришла без красок и без кисти</a:t>
            </a:r>
            <a:br>
              <a:rPr lang="ru-RU" sz="1400" smtClean="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</a:br>
            <a:r>
              <a:rPr lang="ru-RU" sz="1400" smtClean="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И перекрасила все листья.</a:t>
            </a:r>
            <a:br>
              <a:rPr lang="ru-RU" sz="1400" smtClean="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</a:br>
            <a:r>
              <a:rPr lang="ru-RU" sz="1400" smtClean="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ОТВЕТ:</a:t>
            </a:r>
            <a:br>
              <a:rPr lang="ru-RU" sz="1400" smtClean="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</a:br>
            <a:r>
              <a:rPr lang="ru-RU" sz="1400" smtClean="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Осень.</a:t>
            </a:r>
          </a:p>
          <a:p>
            <a:r>
              <a:rPr lang="ru-RU" sz="1400" smtClean="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/>
            </a:r>
            <a:br>
              <a:rPr lang="ru-RU" sz="1400" smtClean="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</a:br>
            <a:r>
              <a:rPr lang="ru-RU" sz="1400" smtClean="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Опустел колхозный сад,</a:t>
            </a:r>
            <a:br>
              <a:rPr lang="ru-RU" sz="1400" smtClean="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</a:br>
            <a:r>
              <a:rPr lang="ru-RU" sz="1400" smtClean="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Паутинки вдаль летят,</a:t>
            </a:r>
            <a:br>
              <a:rPr lang="ru-RU" sz="1400" smtClean="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</a:br>
            <a:r>
              <a:rPr lang="ru-RU" sz="1400" smtClean="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И на южный край земли</a:t>
            </a:r>
            <a:br>
              <a:rPr lang="ru-RU" sz="1400" smtClean="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</a:br>
            <a:r>
              <a:rPr lang="ru-RU" sz="1400" smtClean="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Потянулись журавли.</a:t>
            </a:r>
            <a:br>
              <a:rPr lang="ru-RU" sz="1400" smtClean="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</a:br>
            <a:r>
              <a:rPr lang="ru-RU" sz="1400" smtClean="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Распахнулись двери школ.</a:t>
            </a:r>
            <a:br>
              <a:rPr lang="ru-RU" sz="1400" smtClean="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</a:br>
            <a:r>
              <a:rPr lang="ru-RU" sz="1400" smtClean="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Что за месяц к нам пришел?</a:t>
            </a:r>
            <a:br>
              <a:rPr lang="ru-RU" sz="1400" smtClean="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</a:br>
            <a:r>
              <a:rPr lang="ru-RU" sz="1400" smtClean="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ОТВЕТ:</a:t>
            </a:r>
            <a:br>
              <a:rPr lang="ru-RU" sz="1400" smtClean="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</a:br>
            <a:r>
              <a:rPr lang="ru-RU" sz="1400" smtClean="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Сентябрь.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ea typeface="SimSun-ExtB" pitchFamily="49" charset="-122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71475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Льется он косой стеной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стучит по нашим окнам.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 холодный, проливной,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в саду беседки мокнут.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Лист осенний долго кружит,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Чтоб потом спуститься в лужу.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Осенний дождь.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78579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Поле осенью промокло,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зато созрела свёкла.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в сентябрьских садах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Много яблок на ветвях. .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к зиме мы собираем?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его мы называем? (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Урожай.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785794"/>
            <a:ext cx="4572000" cy="53860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Осенью он часто нужен -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лупит дождь по лужам,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небо в черных тучах,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для нас помощник лучший.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 собой его раскрой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навес себе устрой!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Зонтик.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сентябре и в октябре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Их так много во дворе!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Дождь прошел - оставил их,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Средних, маленьких, больших.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Лужи.</a:t>
            </a:r>
          </a:p>
          <a:p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Лист осенний долго кружит,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его Варвара сушит.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потом мы вместе с Варей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 делаем...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Гербарий.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2714620"/>
            <a:ext cx="4572000" cy="35086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Прилетел я с ветерком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накрыл избушки.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Воздух словно с молоком,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Подставляйте кружки!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Туман.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Дни коротки, ночи длинны,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друг друга кличем,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октябре летим мы клином,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Жалобно курлычем.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Журавли</a:t>
            </a:r>
            <a:r>
              <a:rPr lang="ru-RU" dirty="0" smtClean="0"/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de-D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2" name="Picture 4" descr="Bildergebnis fÃ¼r Ð¾ÑÐµÐ½Ð½Ð¸Ðµ Ð¿ÑÐ¸Ð¼ÐµÑÑ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85728"/>
            <a:ext cx="8429684" cy="6286544"/>
          </a:xfrm>
          <a:prstGeom prst="rect">
            <a:avLst/>
          </a:prstGeom>
          <a:noFill/>
        </p:spPr>
      </p:pic>
      <p:pic>
        <p:nvPicPr>
          <p:cNvPr id="242694" name="Picture 6" descr="Bildergebnis fÃ¼r Ð¾ÑÐµÐ½Ð½Ð¸Ðµ Ð¿ÑÐ¸Ð¼ÐµÑÑ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285728"/>
            <a:ext cx="1785950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0001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Птицы, которые улетают на юг </a:t>
            </a:r>
            <a:endParaRPr lang="de-DE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44738" name="Picture 2" descr="Ãhnliches F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85860"/>
            <a:ext cx="6725377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95</Words>
  <Application>Microsoft Office PowerPoint</Application>
  <PresentationFormat>Экран (4:3)</PresentationFormat>
  <Paragraphs>113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Слайд 1</vt:lpstr>
      <vt:lpstr>Какая бывает осень?</vt:lpstr>
      <vt:lpstr>Слайд 3</vt:lpstr>
      <vt:lpstr>Слайд 4</vt:lpstr>
      <vt:lpstr>Слайд 5</vt:lpstr>
      <vt:lpstr>Слайд 6</vt:lpstr>
      <vt:lpstr>Загадки про осень</vt:lpstr>
      <vt:lpstr>Слайд 8</vt:lpstr>
      <vt:lpstr>Птицы, которые улетают на юг </vt:lpstr>
      <vt:lpstr>Зимующие птицы</vt:lpstr>
      <vt:lpstr>Дары осени</vt:lpstr>
      <vt:lpstr>Слайд 12</vt:lpstr>
      <vt:lpstr>Спасибо за внимание.  Надеюсь вы все запомнили ребята!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шибков</dc:creator>
  <cp:lastModifiedBy>Пользователь Windows</cp:lastModifiedBy>
  <cp:revision>40</cp:revision>
  <dcterms:created xsi:type="dcterms:W3CDTF">2017-09-20T16:40:55Z</dcterms:created>
  <dcterms:modified xsi:type="dcterms:W3CDTF">2020-11-16T11:12:52Z</dcterms:modified>
</cp:coreProperties>
</file>