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7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00505"/>
            <a:ext cx="8458200" cy="20752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февраль 2021 </a:t>
            </a:r>
            <a:r>
              <a:rPr lang="ru-RU" smtClean="0">
                <a:solidFill>
                  <a:srgbClr val="FF0000"/>
                </a:solidFill>
              </a:rPr>
              <a:t>г</a:t>
            </a:r>
            <a:r>
              <a:rPr lang="ru-RU" smtClean="0">
                <a:solidFill>
                  <a:srgbClr val="FF0000"/>
                </a:solidFill>
              </a:rPr>
              <a:t>.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z="2400" smtClean="0">
                <a:solidFill>
                  <a:srgbClr val="002060"/>
                </a:solidFill>
              </a:rPr>
              <a:t>педагог-психолог </a:t>
            </a:r>
            <a:r>
              <a:rPr lang="ru-RU" sz="2400" dirty="0" err="1" smtClean="0">
                <a:solidFill>
                  <a:srgbClr val="002060"/>
                </a:solidFill>
              </a:rPr>
              <a:t>Носкова</a:t>
            </a:r>
            <a:r>
              <a:rPr lang="ru-RU" sz="2400" dirty="0" smtClean="0">
                <a:solidFill>
                  <a:srgbClr val="002060"/>
                </a:solidFill>
              </a:rPr>
              <a:t> Т.В.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43050"/>
            <a:ext cx="8458200" cy="207170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Анкетирование педагогов</a:t>
            </a:r>
          </a:p>
          <a:p>
            <a:pPr algn="ctr"/>
            <a:r>
              <a:rPr lang="ru-RU" sz="3500" b="1" dirty="0" smtClean="0">
                <a:solidFill>
                  <a:srgbClr val="002060"/>
                </a:solidFill>
              </a:rPr>
              <a:t>«Формирование основ финансовой грамотности у детей дошкольного возраст</a:t>
            </a:r>
            <a:r>
              <a:rPr lang="ru-RU" sz="3500" b="1" dirty="0" smtClean="0"/>
              <a:t>а»</a:t>
            </a:r>
            <a:endParaRPr lang="ru-RU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</a:rPr>
              <a:t>9. </a:t>
            </a:r>
            <a:r>
              <a:rPr lang="ru-RU" sz="2700" b="1" dirty="0" smtClean="0">
                <a:solidFill>
                  <a:srgbClr val="002060"/>
                </a:solidFill>
              </a:rPr>
              <a:t>На данный момент формируете ли Вы у детей основы финансовой грамотности в группе</a:t>
            </a:r>
            <a:r>
              <a:rPr lang="en-US" sz="2700" b="1" dirty="0" smtClean="0">
                <a:solidFill>
                  <a:srgbClr val="002060"/>
                </a:solidFill>
              </a:rPr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Формирую </a:t>
            </a:r>
            <a:r>
              <a:rPr lang="ru-RU" sz="4000" b="1" dirty="0" smtClean="0">
                <a:solidFill>
                  <a:srgbClr val="FF0000"/>
                </a:solidFill>
              </a:rPr>
              <a:t>(10%)</a:t>
            </a:r>
          </a:p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Частично </a:t>
            </a:r>
            <a:r>
              <a:rPr lang="ru-RU" sz="4000" b="1" dirty="0" smtClean="0">
                <a:solidFill>
                  <a:srgbClr val="FF0000"/>
                </a:solidFill>
              </a:rPr>
              <a:t>(40%)</a:t>
            </a:r>
          </a:p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Не формирую </a:t>
            </a:r>
            <a:r>
              <a:rPr lang="ru-RU" sz="4000" b="1" dirty="0" smtClean="0">
                <a:solidFill>
                  <a:srgbClr val="FF0000"/>
                </a:solidFill>
              </a:rPr>
              <a:t>(50%)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839200" cy="104297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1.</a:t>
            </a:r>
            <a:r>
              <a:rPr lang="en-US" sz="3100" b="1" dirty="0" smtClean="0">
                <a:solidFill>
                  <a:srgbClr val="002060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</a:rPr>
              <a:t>Как Вы относитесь к введению в группе образовательного</a:t>
            </a:r>
            <a:r>
              <a:rPr lang="en-US" sz="3100" b="1" dirty="0" smtClean="0">
                <a:solidFill>
                  <a:srgbClr val="002060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</a:rPr>
              <a:t> курса по финансовой грамотности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</a:rPr>
              <a:t>Положительно</a:t>
            </a:r>
            <a:r>
              <a:rPr lang="ru-RU" sz="3600" b="1" dirty="0" smtClean="0">
                <a:solidFill>
                  <a:srgbClr val="FF0000"/>
                </a:solidFill>
              </a:rPr>
              <a:t> (90%)</a:t>
            </a:r>
          </a:p>
          <a:p>
            <a:pPr lvl="0"/>
            <a:r>
              <a:rPr lang="ru-RU" sz="3600" b="1" dirty="0" smtClean="0">
                <a:solidFill>
                  <a:schemeClr val="tx1"/>
                </a:solidFill>
              </a:rPr>
              <a:t>Отрицательно </a:t>
            </a:r>
            <a:r>
              <a:rPr lang="ru-RU" sz="3600" b="1" dirty="0" smtClean="0">
                <a:solidFill>
                  <a:srgbClr val="FF0000"/>
                </a:solidFill>
              </a:rPr>
              <a:t>(0%)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lvl="0"/>
            <a:r>
              <a:rPr lang="ru-RU" sz="3600" b="1" dirty="0" smtClean="0">
                <a:solidFill>
                  <a:schemeClr val="tx1"/>
                </a:solidFill>
              </a:rPr>
              <a:t>Затрудняюсь ответить </a:t>
            </a:r>
            <a:r>
              <a:rPr lang="ru-RU" sz="3600" b="1" dirty="0" smtClean="0">
                <a:solidFill>
                  <a:srgbClr val="FF0000"/>
                </a:solidFill>
              </a:rPr>
              <a:t>(10%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2.Как  Вы думаете, с какого возраста нужно обучать детей экономике и финансам?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До 3 ле</a:t>
            </a:r>
            <a:r>
              <a:rPr lang="ru-RU" sz="4000" dirty="0" smtClean="0"/>
              <a:t>т </a:t>
            </a:r>
            <a:r>
              <a:rPr lang="ru-RU" sz="4000" b="1" dirty="0" smtClean="0">
                <a:solidFill>
                  <a:srgbClr val="FF0000"/>
                </a:solidFill>
              </a:rPr>
              <a:t>(10%)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В старшем дошкольном возрасте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(90%)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В школе </a:t>
            </a:r>
            <a:r>
              <a:rPr lang="ru-RU" sz="4000" b="1" dirty="0" smtClean="0">
                <a:solidFill>
                  <a:srgbClr val="FF0000"/>
                </a:solidFill>
              </a:rPr>
              <a:t>(0%)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3.Готовы ли Вы вместе с детьми участвовать в обучающей программе  по изучению финансовой грамотности?</a:t>
            </a:r>
            <a:r>
              <a:rPr lang="en-US" sz="2700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Готовы </a:t>
            </a:r>
            <a:r>
              <a:rPr lang="ru-RU" sz="4400" b="1" dirty="0" smtClean="0">
                <a:solidFill>
                  <a:srgbClr val="FF0000"/>
                </a:solidFill>
              </a:rPr>
              <a:t>(70%)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Частично </a:t>
            </a:r>
            <a:r>
              <a:rPr lang="ru-RU" sz="4400" b="1" dirty="0" smtClean="0">
                <a:solidFill>
                  <a:srgbClr val="FF0000"/>
                </a:solidFill>
              </a:rPr>
              <a:t>(30%)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Не готовы</a:t>
            </a:r>
            <a:r>
              <a:rPr lang="ru-RU" sz="4400" b="1" dirty="0" smtClean="0">
                <a:solidFill>
                  <a:srgbClr val="FF0000"/>
                </a:solidFill>
              </a:rPr>
              <a:t> (0%)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</a:rPr>
              <a:t>4. </a:t>
            </a:r>
            <a:r>
              <a:rPr lang="ru-RU" sz="2700" b="1" dirty="0" smtClean="0">
                <a:solidFill>
                  <a:srgbClr val="002060"/>
                </a:solidFill>
              </a:rPr>
              <a:t>Как Вы думаете, достаточно ли у Вас знаний по теме</a:t>
            </a:r>
            <a:r>
              <a:rPr lang="ru-RU" b="1" dirty="0" smtClean="0"/>
              <a:t> </a:t>
            </a:r>
            <a:r>
              <a:rPr lang="ru-RU" sz="2700" b="1" dirty="0" smtClean="0">
                <a:solidFill>
                  <a:srgbClr val="002060"/>
                </a:solidFill>
              </a:rPr>
              <a:t>«Финансовая грамотность» для реализации программы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Достаточно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(20%)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Хотелось бы еще получить дополнительные знания (</a:t>
            </a:r>
            <a:r>
              <a:rPr lang="ru-RU" sz="3600" b="1" dirty="0" smtClean="0">
                <a:solidFill>
                  <a:srgbClr val="FF0000"/>
                </a:solidFill>
              </a:rPr>
              <a:t>80%)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Знаний нет </a:t>
            </a:r>
            <a:r>
              <a:rPr lang="ru-RU" sz="3600" b="1" dirty="0" smtClean="0">
                <a:solidFill>
                  <a:srgbClr val="FF0000"/>
                </a:solidFill>
              </a:rPr>
              <a:t>(0%)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5. Считаете ли Вы важным развивать в ребенке бережливость, экономность, расчетливость?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</a:rPr>
              <a:t>Да, я считаю эти качества важными</a:t>
            </a:r>
            <a:r>
              <a:rPr lang="ru-RU" sz="3600" b="1" dirty="0" smtClean="0">
                <a:solidFill>
                  <a:srgbClr val="FF0000"/>
                </a:solidFill>
              </a:rPr>
              <a:t>(80%)</a:t>
            </a:r>
            <a:endParaRPr lang="ru-RU" sz="3600" dirty="0" smtClean="0"/>
          </a:p>
          <a:p>
            <a:pPr lvl="0"/>
            <a:r>
              <a:rPr lang="ru-RU" sz="3600" b="1" dirty="0" smtClean="0">
                <a:solidFill>
                  <a:schemeClr val="tx1"/>
                </a:solidFill>
              </a:rPr>
              <a:t>Нет, это не такие важные качества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(</a:t>
            </a:r>
            <a:r>
              <a:rPr lang="ru-RU" sz="3600" b="1" dirty="0" smtClean="0">
                <a:solidFill>
                  <a:srgbClr val="FF0000"/>
                </a:solidFill>
              </a:rPr>
              <a:t>10%)</a:t>
            </a:r>
          </a:p>
          <a:p>
            <a:pPr lvl="0"/>
            <a:r>
              <a:rPr lang="en-US" sz="3600" b="1" dirty="0" err="1" smtClean="0">
                <a:solidFill>
                  <a:schemeClr val="tx1"/>
                </a:solidFill>
              </a:rPr>
              <a:t>Затруднюсь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ответить</a:t>
            </a:r>
            <a:r>
              <a:rPr lang="ru-RU" sz="3600" b="1" dirty="0" smtClean="0">
                <a:solidFill>
                  <a:srgbClr val="FF0000"/>
                </a:solidFill>
              </a:rPr>
              <a:t>(10%)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6. Должны ли дошкольники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</a:rPr>
              <a:t>иметь карманные деньги?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Должны</a:t>
            </a:r>
            <a:r>
              <a:rPr lang="ru-RU" sz="4400" b="1" dirty="0" smtClean="0">
                <a:solidFill>
                  <a:srgbClr val="FF0000"/>
                </a:solidFill>
              </a:rPr>
              <a:t>( 20%)</a:t>
            </a:r>
            <a:endParaRPr lang="ru-RU" sz="4400" dirty="0" smtClean="0"/>
          </a:p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Не должны </a:t>
            </a:r>
            <a:r>
              <a:rPr lang="ru-RU" sz="4400" b="1" dirty="0" smtClean="0">
                <a:solidFill>
                  <a:srgbClr val="FF0000"/>
                </a:solidFill>
              </a:rPr>
              <a:t>(60)</a:t>
            </a:r>
          </a:p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Затрудняюсь ответить</a:t>
            </a:r>
            <a:r>
              <a:rPr lang="ru-RU" sz="4400" b="1" dirty="0" smtClean="0">
                <a:solidFill>
                  <a:srgbClr val="FF0000"/>
                </a:solidFill>
              </a:rPr>
              <a:t>(20%)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7. Как  у Вас в группе дети относятся к поручениям?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800" b="1" dirty="0" err="1" smtClean="0">
                <a:solidFill>
                  <a:schemeClr val="tx1"/>
                </a:solidFill>
              </a:rPr>
              <a:t>Охотно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err="1" smtClean="0">
                <a:solidFill>
                  <a:schemeClr val="tx1"/>
                </a:solidFill>
              </a:rPr>
              <a:t>принимается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err="1" smtClean="0">
                <a:solidFill>
                  <a:schemeClr val="tx1"/>
                </a:solidFill>
              </a:rPr>
              <a:t>за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err="1" smtClean="0">
                <a:solidFill>
                  <a:schemeClr val="tx1"/>
                </a:solidFill>
              </a:rPr>
              <a:t>дело</a:t>
            </a:r>
            <a:r>
              <a:rPr lang="en-US" sz="4800" b="1" dirty="0" smtClean="0">
                <a:solidFill>
                  <a:schemeClr val="tx1"/>
                </a:solidFill>
              </a:rPr>
              <a:t>.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(60%)</a:t>
            </a:r>
            <a:endParaRPr lang="ru-RU" sz="4800" dirty="0" smtClean="0"/>
          </a:p>
          <a:p>
            <a:pPr lvl="0"/>
            <a:r>
              <a:rPr lang="ru-RU" sz="4800" b="1" dirty="0" smtClean="0">
                <a:solidFill>
                  <a:schemeClr val="tx1"/>
                </a:solidFill>
              </a:rPr>
              <a:t>Нужно заставлять </a:t>
            </a:r>
            <a:r>
              <a:rPr lang="ru-RU" sz="4800" b="1" dirty="0" smtClean="0">
                <a:solidFill>
                  <a:srgbClr val="FF0000"/>
                </a:solidFill>
              </a:rPr>
              <a:t>(40%)</a:t>
            </a:r>
            <a:endParaRPr lang="ru-RU" sz="4800" dirty="0" smtClean="0"/>
          </a:p>
          <a:p>
            <a:pPr lvl="0"/>
            <a:r>
              <a:rPr lang="ru-RU" sz="4800" b="1" dirty="0" smtClean="0">
                <a:solidFill>
                  <a:schemeClr val="tx1"/>
                </a:solidFill>
              </a:rPr>
              <a:t>Не выполняют</a:t>
            </a:r>
            <a:r>
              <a:rPr lang="ru-RU" sz="4800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(0%)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8. Часто ли дети говорят о деньгах в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Часто</a:t>
            </a:r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(20%)</a:t>
            </a:r>
            <a:endParaRPr lang="ru-RU" sz="4400" dirty="0" smtClean="0"/>
          </a:p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Иногда</a:t>
            </a:r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(30%)</a:t>
            </a:r>
            <a:endParaRPr lang="ru-RU" sz="4400" dirty="0" smtClean="0"/>
          </a:p>
          <a:p>
            <a:pPr lvl="0"/>
            <a:r>
              <a:rPr lang="ru-RU" sz="4400" b="1" dirty="0" smtClean="0">
                <a:solidFill>
                  <a:schemeClr val="tx1"/>
                </a:solidFill>
              </a:rPr>
              <a:t>Не говорят</a:t>
            </a:r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(50%)</a:t>
            </a: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281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февраль 2021 г. педагог-психолог Носкова Т.В.</vt:lpstr>
      <vt:lpstr>1. Как Вы относитесь к введению в группе образовательного  курса по финансовой грамотности </vt:lpstr>
      <vt:lpstr>2.Как  Вы думаете, с какого возраста нужно обучать детей экономике и финансам? </vt:lpstr>
      <vt:lpstr>3.Готовы ли Вы вместе с детьми участвовать в обучающей программе  по изучению финансовой грамотности?  </vt:lpstr>
      <vt:lpstr>4. Как Вы думаете, достаточно ли у Вас знаний по теме «Финансовая грамотность» для реализации программы</vt:lpstr>
      <vt:lpstr>5. Считаете ли Вы важным развивать в ребенке бережливость, экономность, расчетливость? </vt:lpstr>
      <vt:lpstr>6. Должны ли дошкольники иметь карманные деньги? </vt:lpstr>
      <vt:lpstr>7. Как  у Вас в группе дети относятся к поручениям?  </vt:lpstr>
      <vt:lpstr>8. Часто ли дети говорят о деньгах в группе </vt:lpstr>
      <vt:lpstr>9. На данный момент формируете ли Вы у детей основы финансовой грамотности в группе?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Январь 2021 г.</dc:title>
  <cp:lastModifiedBy>Valued Acer Customer</cp:lastModifiedBy>
  <cp:revision>3</cp:revision>
  <dcterms:modified xsi:type="dcterms:W3CDTF">2022-03-21T05:25:58Z</dcterms:modified>
</cp:coreProperties>
</file>