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29"/>
  </p:notesMasterIdLst>
  <p:sldIdLst>
    <p:sldId id="294" r:id="rId2"/>
    <p:sldId id="312" r:id="rId3"/>
    <p:sldId id="260" r:id="rId4"/>
    <p:sldId id="337" r:id="rId5"/>
    <p:sldId id="336" r:id="rId6"/>
    <p:sldId id="339" r:id="rId7"/>
    <p:sldId id="340" r:id="rId8"/>
    <p:sldId id="266" r:id="rId9"/>
    <p:sldId id="268" r:id="rId10"/>
    <p:sldId id="270" r:id="rId11"/>
    <p:sldId id="298" r:id="rId12"/>
    <p:sldId id="372" r:id="rId13"/>
    <p:sldId id="272" r:id="rId14"/>
    <p:sldId id="299" r:id="rId15"/>
    <p:sldId id="301" r:id="rId16"/>
    <p:sldId id="343" r:id="rId17"/>
    <p:sldId id="303" r:id="rId18"/>
    <p:sldId id="345" r:id="rId19"/>
    <p:sldId id="347" r:id="rId20"/>
    <p:sldId id="348" r:id="rId21"/>
    <p:sldId id="349" r:id="rId22"/>
    <p:sldId id="354" r:id="rId23"/>
    <p:sldId id="356" r:id="rId24"/>
    <p:sldId id="361" r:id="rId25"/>
    <p:sldId id="362" r:id="rId26"/>
    <p:sldId id="289" r:id="rId27"/>
    <p:sldId id="29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000000"/>
    </p:penClr>
  </p:showPr>
  <p:clrMru>
    <a:srgbClr val="990000"/>
    <a:srgbClr val="FFFFFF"/>
    <a:srgbClr val="859DE1"/>
    <a:srgbClr val="000000"/>
    <a:srgbClr val="FFFF00"/>
    <a:srgbClr val="66CCFF"/>
    <a:srgbClr val="46150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127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E1E1DF-DDC3-49AA-8C80-8F42CA39C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F94DEF49-7257-44C0-B9EA-EF9D77643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A29E-0038-4EE4-A407-F0140F310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C3FC6-725A-40A2-8FF9-C40695F82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2909-0628-4121-948B-B105521D6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F2C4C-859A-447B-932F-9B871C6A8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EDE0D-0204-481B-9988-07C45494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F9AC1-41B9-42DD-996A-3AF7A9B61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EEBDF-CD06-4434-A8BC-128B934AF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CD97-4EEC-4113-A908-CD306CD3C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86435-5FC9-4227-BF38-206C3CDD6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541E9-1FEC-497B-AD7A-446E411C7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8B53-6E8C-4106-91A5-36469240E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25E30-D84E-469A-AEF5-BB1EF1099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C57089A-195B-44EF-877A-0FFB998A6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liveinternet.ru/images/attach/c/4/81/779/81779169_0013cc4b56c2880417a2e8b3c30d19e0.gi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1.s3.forblabla.com/u38/photoB683/20182718114-0/big.jpe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img10.proshkolu.ru/content/media/pic/std/4000000/3063000/3062559-cd1bb056af4b4bde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i014.radikal.ru/1112/74/b679099351a3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://s40.radikal.ru/i090/1203/bd/3395d58d387d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img1.liveinternet.ru/images/attach/c/8/102/118/102118985_large_hall46.gi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tat20.privet.ru/lr/0b27b8767c7d8abdfb00a25eeffeb00b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f-paradies.de/gifs/tiere/eulen/eule_0047.gif" TargetMode="Externa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img-fotki.yandex.ru/get/5413/64520380.1a/0_6cf48_a0e7710f_X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img1.liveinternet.ru/images/attach/c/3/83/423/83423011_422005100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http://s58.radikal.ru/i159/1007/08/72799acee43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85750"/>
            <a:ext cx="811212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750" y="5214938"/>
            <a:ext cx="66548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 о совах</a:t>
            </a:r>
            <a:endParaRPr lang="ru-RU" sz="44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642938" y="214313"/>
            <a:ext cx="828675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Г</a:t>
            </a:r>
            <a:r>
              <a:rPr lang="ru-RU" dirty="0"/>
              <a:t>лаза совы зафиксированы в глазницах. Это </a:t>
            </a:r>
          </a:p>
          <a:p>
            <a:pPr>
              <a:defRPr/>
            </a:pPr>
            <a:r>
              <a:rPr lang="ru-RU" dirty="0"/>
              <a:t>	    значит, что совам нужно повернуть голову, чтобы 	    посмотреть в том или ином направлении. Так как 	     глаза сов смотрят вперед, у них хорошо развито 	     бинокулярное зрение. </a:t>
            </a:r>
          </a:p>
          <a:p>
            <a:pPr>
              <a:defRPr/>
            </a:pPr>
            <a:r>
              <a:rPr lang="ru-RU" dirty="0"/>
              <a:t>Наперекор всеобщему </a:t>
            </a:r>
          </a:p>
          <a:p>
            <a:pPr>
              <a:defRPr/>
            </a:pPr>
            <a:r>
              <a:rPr lang="ru-RU" dirty="0"/>
              <a:t>мнению, совы не могут </a:t>
            </a:r>
          </a:p>
          <a:p>
            <a:pPr>
              <a:defRPr/>
            </a:pPr>
            <a:r>
              <a:rPr lang="ru-RU" dirty="0"/>
              <a:t>полностью поворачивать </a:t>
            </a:r>
          </a:p>
          <a:p>
            <a:pPr>
              <a:defRPr/>
            </a:pPr>
            <a:r>
              <a:rPr lang="ru-RU" dirty="0"/>
              <a:t>голову назад. </a:t>
            </a:r>
          </a:p>
          <a:p>
            <a:pPr>
              <a:defRPr/>
            </a:pPr>
            <a:r>
              <a:rPr lang="ru-RU" dirty="0"/>
              <a:t>Она может поворачиваться </a:t>
            </a:r>
          </a:p>
          <a:p>
            <a:pPr>
              <a:defRPr/>
            </a:pPr>
            <a:r>
              <a:rPr lang="ru-RU" dirty="0"/>
              <a:t>на 135 градусов в любом </a:t>
            </a:r>
          </a:p>
          <a:p>
            <a:pPr>
              <a:defRPr/>
            </a:pPr>
            <a:r>
              <a:rPr lang="ru-RU" dirty="0"/>
              <a:t>направлении, то есть </a:t>
            </a:r>
          </a:p>
          <a:p>
            <a:pPr>
              <a:defRPr/>
            </a:pPr>
            <a:r>
              <a:rPr lang="ru-RU" dirty="0"/>
              <a:t>сова может смотреть </a:t>
            </a:r>
          </a:p>
          <a:p>
            <a:pPr>
              <a:defRPr/>
            </a:pPr>
            <a:r>
              <a:rPr lang="ru-RU" dirty="0"/>
              <a:t>через плечо.</a:t>
            </a:r>
          </a:p>
        </p:txBody>
      </p:sp>
      <p:pic>
        <p:nvPicPr>
          <p:cNvPr id="13315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-28575"/>
            <a:ext cx="48577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 descr="http://img1.liveinternet.ru/images/attach/c/4/81/779/81779169_0013cc4b56c2880417a2e8b3c30d19e0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"/>
            <a:ext cx="26431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500063" y="1143000"/>
            <a:ext cx="4572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/>
              <a:t>собенно хорошо </a:t>
            </a:r>
          </a:p>
          <a:p>
            <a:pPr>
              <a:defRPr/>
            </a:pPr>
            <a:r>
              <a:rPr lang="ru-RU" dirty="0"/>
              <a:t>совы видят на </a:t>
            </a:r>
          </a:p>
          <a:p>
            <a:pPr>
              <a:defRPr/>
            </a:pPr>
            <a:r>
              <a:rPr lang="ru-RU" dirty="0"/>
              <a:t>расстоянии и при слабой освещенности. </a:t>
            </a:r>
          </a:p>
        </p:txBody>
      </p:sp>
      <p:pic>
        <p:nvPicPr>
          <p:cNvPr id="14339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0"/>
            <a:ext cx="5410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http://g1.s3.forblabla.com/u38/photoB683/20182718114-0/big.jpe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0450"/>
            <a:ext cx="46434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3714750" y="3214688"/>
            <a:ext cx="5143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– дальнозоркие птицы, они не могут видеть четко в нескольких сантиметрах от их глаз. </a:t>
            </a:r>
          </a:p>
        </p:txBody>
      </p:sp>
      <p:pic>
        <p:nvPicPr>
          <p:cNvPr id="15363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3635" t="11008" r="18181" b="10709"/>
          <a:stretch>
            <a:fillRect/>
          </a:stretch>
        </p:blipFill>
        <p:spPr bwMode="auto">
          <a:xfrm>
            <a:off x="142875" y="490538"/>
            <a:ext cx="4357688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2208" t="1277" r="50928" b="42488"/>
          <a:stretch>
            <a:fillRect/>
          </a:stretch>
        </p:blipFill>
        <p:spPr bwMode="auto">
          <a:xfrm>
            <a:off x="5572125" y="142875"/>
            <a:ext cx="3429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500063" y="5214938"/>
            <a:ext cx="8429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ногие виды сов имеют специальные перья, приспособленные для бесшумного полета. Это помогает им свести к минимуму звук, издаваемый крыльями. </a:t>
            </a:r>
          </a:p>
        </p:txBody>
      </p:sp>
      <p:pic>
        <p:nvPicPr>
          <p:cNvPr id="16387" name="Рисунок 1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0"/>
            <a:ext cx="5786438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785813" y="285750"/>
            <a:ext cx="80724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овы, которые охотятся на рыбу, не имеют особых образований на крае крыла, поэтому летают </a:t>
            </a:r>
          </a:p>
          <a:p>
            <a:pPr>
              <a:defRPr/>
            </a:pPr>
            <a:r>
              <a:rPr lang="ru-RU" dirty="0"/>
              <a:t>не так бесшумно,  но у них особое строение </a:t>
            </a:r>
          </a:p>
          <a:p>
            <a:pPr>
              <a:defRPr/>
            </a:pPr>
            <a:r>
              <a:rPr lang="ru-RU" dirty="0"/>
              <a:t>	                        когтей, которые </a:t>
            </a:r>
          </a:p>
          <a:p>
            <a:pPr>
              <a:defRPr/>
            </a:pPr>
            <a:r>
              <a:rPr lang="ru-RU" dirty="0"/>
              <a:t>	                        покрыты </a:t>
            </a:r>
          </a:p>
        </p:txBody>
      </p:sp>
      <p:pic>
        <p:nvPicPr>
          <p:cNvPr id="17411" name="Picture 4" descr="http://img10.proshkolu.ru/content/media/pic/std/4000000/3063000/3062559-cd1bb056af4b4bde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500063"/>
            <a:ext cx="4778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75"/>
            <a:ext cx="4071938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3929063" y="38576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специальными зазубринами, помогающими крепко захватить скользкую рыбу.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500063" y="214313"/>
            <a:ext cx="8501062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а передней части </a:t>
            </a:r>
          </a:p>
          <a:p>
            <a:pPr>
              <a:defRPr/>
            </a:pPr>
            <a:r>
              <a:rPr lang="ru-RU" dirty="0"/>
              <a:t>крыльев сова имеет </a:t>
            </a:r>
          </a:p>
          <a:p>
            <a:pPr>
              <a:defRPr/>
            </a:pPr>
            <a:r>
              <a:rPr lang="ru-RU" dirty="0"/>
              <a:t>особые неровности, </a:t>
            </a:r>
          </a:p>
          <a:p>
            <a:pPr>
              <a:defRPr/>
            </a:pPr>
            <a:r>
              <a:rPr lang="ru-RU" dirty="0"/>
              <a:t>вызывающие завихрения воздуха. </a:t>
            </a:r>
          </a:p>
          <a:p>
            <a:pPr>
              <a:defRPr/>
            </a:pPr>
            <a:r>
              <a:rPr lang="ru-RU" dirty="0"/>
              <a:t>Это уменьшает шум от крыльев, </a:t>
            </a:r>
          </a:p>
          <a:p>
            <a:pPr>
              <a:defRPr/>
            </a:pPr>
            <a:r>
              <a:rPr lang="ru-RU" dirty="0"/>
              <a:t>и делает полет бесшумным. </a:t>
            </a:r>
          </a:p>
          <a:p>
            <a:pPr>
              <a:defRPr/>
            </a:pPr>
            <a:r>
              <a:rPr lang="ru-RU" dirty="0"/>
              <a:t>Это отличает их от дневных хищников — орлов, соколов, 	 	                                              стервятников, у которых 	   	                                               строение кромки крыла 	 	                                                  другое, и крыло немного 	            	                                                   «подсвистывает» в полете. </a:t>
            </a:r>
          </a:p>
        </p:txBody>
      </p:sp>
      <p:pic>
        <p:nvPicPr>
          <p:cNvPr id="18435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5"/>
            <a:ext cx="58928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8356" t="3539" r="1755" b="30087"/>
          <a:stretch>
            <a:fillRect/>
          </a:stretch>
        </p:blipFill>
        <p:spPr bwMode="auto">
          <a:xfrm>
            <a:off x="3725863" y="0"/>
            <a:ext cx="54181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5" y="214313"/>
            <a:ext cx="8215313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     Т</a:t>
            </a:r>
            <a:r>
              <a:rPr lang="ru-RU" dirty="0"/>
              <a:t>ак же, как и другие ночные 	                                          млекопитающие, сова имеет в 	                                          глазу слой особых клеток, 	                                          улучшающих 	            	                                          чувствительность к самым 	                                          незначительным источникам 	                                          света. </a:t>
            </a:r>
          </a:p>
          <a:p>
            <a:pPr>
              <a:defRPr/>
            </a:pPr>
            <a:r>
              <a:rPr lang="ru-RU" dirty="0"/>
              <a:t>	                                          Побочный эффект этого — 	                                          свечение глаз совы в 	 	                                          отраженном свете.</a:t>
            </a:r>
          </a:p>
        </p:txBody>
      </p:sp>
      <p:pic>
        <p:nvPicPr>
          <p:cNvPr id="19459" name="Рисунок 9" descr="http://s10.rimg.info/8177d04d13d8fd93529d1e8660a599d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3535363"/>
            <a:ext cx="24288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2" descr="http://img402.imageshack.us/img402/8641/uil040be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"/>
            <a:ext cx="4167188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358188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— единственные птицы, у которых наружное </a:t>
            </a:r>
          </a:p>
          <a:p>
            <a:pPr>
              <a:defRPr/>
            </a:pPr>
            <a:r>
              <a:rPr lang="ru-RU" dirty="0"/>
              <a:t>ухо состоит из складок кожи. </a:t>
            </a:r>
          </a:p>
          <a:p>
            <a:pPr>
              <a:defRPr/>
            </a:pPr>
            <a:r>
              <a:rPr lang="ru-RU" dirty="0"/>
              <a:t>Уши расположены немного несимметрично, что </a:t>
            </a:r>
          </a:p>
          <a:p>
            <a:pPr>
              <a:defRPr/>
            </a:pPr>
            <a:r>
              <a:rPr lang="ru-RU" dirty="0"/>
              <a:t>позволяет точно определять направление на </a:t>
            </a:r>
          </a:p>
          <a:p>
            <a:pPr>
              <a:defRPr/>
            </a:pPr>
            <a:r>
              <a:rPr lang="ru-RU" dirty="0"/>
              <a:t>	                         источник звука. </a:t>
            </a:r>
          </a:p>
          <a:p>
            <a:pPr>
              <a:defRPr/>
            </a:pPr>
            <a:r>
              <a:rPr lang="ru-RU" dirty="0"/>
              <a:t>	                          Точность определения </a:t>
            </a:r>
          </a:p>
          <a:p>
            <a:pPr>
              <a:defRPr/>
            </a:pPr>
            <a:r>
              <a:rPr lang="ru-RU" dirty="0"/>
              <a:t>	                          звука у совы </a:t>
            </a:r>
          </a:p>
          <a:p>
            <a:pPr>
              <a:defRPr/>
            </a:pPr>
            <a:r>
              <a:rPr lang="ru-RU" dirty="0"/>
              <a:t>	                           феноменальна — </a:t>
            </a:r>
          </a:p>
          <a:p>
            <a:pPr>
              <a:defRPr/>
            </a:pPr>
            <a:r>
              <a:rPr lang="ru-RU" dirty="0"/>
              <a:t>	                           менее одного градуса по вертикали и 	                           горизонтали.</a:t>
            </a:r>
          </a:p>
        </p:txBody>
      </p:sp>
      <p:pic>
        <p:nvPicPr>
          <p:cNvPr id="20483" name="Picture 5" descr="http://i014.radikal.ru/1112/74/b679099351a3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833563"/>
            <a:ext cx="32146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http://s19.rimg.info/0c24018247ed48fb526f1914065386f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0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714375" y="285750"/>
            <a:ext cx="80724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Н</a:t>
            </a:r>
            <a:r>
              <a:rPr lang="ru-RU" dirty="0"/>
              <a:t>е все совы ночные животные. </a:t>
            </a:r>
          </a:p>
          <a:p>
            <a:pPr>
              <a:defRPr/>
            </a:pPr>
            <a:r>
              <a:rPr lang="ru-RU" dirty="0"/>
              <a:t>	                        Некоторые из видов сов </a:t>
            </a:r>
          </a:p>
          <a:p>
            <a:pPr>
              <a:defRPr/>
            </a:pPr>
            <a:r>
              <a:rPr lang="ru-RU" dirty="0"/>
              <a:t>	                             охотятся днем, </a:t>
            </a:r>
          </a:p>
          <a:p>
            <a:pPr>
              <a:defRPr/>
            </a:pPr>
            <a:r>
              <a:rPr lang="ru-RU" dirty="0"/>
              <a:t>	                             к примеру, малая сова, </a:t>
            </a:r>
          </a:p>
          <a:p>
            <a:pPr>
              <a:defRPr/>
            </a:pPr>
            <a:r>
              <a:rPr lang="ru-RU" dirty="0"/>
              <a:t>	                             снежная сова и </a:t>
            </a:r>
          </a:p>
          <a:p>
            <a:pPr>
              <a:defRPr/>
            </a:pPr>
            <a:r>
              <a:rPr lang="ru-RU" dirty="0"/>
              <a:t>	                             большая серая </a:t>
            </a:r>
          </a:p>
          <a:p>
            <a:pPr>
              <a:defRPr/>
            </a:pPr>
            <a:r>
              <a:rPr lang="ru-RU" dirty="0"/>
              <a:t>	                              сова.</a:t>
            </a:r>
          </a:p>
        </p:txBody>
      </p:sp>
      <p:pic>
        <p:nvPicPr>
          <p:cNvPr id="22531" name="Picture 4" descr="http://s40.radikal.ru/i090/1203/bd/3395d58d387d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49313"/>
            <a:ext cx="4357688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4"/>
          <a:srcRect l="25410" t="7835" r="25385" b="5467"/>
          <a:stretch>
            <a:fillRect/>
          </a:stretch>
        </p:blipFill>
        <p:spPr bwMode="auto">
          <a:xfrm>
            <a:off x="4572000" y="3857625"/>
            <a:ext cx="16224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3" descr="http://www.123gifs.com/gifs/animal/chouette/123gifs02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0" y="142875"/>
            <a:ext cx="2698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500063" y="3500438"/>
            <a:ext cx="52863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/>
              <a:t> сов много звуков. Знакомое всем «</a:t>
            </a:r>
            <a:r>
              <a:rPr lang="ru-RU" dirty="0" err="1"/>
              <a:t>ухуканье</a:t>
            </a:r>
            <a:r>
              <a:rPr lang="ru-RU" dirty="0"/>
              <a:t>» совы – признак заявления права на территорию, хотя не все виды могут издавать этот звук. </a:t>
            </a:r>
          </a:p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/>
              <a:t>ругие звуки сов – писк, шипение и крики. </a:t>
            </a:r>
          </a:p>
        </p:txBody>
      </p:sp>
      <p:pic>
        <p:nvPicPr>
          <p:cNvPr id="23555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0252" t="1563" r="17166"/>
          <a:stretch>
            <a:fillRect/>
          </a:stretch>
        </p:blipFill>
        <p:spPr bwMode="auto">
          <a:xfrm>
            <a:off x="5715000" y="77788"/>
            <a:ext cx="3336925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14996" t="11565" r="8949" b="15749"/>
          <a:stretch>
            <a:fillRect/>
          </a:stretch>
        </p:blipFill>
        <p:spPr bwMode="auto">
          <a:xfrm>
            <a:off x="142875" y="0"/>
            <a:ext cx="5534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571500" y="142875"/>
            <a:ext cx="8358188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ова – удивительная птица. И это неоспоримый факт. </a:t>
            </a:r>
          </a:p>
          <a:p>
            <a:pPr>
              <a:defRPr/>
            </a:pPr>
            <a:r>
              <a:rPr lang="ru-RU" dirty="0"/>
              <a:t>Она таинственна, красива и выразительна. </a:t>
            </a:r>
          </a:p>
          <a:p>
            <a:pPr>
              <a:defRPr/>
            </a:pPr>
            <a:r>
              <a:rPr lang="ru-RU" dirty="0"/>
              <a:t>Если вы когда-то повстречали эту птицу, то никогда не сможете спутать её с любой другой. </a:t>
            </a:r>
          </a:p>
          <a:p>
            <a:pPr>
              <a:defRPr/>
            </a:pPr>
            <a:r>
              <a:rPr lang="ru-RU" dirty="0"/>
              <a:t>Сова, во-первых, отличается своими большими</a:t>
            </a:r>
          </a:p>
          <a:p>
            <a:pPr>
              <a:defRPr/>
            </a:pPr>
            <a:r>
              <a:rPr lang="ru-RU" dirty="0"/>
              <a:t>ушами и глазами, необычным </a:t>
            </a:r>
          </a:p>
          <a:p>
            <a:pPr>
              <a:defRPr/>
            </a:pPr>
            <a:r>
              <a:rPr lang="ru-RU" dirty="0"/>
              <a:t>клювом, пушистыми перьями </a:t>
            </a:r>
          </a:p>
          <a:p>
            <a:pPr>
              <a:defRPr/>
            </a:pPr>
            <a:r>
              <a:rPr lang="ru-RU" dirty="0"/>
              <a:t>и плоским лицом. </a:t>
            </a:r>
          </a:p>
          <a:p>
            <a:pPr>
              <a:defRPr/>
            </a:pPr>
            <a:r>
              <a:rPr lang="ru-RU" dirty="0"/>
              <a:t>Кроме этого, она издает </a:t>
            </a:r>
          </a:p>
          <a:p>
            <a:pPr>
              <a:defRPr/>
            </a:pPr>
            <a:r>
              <a:rPr lang="ru-RU" dirty="0"/>
              <a:t>забавные звуки, причем, </a:t>
            </a:r>
          </a:p>
          <a:p>
            <a:pPr>
              <a:defRPr/>
            </a:pPr>
            <a:r>
              <a:rPr lang="ru-RU" dirty="0"/>
              <a:t>каждый вид производит </a:t>
            </a:r>
          </a:p>
          <a:p>
            <a:pPr>
              <a:defRPr/>
            </a:pPr>
            <a:r>
              <a:rPr lang="ru-RU" dirty="0"/>
              <a:t>свой собственный. </a:t>
            </a:r>
          </a:p>
          <a:p>
            <a:pPr>
              <a:defRPr/>
            </a:pPr>
            <a:r>
              <a:rPr lang="ru-RU" dirty="0"/>
              <a:t>Живут эти особи чаще </a:t>
            </a:r>
          </a:p>
          <a:p>
            <a:pPr>
              <a:defRPr/>
            </a:pPr>
            <a:r>
              <a:rPr lang="ru-RU" dirty="0"/>
              <a:t>уединенно, но иногда они </a:t>
            </a:r>
          </a:p>
          <a:p>
            <a:pPr>
              <a:defRPr/>
            </a:pPr>
            <a:r>
              <a:rPr lang="ru-RU" dirty="0"/>
              <a:t>собираются в стаи, которые </a:t>
            </a:r>
          </a:p>
          <a:p>
            <a:pPr>
              <a:defRPr/>
            </a:pPr>
            <a:r>
              <a:rPr lang="ru-RU" dirty="0"/>
              <a:t>называют «парламент».</a:t>
            </a:r>
          </a:p>
        </p:txBody>
      </p:sp>
      <p:pic>
        <p:nvPicPr>
          <p:cNvPr id="5123" name="Picture 2" descr="http://img1.liveinternet.ru/images/attach/c/8/102/118/102118985_large_hall46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1754188"/>
            <a:ext cx="48006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428750" y="2286000"/>
            <a:ext cx="41433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обитают во всех регионах Земли, за исключением Антарктиды, Гренландии (большей части) и некоторых отдаленных 	островов. </a:t>
            </a:r>
          </a:p>
        </p:txBody>
      </p:sp>
      <p:pic>
        <p:nvPicPr>
          <p:cNvPr id="24579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2344" r="47665"/>
          <a:stretch>
            <a:fillRect/>
          </a:stretch>
        </p:blipFill>
        <p:spPr bwMode="auto">
          <a:xfrm>
            <a:off x="4570413" y="0"/>
            <a:ext cx="4573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10480" t="7008" r="19662" b="8878"/>
          <a:stretch>
            <a:fillRect/>
          </a:stretch>
        </p:blipFill>
        <p:spPr bwMode="auto">
          <a:xfrm>
            <a:off x="0" y="0"/>
            <a:ext cx="44656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8" descr="http://www.sclawson.ca/corrie/Images/June/th_ow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95788"/>
            <a:ext cx="20002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3714750" y="642938"/>
            <a:ext cx="4572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живут парами. </a:t>
            </a:r>
          </a:p>
          <a:p>
            <a:pPr>
              <a:defRPr/>
            </a:pPr>
            <a:r>
              <a:rPr lang="ru-RU" dirty="0"/>
              <a:t>Пара у сов, подобно крепкой супружеской, сохраняется долгие годы и, возможно, что в течение всей жизни.</a:t>
            </a:r>
          </a:p>
        </p:txBody>
      </p:sp>
      <p:pic>
        <p:nvPicPr>
          <p:cNvPr id="25603" name="Рисунок 1" descr="http://prezentazia.ucoz.ru/ptizi/00dc8f5dd46617401d9775704df8f4c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179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http://stat20.privet.ru/lr/0b27b8767c7d8abdfb00a25eeffeb00b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2325" y="2571750"/>
            <a:ext cx="70516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500063" y="3643313"/>
            <a:ext cx="4572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/>
              <a:t>обычу они различают с помощью нитевидных перьев, расположенных на клюве и лапах, которые служат «сенсорами». </a:t>
            </a:r>
          </a:p>
        </p:txBody>
      </p:sp>
      <p:pic>
        <p:nvPicPr>
          <p:cNvPr id="27651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3102" t="3464" r="4614" b="3001"/>
          <a:stretch>
            <a:fillRect/>
          </a:stretch>
        </p:blipFill>
        <p:spPr bwMode="auto">
          <a:xfrm>
            <a:off x="0" y="0"/>
            <a:ext cx="5072063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21736" t="13113" r="23807"/>
          <a:stretch>
            <a:fillRect/>
          </a:stretch>
        </p:blipFill>
        <p:spPr bwMode="auto">
          <a:xfrm>
            <a:off x="4500563" y="1809750"/>
            <a:ext cx="4643437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500063" y="142875"/>
            <a:ext cx="7215187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dirty="0"/>
              <a:t>асть сов перелётная, часть – </a:t>
            </a:r>
          </a:p>
          <a:p>
            <a:pPr>
              <a:defRPr/>
            </a:pPr>
            <a:r>
              <a:rPr lang="ru-RU" dirty="0"/>
              <a:t>оседлая. </a:t>
            </a:r>
          </a:p>
          <a:p>
            <a:pPr>
              <a:defRPr/>
            </a:pPr>
            <a:r>
              <a:rPr lang="ru-RU" dirty="0"/>
              <a:t>Своих гнезд они не строят, селятся </a:t>
            </a:r>
          </a:p>
          <a:p>
            <a:pPr>
              <a:defRPr/>
            </a:pPr>
            <a:r>
              <a:rPr lang="ru-RU" dirty="0"/>
              <a:t>часто в нишах скал, дуплах, старых </a:t>
            </a:r>
          </a:p>
          <a:p>
            <a:pPr>
              <a:defRPr/>
            </a:pPr>
            <a:r>
              <a:rPr lang="ru-RU" dirty="0"/>
              <a:t>гнёздах хищных птиц, а также в </a:t>
            </a:r>
          </a:p>
          <a:p>
            <a:pPr>
              <a:defRPr/>
            </a:pPr>
            <a:r>
              <a:rPr lang="ru-RU" dirty="0"/>
              <a:t>других, созданных природой, </a:t>
            </a:r>
          </a:p>
          <a:p>
            <a:pPr>
              <a:defRPr/>
            </a:pPr>
            <a:r>
              <a:rPr lang="ru-RU" dirty="0"/>
              <a:t>укрытиях, реже – в постройках </a:t>
            </a:r>
          </a:p>
          <a:p>
            <a:pPr>
              <a:defRPr/>
            </a:pPr>
            <a:r>
              <a:rPr lang="ru-RU" dirty="0"/>
              <a:t>человека. </a:t>
            </a:r>
          </a:p>
          <a:p>
            <a:pPr>
              <a:defRPr/>
            </a:pPr>
            <a:r>
              <a:rPr lang="ru-RU" dirty="0"/>
              <a:t>Яйца у них круглые, глянцевые и </a:t>
            </a:r>
          </a:p>
          <a:p>
            <a:pPr>
              <a:defRPr/>
            </a:pPr>
            <a:r>
              <a:rPr lang="ru-RU" dirty="0"/>
              <a:t>чисто-белого цвета. </a:t>
            </a:r>
          </a:p>
        </p:txBody>
      </p:sp>
      <p:pic>
        <p:nvPicPr>
          <p:cNvPr id="29699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5508" r="6779"/>
          <a:stretch>
            <a:fillRect/>
          </a:stretch>
        </p:blipFill>
        <p:spPr bwMode="auto">
          <a:xfrm>
            <a:off x="5045075" y="0"/>
            <a:ext cx="40989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10985" r="6229"/>
          <a:stretch>
            <a:fillRect/>
          </a:stretch>
        </p:blipFill>
        <p:spPr bwMode="auto">
          <a:xfrm>
            <a:off x="5024438" y="3429000"/>
            <a:ext cx="4119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4"/>
          <a:srcRect b="27516"/>
          <a:stretch>
            <a:fillRect/>
          </a:stretch>
        </p:blipFill>
        <p:spPr bwMode="auto">
          <a:xfrm>
            <a:off x="3643313" y="5072063"/>
            <a:ext cx="1803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5"/>
          <a:srcRect b="27730"/>
          <a:stretch>
            <a:fillRect/>
          </a:stretch>
        </p:blipFill>
        <p:spPr bwMode="auto">
          <a:xfrm>
            <a:off x="142875" y="4000500"/>
            <a:ext cx="35004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63" y="1000125"/>
            <a:ext cx="45720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тенцы, как часто это бывает у птиц, появляются на свет беспомощными и слепыми, с белым пухом по всему тельцу, который со временем заменяется</a:t>
            </a:r>
          </a:p>
        </p:txBody>
      </p:sp>
      <p:pic>
        <p:nvPicPr>
          <p:cNvPr id="30723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b="26967"/>
          <a:stretch>
            <a:fillRect/>
          </a:stretch>
        </p:blipFill>
        <p:spPr bwMode="auto">
          <a:xfrm>
            <a:off x="3500438" y="3444875"/>
            <a:ext cx="55118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b="25455"/>
          <a:stretch>
            <a:fillRect/>
          </a:stretch>
        </p:blipFill>
        <p:spPr bwMode="auto">
          <a:xfrm>
            <a:off x="142875" y="142875"/>
            <a:ext cx="30622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4"/>
          <p:cNvSpPr>
            <a:spLocks noChangeArrowheads="1"/>
          </p:cNvSpPr>
          <p:nvPr/>
        </p:nvSpPr>
        <p:spPr bwMode="auto">
          <a:xfrm>
            <a:off x="428625" y="3071813"/>
            <a:ext cx="45720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 мезоптиль – пуховое своеобразное оперение, а лишь после этого, на </a:t>
            </a:r>
          </a:p>
          <a:p>
            <a:r>
              <a:rPr lang="ru-RU"/>
              <a:t>нормальные, </a:t>
            </a:r>
          </a:p>
          <a:p>
            <a:r>
              <a:rPr lang="ru-RU"/>
              <a:t>привычные для </a:t>
            </a:r>
          </a:p>
          <a:p>
            <a:r>
              <a:rPr lang="ru-RU"/>
              <a:t>нашего понимания, </a:t>
            </a:r>
          </a:p>
          <a:p>
            <a:r>
              <a:rPr lang="ru-RU"/>
              <a:t>перья.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5929313" y="2000250"/>
            <a:ext cx="307181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сидят под дождем — так они ухаживают за перьями. </a:t>
            </a:r>
          </a:p>
          <a:p>
            <a:pPr>
              <a:defRPr/>
            </a:pPr>
            <a:r>
              <a:rPr lang="ru-RU" dirty="0"/>
              <a:t>И часто интересно видеть, что, имея возможность скрыться в убежище, многие совы с удовольствием сидят под проливным дождем.</a:t>
            </a:r>
          </a:p>
        </p:txBody>
      </p:sp>
      <p:pic>
        <p:nvPicPr>
          <p:cNvPr id="31747" name="Рисунок 1" descr="1516 Интересные факты о сов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95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50" y="214313"/>
            <a:ext cx="19573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Источники:</a:t>
            </a:r>
          </a:p>
        </p:txBody>
      </p:sp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2571750" y="1214438"/>
            <a:ext cx="64976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u="sng"/>
              <a:t>http://bigpicture.ru/?p=266114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http://animalworld.com.ua/news/Interesnie_</a:t>
            </a:r>
            <a:endParaRPr lang="ru-RU"/>
          </a:p>
          <a:p>
            <a:r>
              <a:rPr lang="en-US"/>
              <a:t>fakti_o_sovax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http://sitefaktov.ru/index.php/home/595-osovah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http://chynga-changa.ru/raznoe/interesnyie-faktyi-o-sovah/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http://100facts.ru/fakty-o-sovah.html</a:t>
            </a:r>
            <a:endParaRPr lang="ru-RU"/>
          </a:p>
        </p:txBody>
      </p:sp>
      <p:pic>
        <p:nvPicPr>
          <p:cNvPr id="4" name="Рисунок 3" descr="http://waprik.ru/pics/loads/!Animacii/240x320/!Zhivotnyee/waprik_ru_animal008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2286000" cy="30480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3" name="Picture 6" descr="http://www.gif-paradies.de/gifs/tiere/eulen/eule_004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4572000"/>
            <a:ext cx="43576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88" y="5500688"/>
            <a:ext cx="550068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38915" name="Рисунок 2" descr="http://s.pikabu.ru/images/big_size_comm/2012-07_5/134312597672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8625"/>
            <a:ext cx="80010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38" y="3429000"/>
            <a:ext cx="457200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– очень разнообразная группа птиц, в ней более 220 видов, принадлежащих отряду </a:t>
            </a:r>
            <a:r>
              <a:rPr lang="ru-RU" dirty="0" err="1"/>
              <a:t>совообразных</a:t>
            </a:r>
            <a:r>
              <a:rPr lang="ru-RU" dirty="0"/>
              <a:t>. </a:t>
            </a:r>
          </a:p>
        </p:txBody>
      </p:sp>
      <p:pic>
        <p:nvPicPr>
          <p:cNvPr id="6147" name="Рисунок 2" descr="http://www.picturesanimations.com/o/owl/03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428750"/>
            <a:ext cx="4191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3" descr="http://userimages02-akm.imvu.com/productdata/stickers_6ac2810675a2b6c85d9df97ebddbdd7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428625"/>
            <a:ext cx="2000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5000625" y="4143375"/>
            <a:ext cx="41433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/>
              <a:t>тряд </a:t>
            </a:r>
            <a:r>
              <a:rPr lang="ru-RU" dirty="0" err="1"/>
              <a:t>совообразные</a:t>
            </a:r>
            <a:r>
              <a:rPr lang="ru-RU" dirty="0"/>
              <a:t> делится на два семейства – совиные, или настоящие совы, и </a:t>
            </a:r>
            <a:r>
              <a:rPr lang="ru-RU" dirty="0" err="1"/>
              <a:t>сипуховые</a:t>
            </a:r>
            <a:r>
              <a:rPr lang="ru-RU" dirty="0"/>
              <a:t>. </a:t>
            </a:r>
          </a:p>
        </p:txBody>
      </p:sp>
      <p:pic>
        <p:nvPicPr>
          <p:cNvPr id="7171" name="Picture 1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3429" t="4659" r="12708" b="2173"/>
          <a:stretch>
            <a:fillRect/>
          </a:stretch>
        </p:blipFill>
        <p:spPr bwMode="auto">
          <a:xfrm>
            <a:off x="0" y="1214438"/>
            <a:ext cx="600075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4" descr="http://s18.rimg.info/0aa19057c10c6fb3f47324b799dd06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450" y="214313"/>
            <a:ext cx="4527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5572125" y="285750"/>
            <a:ext cx="328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dirty="0"/>
              <a:t>рупнейшая живущая сова — евразийский филин. </a:t>
            </a:r>
          </a:p>
        </p:txBody>
      </p:sp>
      <p:pic>
        <p:nvPicPr>
          <p:cNvPr id="8195" name="Picture 6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327" t="17342" r="3365"/>
          <a:stretch>
            <a:fillRect/>
          </a:stretch>
        </p:blipFill>
        <p:spPr bwMode="auto">
          <a:xfrm>
            <a:off x="4572000" y="4133850"/>
            <a:ext cx="4572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5115" t="11734" r="14375" b="4082"/>
          <a:stretch>
            <a:fillRect/>
          </a:stretch>
        </p:blipFill>
        <p:spPr bwMode="auto">
          <a:xfrm>
            <a:off x="0" y="0"/>
            <a:ext cx="53911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88" y="4357688"/>
            <a:ext cx="542925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амая маленькая сова — размером с воробья  </a:t>
            </a:r>
          </a:p>
          <a:p>
            <a:pPr>
              <a:defRPr/>
            </a:pPr>
            <a:r>
              <a:rPr lang="ru-RU" dirty="0"/>
              <a:t>Например, перуанская карликовая сова  имеет рост 15 см, весит всего 30 грамм.</a:t>
            </a: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4572000" y="1785938"/>
            <a:ext cx="4357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Рост его — 75 см, вес до 4.5 кг, размах крыльев — до 190 см.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214313"/>
            <a:ext cx="8429625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– хищные</a:t>
            </a:r>
          </a:p>
          <a:p>
            <a:pPr>
              <a:defRPr/>
            </a:pPr>
            <a:r>
              <a:rPr lang="ru-RU" dirty="0"/>
              <a:t>птицы. </a:t>
            </a:r>
          </a:p>
          <a:p>
            <a:pPr>
              <a:defRPr/>
            </a:pPr>
            <a:r>
              <a:rPr lang="ru-RU" dirty="0"/>
              <a:t>Совы питаются большим                                              разнообразием добычи, включая </a:t>
            </a:r>
          </a:p>
          <a:p>
            <a:pPr>
              <a:defRPr/>
            </a:pPr>
            <a:r>
              <a:rPr lang="ru-RU" dirty="0"/>
              <a:t>млекопитающих, других птиц, </a:t>
            </a:r>
          </a:p>
          <a:p>
            <a:pPr>
              <a:defRPr/>
            </a:pPr>
            <a:r>
              <a:rPr lang="ru-RU" dirty="0"/>
              <a:t>насекомых и рептилий. </a:t>
            </a:r>
          </a:p>
        </p:txBody>
      </p:sp>
      <p:pic>
        <p:nvPicPr>
          <p:cNvPr id="9219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4688"/>
          <a:stretch>
            <a:fillRect/>
          </a:stretch>
        </p:blipFill>
        <p:spPr bwMode="auto">
          <a:xfrm>
            <a:off x="3346450" y="0"/>
            <a:ext cx="57975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12000" t="4385" r="23499" b="12280"/>
          <a:stretch>
            <a:fillRect/>
          </a:stretch>
        </p:blipFill>
        <p:spPr bwMode="auto">
          <a:xfrm>
            <a:off x="142875" y="2857500"/>
            <a:ext cx="428625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4"/>
          <p:cNvSpPr>
            <a:spLocks noChangeArrowheads="1"/>
          </p:cNvSpPr>
          <p:nvPr/>
        </p:nvSpPr>
        <p:spPr bwMode="auto">
          <a:xfrm>
            <a:off x="4286250" y="414337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Африке и Азии даже есть виды, питающиеся исключительно другими птицами.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4572000" y="85725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овы не могут жевать добычу, так как, как и у других птиц, у них нет  зубов. </a:t>
            </a:r>
          </a:p>
        </p:txBody>
      </p:sp>
      <p:pic>
        <p:nvPicPr>
          <p:cNvPr id="10243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7834" t="1790" r="14946" b="-240"/>
          <a:stretch>
            <a:fillRect/>
          </a:stretch>
        </p:blipFill>
        <p:spPr bwMode="auto">
          <a:xfrm>
            <a:off x="0" y="0"/>
            <a:ext cx="4749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2419" r="20181" b="7738"/>
          <a:stretch>
            <a:fillRect/>
          </a:stretch>
        </p:blipFill>
        <p:spPr bwMode="auto">
          <a:xfrm>
            <a:off x="4500563" y="2103438"/>
            <a:ext cx="4500562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5" y="3214688"/>
            <a:ext cx="85725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/>
              <a:t>ни глотают                              добычу целиком, </a:t>
            </a:r>
          </a:p>
          <a:p>
            <a:pPr>
              <a:defRPr/>
            </a:pPr>
            <a:r>
              <a:rPr lang="ru-RU" dirty="0"/>
              <a:t>поэтому крупную добычу они разрывают на </a:t>
            </a:r>
          </a:p>
          <a:p>
            <a:pPr>
              <a:defRPr/>
            </a:pPr>
            <a:r>
              <a:rPr lang="ru-RU" dirty="0"/>
              <a:t>мелкие кусочки, чтобы было удобнее глотать. </a:t>
            </a:r>
          </a:p>
          <a:p>
            <a:pPr>
              <a:defRPr/>
            </a:pPr>
            <a:r>
              <a:rPr lang="ru-RU" dirty="0"/>
              <a:t>Позже они изрыгают не </a:t>
            </a:r>
          </a:p>
          <a:p>
            <a:pPr>
              <a:defRPr/>
            </a:pPr>
            <a:r>
              <a:rPr lang="ru-RU" dirty="0"/>
              <a:t>переработанные части, </a:t>
            </a:r>
          </a:p>
          <a:p>
            <a:pPr>
              <a:defRPr/>
            </a:pPr>
            <a:r>
              <a:rPr lang="ru-RU" dirty="0"/>
              <a:t>такие как кости, шерсть и перья.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571500" y="285750"/>
            <a:ext cx="84296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dirty="0"/>
              <a:t>ип структуры </a:t>
            </a:r>
          </a:p>
          <a:p>
            <a:pPr>
              <a:defRPr/>
            </a:pPr>
            <a:r>
              <a:rPr lang="ru-RU" dirty="0"/>
              <a:t>лапы совы </a:t>
            </a:r>
          </a:p>
          <a:p>
            <a:pPr>
              <a:defRPr/>
            </a:pPr>
            <a:r>
              <a:rPr lang="ru-RU" dirty="0"/>
              <a:t>называется </a:t>
            </a:r>
          </a:p>
          <a:p>
            <a:pPr>
              <a:defRPr/>
            </a:pPr>
            <a:r>
              <a:rPr lang="ru-RU" dirty="0" err="1"/>
              <a:t>зигодактильный</a:t>
            </a:r>
            <a:r>
              <a:rPr lang="ru-RU" dirty="0"/>
              <a:t>. </a:t>
            </a:r>
          </a:p>
          <a:p>
            <a:pPr>
              <a:defRPr/>
            </a:pPr>
            <a:r>
              <a:rPr lang="ru-RU" dirty="0"/>
              <a:t>Это значит, что </a:t>
            </a:r>
          </a:p>
          <a:p>
            <a:pPr>
              <a:defRPr/>
            </a:pPr>
            <a:r>
              <a:rPr lang="ru-RU" dirty="0"/>
              <a:t>два пальца </a:t>
            </a:r>
          </a:p>
          <a:p>
            <a:pPr>
              <a:defRPr/>
            </a:pPr>
            <a:r>
              <a:rPr lang="ru-RU" dirty="0"/>
              <a:t>обращены </a:t>
            </a:r>
          </a:p>
          <a:p>
            <a:pPr>
              <a:defRPr/>
            </a:pPr>
            <a:r>
              <a:rPr lang="ru-RU" dirty="0"/>
              <a:t>вперед, а два – </a:t>
            </a:r>
          </a:p>
          <a:p>
            <a:pPr>
              <a:defRPr/>
            </a:pPr>
            <a:r>
              <a:rPr lang="ru-RU" dirty="0"/>
              <a:t>назад. </a:t>
            </a:r>
          </a:p>
          <a:p>
            <a:pPr>
              <a:defRPr/>
            </a:pPr>
            <a:r>
              <a:rPr lang="ru-RU" dirty="0"/>
              <a:t>Это помогает </a:t>
            </a:r>
          </a:p>
          <a:p>
            <a:pPr>
              <a:defRPr/>
            </a:pPr>
            <a:r>
              <a:rPr lang="ru-RU" dirty="0"/>
              <a:t>совам легко </a:t>
            </a:r>
          </a:p>
          <a:p>
            <a:pPr>
              <a:defRPr/>
            </a:pPr>
            <a:r>
              <a:rPr lang="ru-RU" dirty="0"/>
              <a:t>хватать добычу. </a:t>
            </a:r>
          </a:p>
          <a:p>
            <a:pPr>
              <a:defRPr/>
            </a:pPr>
            <a:r>
              <a:rPr lang="ru-RU" dirty="0"/>
              <a:t>Иногда третий палец может повернуться вперед, чтобы птице было удобнее сидеть на насесте.</a:t>
            </a:r>
          </a:p>
        </p:txBody>
      </p:sp>
      <p:pic>
        <p:nvPicPr>
          <p:cNvPr id="11267" name="Picture 6" descr="http://img-fotki.yandex.ru/get/5413/64520380.1a/0_6cf48_a0e7710f_XL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142875"/>
            <a:ext cx="607218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071563" y="357188"/>
            <a:ext cx="778668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dirty="0"/>
              <a:t>ольшинство сов – ночные птицы. </a:t>
            </a:r>
          </a:p>
          <a:p>
            <a:pPr>
              <a:defRPr/>
            </a:pPr>
            <a:r>
              <a:rPr lang="ru-RU" dirty="0"/>
              <a:t>Они активны ночью. </a:t>
            </a:r>
          </a:p>
          <a:p>
            <a:pPr>
              <a:defRPr/>
            </a:pPr>
            <a:r>
              <a:rPr lang="ru-RU" dirty="0"/>
              <a:t>Несколько видов (например, </a:t>
            </a:r>
          </a:p>
          <a:p>
            <a:pPr>
              <a:defRPr/>
            </a:pPr>
            <a:r>
              <a:rPr lang="ru-RU" dirty="0"/>
              <a:t>воробьиный сыч) активны по утрам </a:t>
            </a:r>
          </a:p>
        </p:txBody>
      </p:sp>
      <p:pic>
        <p:nvPicPr>
          <p:cNvPr id="12291" name="Рисунок 1" descr="http://img1.liveinternet.ru/images/attach/c/3/83/423/83423011_422005100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14313"/>
            <a:ext cx="28654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4"/>
          <a:srcRect r="16534"/>
          <a:stretch>
            <a:fillRect/>
          </a:stretch>
        </p:blipFill>
        <p:spPr bwMode="auto">
          <a:xfrm>
            <a:off x="0" y="2214563"/>
            <a:ext cx="57785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5072063" y="4286250"/>
            <a:ext cx="3857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или на закате, а некоторые (кроличья и болотная сова) охотятся днем.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Office\Шаблоны\Дизайны презентаций\Безмятежность.pot</Template>
  <TotalTime>2373</TotalTime>
  <Words>732</Words>
  <Application>Microsoft PowerPoint</Application>
  <PresentationFormat>Экран (4:3)</PresentationFormat>
  <Paragraphs>131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Безмятежность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Парфенов С.А.</dc:creator>
  <cp:lastModifiedBy>Пользователь Windows</cp:lastModifiedBy>
  <cp:revision>199</cp:revision>
  <dcterms:created xsi:type="dcterms:W3CDTF">2003-05-11T06:26:40Z</dcterms:created>
  <dcterms:modified xsi:type="dcterms:W3CDTF">2020-11-22T16:59:02Z</dcterms:modified>
</cp:coreProperties>
</file>