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8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F012C02-7359-41CB-B42C-CC9A82558DD3}" type="datetimeFigureOut">
              <a:rPr lang="ru-RU" smtClean="0"/>
              <a:t>18.05.2020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42FDD05-A029-43CD-8EB0-8C31AA4940C6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6990" y="2636912"/>
            <a:ext cx="5637010" cy="882119"/>
          </a:xfrm>
        </p:spPr>
        <p:txBody>
          <a:bodyPr>
            <a:noAutofit/>
          </a:bodyPr>
          <a:lstStyle/>
          <a:p>
            <a:pPr algn="r"/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…И чтоб после себя не корить В том, что сделал кому-то больно, Лучше добрым на свете быть, Злого в мире и так довольно…. </a:t>
            </a:r>
            <a:endParaRPr lang="ru-RU" sz="2000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Э</a:t>
            </a: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. Асадов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3568" y="476672"/>
            <a:ext cx="7175351" cy="1793167"/>
          </a:xfrm>
        </p:spPr>
        <p:txBody>
          <a:bodyPr/>
          <a:lstStyle/>
          <a:p>
            <a:pPr marL="182880" indent="0" algn="ctr">
              <a:buNone/>
            </a:pPr>
            <a:r>
              <a:rPr lang="ru-RU" dirty="0" smtClean="0">
                <a:solidFill>
                  <a:schemeClr val="accent3">
                    <a:lumMod val="50000"/>
                  </a:schemeClr>
                </a:solidFill>
              </a:rPr>
              <a:t>«Доброта спасёт мир»</a:t>
            </a:r>
            <a:endParaRPr lang="ru-RU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2290" name="Picture 2" descr="http://i99.ltalk.ru/img.timeinc.net/time/daily/2009/0906/kindness_0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645024"/>
            <a:ext cx="5000625" cy="280035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69006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95736" y="764704"/>
            <a:ext cx="4374232" cy="529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i="0" dirty="0" smtClean="0">
                <a:solidFill>
                  <a:srgbClr val="002060"/>
                </a:solidFill>
                <a:effectLst/>
                <a:latin typeface="Gabriola" pitchFamily="82" charset="0"/>
              </a:rPr>
              <a:t>Добрых людей, как всегда, не хватает, Добрых людей, как всегда, дефицит. Добрых людей не всегда понимают, Сердце у добрых сильнее болит. Добрые – щедро больным помогают, Добрые – дарят тепло и уют, Добрые – в ногу со слабым шагают И никакого </a:t>
            </a:r>
            <a:r>
              <a:rPr lang="ru-RU" sz="3200" b="1" i="0" dirty="0" err="1" smtClean="0">
                <a:solidFill>
                  <a:srgbClr val="002060"/>
                </a:solidFill>
                <a:effectLst/>
                <a:latin typeface="Gabriola" pitchFamily="82" charset="0"/>
              </a:rPr>
              <a:t>спа</a:t>
            </a:r>
            <a:r>
              <a:rPr lang="ru-RU" sz="3200" b="1" i="0" dirty="0" smtClean="0">
                <a:solidFill>
                  <a:srgbClr val="002060"/>
                </a:solidFill>
                <a:effectLst/>
                <a:latin typeface="Gabriola" pitchFamily="82" charset="0"/>
              </a:rPr>
              <a:t>-си-</a:t>
            </a:r>
            <a:r>
              <a:rPr lang="ru-RU" sz="3200" b="1" i="0" dirty="0" err="1" smtClean="0">
                <a:solidFill>
                  <a:srgbClr val="002060"/>
                </a:solidFill>
                <a:effectLst/>
                <a:latin typeface="Gabriola" pitchFamily="82" charset="0"/>
              </a:rPr>
              <a:t>бо</a:t>
            </a:r>
            <a:r>
              <a:rPr lang="ru-RU" sz="3200" b="1" i="0" dirty="0" smtClean="0">
                <a:solidFill>
                  <a:srgbClr val="002060"/>
                </a:solidFill>
                <a:effectLst/>
                <a:latin typeface="Gabriola" pitchFamily="82" charset="0"/>
              </a:rPr>
              <a:t> не ждут.</a:t>
            </a:r>
          </a:p>
          <a:p>
            <a:pPr algn="r"/>
            <a:r>
              <a:rPr lang="ru-RU" b="0" i="0" dirty="0" smtClean="0">
                <a:solidFill>
                  <a:srgbClr val="002060"/>
                </a:solidFill>
                <a:effectLst/>
                <a:latin typeface="Tahoma"/>
              </a:rPr>
              <a:t> Генрих Акулов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1266" name="Picture 2" descr="http://i99.ltalk.ru/img.timeinc.net/time/daily/2009/0906/kindness_06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569968" y="5013176"/>
            <a:ext cx="2500313" cy="14001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27678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4572000" cy="409342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  <a:t>Дари добро, что так необходимо. </a:t>
            </a:r>
            <a:b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</a:br>
            <a: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  <a:t>Ему любой безмерно будет рад… </a:t>
            </a:r>
            <a:b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</a:br>
            <a: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  <a:t>Не забывай, что наша жизнь взаимна </a:t>
            </a:r>
            <a:b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</a:br>
            <a:r>
              <a:rPr lang="ru-RU" sz="3200" b="1" dirty="0">
                <a:solidFill>
                  <a:srgbClr val="002060"/>
                </a:solidFill>
                <a:latin typeface="Gabriola" pitchFamily="82" charset="0"/>
              </a:rPr>
              <a:t>И всё к тебе вернётся во сто крат!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8194" name="Picture 2" descr="http://www.stihi.ru/pics/2015/10/29/841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30616" y="3020318"/>
            <a:ext cx="4613384" cy="3837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0192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8" name="Picture 6" descr="http://izhevsk.ru/forums/icons/forum_pictures/006300/630068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17188" y="401551"/>
            <a:ext cx="7698153" cy="62171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228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3529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/>
              <a:t>В словаре С. И. Ожегова: «</a:t>
            </a:r>
            <a:r>
              <a:rPr lang="ru-RU" b="1" i="1" dirty="0">
                <a:solidFill>
                  <a:srgbClr val="FF0000"/>
                </a:solidFill>
              </a:rPr>
              <a:t>Доброта</a:t>
            </a:r>
            <a:r>
              <a:rPr lang="ru-RU" b="1" i="1" dirty="0"/>
              <a:t> — отзывчивость, душевное расположение к людям, стремление делать добро другим», «добро» — все положительное, хорошее, полезное. Добрый человек — это тот, кто любит людей и помогает им. Добрый человек любит природу и сохраняет ее. Добрый человек любит животных и защищает их, проявляет к ним милосердие. Вспомните свою маму, ведь она и является олицетворением добра</a:t>
            </a:r>
            <a:r>
              <a:rPr lang="ru-RU" b="1" dirty="0" smtClean="0"/>
              <a:t>.»</a:t>
            </a:r>
            <a:endParaRPr lang="ru-RU" b="1" dirty="0"/>
          </a:p>
        </p:txBody>
      </p:sp>
      <p:pic>
        <p:nvPicPr>
          <p:cNvPr id="2050" name="Picture 2" descr="http://mypresentation.ru/documents/579450abab38da42c3a2abbad55ae2d7/img1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FilmGrain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59632" y="2134038"/>
            <a:ext cx="6114256" cy="45856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33951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ppt4web.ru/images/1402/42093/640/img6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583" l="0" r="100000">
                        <a14:backgroundMark x1="6719" y1="72708" x2="6719" y2="72708"/>
                        <a14:backgroundMark x1="30781" y1="83125" x2="30781" y2="83125"/>
                        <a14:backgroundMark x1="37813" y1="86875" x2="37813" y2="86875"/>
                        <a14:backgroundMark x1="87969" y1="55417" x2="87969" y2="5541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7544" y="260648"/>
            <a:ext cx="849694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8064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http://volna.org/wp-content/uploads/2014/11/poghovorim_o_dobrotie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7584" y="476672"/>
            <a:ext cx="7687565" cy="5750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461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49694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Доброта – это внутреннее чувство человека. Люди, совершающие добрые дела, для нас всех являются волшебниками. Есть люди, которые готовы на добрые дела и днем, и ночью. </a:t>
            </a:r>
            <a:b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Дети – это наши цветы, но эти цветы часто не замечают, как они обидели друг друга, создали какую – либо конфликтную ситуацию и не могут ее решить. </a:t>
            </a:r>
            <a:endParaRPr lang="ru-RU" sz="2800" dirty="0">
              <a:solidFill>
                <a:srgbClr val="002060"/>
              </a:solidFill>
              <a:latin typeface="Gabriola" pitchFamily="82" charset="0"/>
            </a:endParaRPr>
          </a:p>
        </p:txBody>
      </p:sp>
      <p:pic>
        <p:nvPicPr>
          <p:cNvPr id="3074" name="Picture 2" descr="http://gimn.chernyahovsk.ru.opt-images.1c-bitrix-cdn.ru/upload/main/fc5/fc5fd8d3924692710b8486011053979a.jpg?142919742010967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1560" y="2938304"/>
            <a:ext cx="8064896" cy="373834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314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699792" y="188640"/>
            <a:ext cx="62281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Gabriola" pitchFamily="82" charset="0"/>
              </a:rPr>
              <a:t>Этот праздник имеет общемировое значение и празднуется вне зависимости от гражданства, национальности и религиозных убеждений. Именно в этот день в 1998 г. в Токио открылась первая конференция Всемирного движения за доброту, в которой участвовали Австралия, Канада, Япония, Таиланд, Сингапур, Великобритания, США. Позднее к движению присоединились и другие страны</a:t>
            </a:r>
            <a:r>
              <a:rPr lang="ru-RU" sz="2000" b="1" dirty="0">
                <a:solidFill>
                  <a:srgbClr val="002060"/>
                </a:solidFill>
                <a:latin typeface="Arial Narrow" pitchFamily="34" charset="0"/>
              </a:rPr>
              <a:t>.</a:t>
            </a:r>
          </a:p>
        </p:txBody>
      </p:sp>
      <p:pic>
        <p:nvPicPr>
          <p:cNvPr id="5122" name="Picture 2" descr="http://www.livekuban.ru/upload/iblock/4d3/4d36d6efc7961764f7933ceeb45907c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5575" y="3050962"/>
            <a:ext cx="5424537" cy="364923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116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669674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В этот день, как призывают организаторы, нужно стараться быть добрым ко всем, и не просто добрым, а добрым безгранично и бескорыстно. В России Всемирный день доброты впервые прошел в 2009 г.</a:t>
            </a:r>
          </a:p>
        </p:txBody>
      </p:sp>
      <p:pic>
        <p:nvPicPr>
          <p:cNvPr id="7170" name="Picture 2" descr="http://www.radionetplus.ru/uploads/posts/2013-02/1361507315_sdelaem-mir-dobree-1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267744" y="2132856"/>
            <a:ext cx="5953125" cy="446722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26648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260648"/>
            <a:ext cx="8568952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i="1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НАРОДНЫЕ </a:t>
            </a:r>
            <a:r>
              <a:rPr lang="ru-RU" sz="3200" b="1" i="1" dirty="0" smtClean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ПОСЛОВИЦЫ О ДОБРЕ</a:t>
            </a:r>
          </a:p>
          <a:p>
            <a:r>
              <a:rPr lang="ru-RU" sz="4400" dirty="0" smtClean="0"/>
              <a:t> </a:t>
            </a:r>
            <a:r>
              <a:rPr lang="ru-RU" sz="4400" b="1" dirty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«Час в добре пробудешь – все горе забудешь</a:t>
            </a:r>
            <a:r>
              <a:rPr lang="ru-RU" sz="4400" b="1" dirty="0" smtClean="0">
                <a:solidFill>
                  <a:schemeClr val="accent1">
                    <a:lumMod val="75000"/>
                  </a:schemeClr>
                </a:solidFill>
                <a:latin typeface="Gabriola" pitchFamily="82" charset="0"/>
              </a:rPr>
              <a:t>»</a:t>
            </a:r>
          </a:p>
          <a:p>
            <a:r>
              <a:rPr lang="ru-RU" sz="4400" b="1" dirty="0" smtClean="0">
                <a:solidFill>
                  <a:schemeClr val="accent6"/>
                </a:solidFill>
                <a:latin typeface="Gabriola" pitchFamily="82" charset="0"/>
              </a:rPr>
              <a:t>«</a:t>
            </a:r>
            <a:r>
              <a:rPr lang="ru-RU" sz="4400" b="1" dirty="0">
                <a:solidFill>
                  <a:schemeClr val="accent6"/>
                </a:solidFill>
                <a:latin typeface="Gabriola" pitchFamily="82" charset="0"/>
              </a:rPr>
              <a:t>Кто живет в добре – тот ходит в серебре</a:t>
            </a:r>
            <a:r>
              <a:rPr lang="ru-RU" sz="4400" b="1" dirty="0" smtClean="0">
                <a:solidFill>
                  <a:schemeClr val="accent6"/>
                </a:solidFill>
                <a:latin typeface="Gabriola" pitchFamily="82" charset="0"/>
              </a:rPr>
              <a:t>»</a:t>
            </a:r>
          </a:p>
          <a:p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«</a:t>
            </a:r>
            <a:r>
              <a:rPr lang="ru-RU" sz="4400" b="1" dirty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Лихо помнится, а добро – век не забудется</a:t>
            </a:r>
            <a:r>
              <a:rPr lang="ru-RU" sz="4400" b="1" dirty="0" smtClean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»</a:t>
            </a:r>
          </a:p>
          <a:p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«</a:t>
            </a:r>
            <a:r>
              <a:rPr lang="ru-RU" sz="4400" b="1" dirty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Бедного обижать – себе добра не желать</a:t>
            </a:r>
            <a:r>
              <a:rPr lang="ru-RU" sz="4400" b="1" dirty="0" smtClean="0">
                <a:solidFill>
                  <a:schemeClr val="accent2">
                    <a:lumMod val="75000"/>
                  </a:schemeClr>
                </a:solidFill>
                <a:latin typeface="Gabriola" pitchFamily="82" charset="0"/>
              </a:rPr>
              <a:t>»</a:t>
            </a:r>
          </a:p>
          <a:p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«</a:t>
            </a:r>
            <a:r>
              <a:rPr lang="ru-RU" sz="4400" b="1" dirty="0">
                <a:solidFill>
                  <a:srgbClr val="C00000"/>
                </a:solidFill>
                <a:latin typeface="Gabriola" pitchFamily="82" charset="0"/>
              </a:rPr>
              <a:t>Худо тому, кто добра не делает никому</a:t>
            </a:r>
            <a:r>
              <a:rPr lang="ru-RU" sz="4400" b="1" dirty="0" smtClean="0">
                <a:solidFill>
                  <a:srgbClr val="C00000"/>
                </a:solidFill>
                <a:latin typeface="Gabriola" pitchFamily="82" charset="0"/>
              </a:rPr>
              <a:t>»</a:t>
            </a:r>
          </a:p>
          <a:p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Gabriola" pitchFamily="82" charset="0"/>
              </a:rPr>
              <a:t>«Кто </a:t>
            </a:r>
            <a:r>
              <a:rPr lang="ru-RU" sz="4400" b="1" dirty="0">
                <a:solidFill>
                  <a:schemeClr val="accent4">
                    <a:lumMod val="50000"/>
                  </a:schemeClr>
                </a:solidFill>
                <a:latin typeface="Gabriola" pitchFamily="82" charset="0"/>
              </a:rPr>
              <a:t>добро творит, тому Бог </a:t>
            </a:r>
            <a:r>
              <a:rPr lang="ru-RU" sz="4400" b="1" dirty="0" smtClean="0">
                <a:solidFill>
                  <a:schemeClr val="accent4">
                    <a:lumMod val="50000"/>
                  </a:schemeClr>
                </a:solidFill>
                <a:latin typeface="Gabriola" pitchFamily="82" charset="0"/>
              </a:rPr>
              <a:t>отплатит»</a:t>
            </a:r>
          </a:p>
          <a:p>
            <a:r>
              <a:rPr lang="ru-RU" sz="4400" b="1" dirty="0" smtClean="0">
                <a:solidFill>
                  <a:schemeClr val="accent5">
                    <a:lumMod val="75000"/>
                  </a:schemeClr>
                </a:solidFill>
                <a:latin typeface="Gabriola" pitchFamily="82" charset="0"/>
              </a:rPr>
              <a:t>«От доброго дерева добрый и плод»</a:t>
            </a:r>
          </a:p>
          <a:p>
            <a:r>
              <a:rPr lang="ru-RU" sz="4400" b="1" dirty="0" smtClean="0">
                <a:solidFill>
                  <a:schemeClr val="accent1"/>
                </a:solidFill>
                <a:latin typeface="Gabriola" pitchFamily="82" charset="0"/>
              </a:rPr>
              <a:t>«Доброму </a:t>
            </a:r>
            <a:r>
              <a:rPr lang="ru-RU" sz="4400" b="1" dirty="0">
                <a:solidFill>
                  <a:schemeClr val="accent1"/>
                </a:solidFill>
                <a:latin typeface="Gabriola" pitchFamily="82" charset="0"/>
              </a:rPr>
              <a:t>человеку и чужая болезнь к </a:t>
            </a:r>
            <a:r>
              <a:rPr lang="ru-RU" sz="4400" b="1" dirty="0" smtClean="0">
                <a:solidFill>
                  <a:schemeClr val="accent1"/>
                </a:solidFill>
                <a:latin typeface="Gabriola" pitchFamily="82" charset="0"/>
              </a:rPr>
              <a:t>сердцу»</a:t>
            </a:r>
            <a:endParaRPr lang="ru-RU" sz="4400" b="1" dirty="0">
              <a:solidFill>
                <a:schemeClr val="accent1"/>
              </a:solidFill>
              <a:latin typeface="Gabriola" pitchFamily="82" charset="0"/>
            </a:endParaRPr>
          </a:p>
          <a:p>
            <a:endParaRPr lang="ru-RU" sz="4400" b="1" dirty="0">
              <a:solidFill>
                <a:schemeClr val="accent1"/>
              </a:solidFill>
              <a:latin typeface="Gabriola" pitchFamily="8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725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188640"/>
            <a:ext cx="6512511" cy="1143000"/>
          </a:xfrm>
        </p:spPr>
        <p:txBody>
          <a:bodyPr/>
          <a:lstStyle/>
          <a:p>
            <a:pPr marL="0" indent="0" algn="ctr">
              <a:buNone/>
            </a:pPr>
            <a:r>
              <a:rPr lang="ru-RU" sz="6000" dirty="0" smtClean="0">
                <a:solidFill>
                  <a:schemeClr val="accent3">
                    <a:lumMod val="50000"/>
                  </a:schemeClr>
                </a:solidFill>
                <a:latin typeface="Gabriola" pitchFamily="82" charset="0"/>
              </a:rPr>
              <a:t>Поэты о доброте</a:t>
            </a:r>
            <a:endParaRPr lang="ru-RU" sz="6000" dirty="0">
              <a:solidFill>
                <a:schemeClr val="accent3">
                  <a:lumMod val="50000"/>
                </a:schemeClr>
              </a:solidFill>
              <a:latin typeface="Gabriola" pitchFamily="82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907704" y="1350552"/>
            <a:ext cx="502230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Доброту не купишь на базаре</a:t>
            </a:r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Искренность у песни не займёшь.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Не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из книг приходит к людям зависть.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И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без книг мы постигаем ложь.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Видимо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, порой образованью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Тронуть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душу Не хватает сил.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Дед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мой без диплома и без званья Просто добрым человеком был.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Значит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, доброта была вначале</a:t>
            </a:r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?...</a:t>
            </a: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Пусть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она приходит в каждый дом,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Что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бы мы потом ни изучали, </a:t>
            </a:r>
            <a:endParaRPr lang="ru-RU" sz="2800" dirty="0" smtClean="0">
              <a:solidFill>
                <a:srgbClr val="002060"/>
              </a:solidFill>
              <a:latin typeface="Gabriola" pitchFamily="82" charset="0"/>
            </a:endParaRPr>
          </a:p>
          <a:p>
            <a:r>
              <a:rPr lang="ru-RU" sz="2800" dirty="0" smtClean="0">
                <a:solidFill>
                  <a:srgbClr val="002060"/>
                </a:solidFill>
                <a:latin typeface="Gabriola" pitchFamily="82" charset="0"/>
              </a:rPr>
              <a:t>Кем </a:t>
            </a:r>
            <a:r>
              <a:rPr lang="ru-RU" sz="2800" dirty="0">
                <a:solidFill>
                  <a:srgbClr val="002060"/>
                </a:solidFill>
                <a:latin typeface="Gabriola" pitchFamily="82" charset="0"/>
              </a:rPr>
              <a:t>бы в жизни ни были потом.</a:t>
            </a:r>
            <a:r>
              <a:rPr lang="ru-RU" dirty="0">
                <a:solidFill>
                  <a:srgbClr val="002060"/>
                </a:solidFill>
              </a:rPr>
              <a:t> </a:t>
            </a:r>
            <a:endParaRPr lang="ru-RU" dirty="0" smtClean="0">
              <a:solidFill>
                <a:srgbClr val="002060"/>
              </a:solidFill>
            </a:endParaRPr>
          </a:p>
          <a:p>
            <a:pPr algn="r"/>
            <a:r>
              <a:rPr lang="ru-RU" dirty="0" smtClean="0"/>
              <a:t>Андрей </a:t>
            </a:r>
            <a:r>
              <a:rPr lang="ru-RU" dirty="0"/>
              <a:t>Дементьев</a:t>
            </a:r>
          </a:p>
        </p:txBody>
      </p:sp>
      <p:pic>
        <p:nvPicPr>
          <p:cNvPr id="10242" name="Picture 2" descr="http://i99.ltalk.ru/img.timeinc.net/time/daily/2009/0906/kindness_0602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445370" y="4941168"/>
            <a:ext cx="2663527" cy="14915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7907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145</TotalTime>
  <Words>475</Words>
  <Application>Microsoft Office PowerPoint</Application>
  <PresentationFormat>Экран (4:3)</PresentationFormat>
  <Paragraphs>32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Воздушный поток</vt:lpstr>
      <vt:lpstr>«Доброта спасёт мир»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Поэты о доброте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«Доброта спасёт мир»</dc:title>
  <dc:creator>SLAVA</dc:creator>
  <cp:lastModifiedBy>Windows User</cp:lastModifiedBy>
  <cp:revision>12</cp:revision>
  <dcterms:created xsi:type="dcterms:W3CDTF">2016-09-25T17:05:39Z</dcterms:created>
  <dcterms:modified xsi:type="dcterms:W3CDTF">2020-05-18T05:37:04Z</dcterms:modified>
</cp:coreProperties>
</file>