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3890" y="2090172"/>
            <a:ext cx="46955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Числа 0 и 10,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Цифра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0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2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979712" y="283691"/>
            <a:ext cx="5003441" cy="24972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2129" y="371529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Потом упала самая младшая капелька.</a:t>
            </a:r>
            <a:endParaRPr lang="ru-RU" dirty="0"/>
          </a:p>
          <a:p>
            <a:r>
              <a:rPr lang="ru-RU" dirty="0"/>
              <a:t>- Сколько осталось </a:t>
            </a:r>
            <a:r>
              <a:rPr lang="ru-RU" dirty="0" smtClean="0"/>
              <a:t>капелек?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08518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нет ни одного предмета, то это можно обозначить цифрой ноль (0).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2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Круглый ноль такой хорошенький,</a:t>
            </a:r>
          </a:p>
          <a:p>
            <a:r>
              <a:rPr lang="ru-RU" dirty="0"/>
              <a:t>Но не значит ничегошеньки.</a:t>
            </a:r>
          </a:p>
        </p:txBody>
      </p:sp>
      <p:pic>
        <p:nvPicPr>
          <p:cNvPr id="2050" name="Picture 2" descr="https://www.pinclipart.com/picdir/middle/48-487339_effect-letters-alphabet-red-clip-art-red-numb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33" b="9862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68" y="1124744"/>
            <a:ext cx="5150338" cy="510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8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Где должен стоять ноль в числовом ряду? </a:t>
            </a:r>
            <a:r>
              <a:rPr lang="ru-RU" i="1" dirty="0"/>
              <a:t>(</a:t>
            </a:r>
            <a:r>
              <a:rPr lang="ru-RU" i="1" dirty="0" smtClean="0"/>
              <a:t>Ребенок находит </a:t>
            </a:r>
            <a:r>
              <a:rPr lang="ru-RU" i="1" dirty="0"/>
              <a:t>место цифре в числовом </a:t>
            </a:r>
            <a:r>
              <a:rPr lang="ru-RU" i="1" dirty="0" smtClean="0"/>
              <a:t>ряду. Лучше это сделать за столом или на магнитной доске)</a:t>
            </a:r>
            <a:r>
              <a:rPr lang="ru-RU" dirty="0" smtClean="0"/>
              <a:t>. </a:t>
            </a:r>
            <a:r>
              <a:rPr lang="ru-RU" dirty="0"/>
              <a:t>Давайте назовем все цифры по порядку от нуля до девяти.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212976"/>
            <a:ext cx="8855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0, 1, 2, 3, 4, 5, 6, 7, 8, 9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287" y="3284984"/>
            <a:ext cx="83529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Его </a:t>
            </a:r>
            <a:r>
              <a:rPr lang="ru-RU" dirty="0"/>
              <a:t>стали прибавлять к одним цифрам, отнимать от других, но все цифры увидели, что от этого ни одно число не становится больше или меньше.</a:t>
            </a:r>
          </a:p>
          <a:p>
            <a:r>
              <a:rPr lang="ru-RU" dirty="0"/>
              <a:t>Цифры перестали обращать на него внимание.</a:t>
            </a:r>
          </a:p>
          <a:p>
            <a:r>
              <a:rPr lang="ru-RU" dirty="0" smtClean="0"/>
              <a:t>Ноль </a:t>
            </a:r>
            <a:r>
              <a:rPr lang="ru-RU" dirty="0"/>
              <a:t>расстроился и пошел бродить по свету. Долго бродил </a:t>
            </a:r>
            <a:r>
              <a:rPr lang="ru-RU" dirty="0" smtClean="0"/>
              <a:t>Ноль </a:t>
            </a:r>
            <a:r>
              <a:rPr lang="ru-RU" dirty="0"/>
              <a:t>один, скучно ему стало, увидел он как-то единичку, и потянулся к ней: надоело одиночество. Подошел незаметно  и встал скромно позади. О чудо! </a:t>
            </a:r>
            <a:r>
              <a:rPr lang="ru-RU" dirty="0" smtClean="0"/>
              <a:t>Ноль </a:t>
            </a:r>
            <a:r>
              <a:rPr lang="ru-RU" dirty="0"/>
              <a:t>сразу ощутил в себе силу, и  цифра  приветливо посмотрела на него: ведь он увеличил ее в десять раз</a:t>
            </a:r>
            <a:r>
              <a:rPr lang="ru-RU" dirty="0" smtClean="0"/>
              <a:t>! </a:t>
            </a:r>
          </a:p>
          <a:p>
            <a:r>
              <a:rPr lang="ru-RU" dirty="0" smtClean="0"/>
              <a:t>Как ты думаешь, какое число получилось?</a:t>
            </a:r>
          </a:p>
          <a:p>
            <a:r>
              <a:rPr lang="ru-RU" sz="3200" dirty="0" smtClean="0"/>
              <a:t>ПРАВИЛЬНО! 10! </a:t>
            </a:r>
            <a:endParaRPr lang="ru-RU" sz="32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6" r="39722" b="50000"/>
          <a:stretch/>
        </p:blipFill>
        <p:spPr bwMode="auto">
          <a:xfrm>
            <a:off x="323528" y="476672"/>
            <a:ext cx="199240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377659"/>
            <a:ext cx="6336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Ребята, я хочу вам рассказать сказку про цифру 0. Слушайте внимательно.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Жил </a:t>
            </a:r>
            <a:r>
              <a:rPr lang="ru-RU" dirty="0"/>
              <a:t>на свете </a:t>
            </a:r>
            <a:r>
              <a:rPr lang="ru-RU" dirty="0" smtClean="0"/>
              <a:t>Ноль</a:t>
            </a:r>
            <a:r>
              <a:rPr lang="ru-RU" dirty="0"/>
              <a:t>. Вначале он бы маленьким-премаленьким, как маковое зернышко. Он не отказывался от каши и вырос большим-пребольшим. Цифры </a:t>
            </a:r>
            <a:r>
              <a:rPr lang="ru-RU" dirty="0" smtClean="0"/>
              <a:t> </a:t>
            </a:r>
            <a:r>
              <a:rPr lang="ru-RU" dirty="0"/>
              <a:t>4, 7, худые и угловатые, завидовали Нулю.</a:t>
            </a:r>
          </a:p>
          <a:p>
            <a:r>
              <a:rPr lang="ru-RU" dirty="0"/>
              <a:t>- Быть ему вожаком, - пророчили вокруг.</a:t>
            </a:r>
          </a:p>
          <a:p>
            <a:r>
              <a:rPr lang="ru-RU" dirty="0"/>
              <a:t>И</a:t>
            </a:r>
            <a:r>
              <a:rPr lang="ru-RU" dirty="0" smtClean="0"/>
              <a:t> Ноль </a:t>
            </a:r>
            <a:r>
              <a:rPr lang="ru-RU" dirty="0"/>
              <a:t>стал важничать и раздуваться, как индюк.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8" r="19861" b="50000"/>
          <a:stretch/>
        </p:blipFill>
        <p:spPr bwMode="auto">
          <a:xfrm>
            <a:off x="323528" y="188640"/>
            <a:ext cx="1951391" cy="267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548680"/>
            <a:ext cx="6393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Чтобы написать число 10. Какие цифры мы используем?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Один и ноль.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Молодец!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99" y="1997839"/>
            <a:ext cx="66628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Давай поиграем с тобой в игру «На </a:t>
            </a:r>
            <a:r>
              <a:rPr lang="ru-RU" dirty="0"/>
              <a:t>что похожа цифра 0».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Вы, вместе с ребенком называете слова тех предметов, на которые похожа цифра НОЛЬ.</a:t>
            </a:r>
            <a:r>
              <a:rPr lang="ru-RU" dirty="0" smtClean="0"/>
              <a:t>(бублик</a:t>
            </a:r>
            <a:r>
              <a:rPr lang="ru-RU" dirty="0"/>
              <a:t>, баранка, дырка, колобок, обруч, спасательный круг, луна, солнце, </a:t>
            </a:r>
            <a:r>
              <a:rPr lang="ru-RU" dirty="0" smtClean="0"/>
              <a:t>апельсин</a:t>
            </a:r>
            <a:r>
              <a:rPr lang="ru-RU" dirty="0"/>
              <a:t> </a:t>
            </a:r>
            <a:r>
              <a:rPr lang="ru-RU" dirty="0" smtClean="0"/>
              <a:t>и т.д.).</a:t>
            </a:r>
            <a:endParaRPr lang="ru-RU" dirty="0"/>
          </a:p>
          <a:p>
            <a:r>
              <a:rPr lang="ru-RU" dirty="0"/>
              <a:t>Затем дети делают эту цифру из разного материала (пластилина, веревочки, </a:t>
            </a:r>
            <a:r>
              <a:rPr lang="ru-RU" dirty="0" smtClean="0"/>
              <a:t>манки, камешек и т.д.).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7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46" b="50000"/>
          <a:stretch/>
        </p:blipFill>
        <p:spPr bwMode="auto">
          <a:xfrm>
            <a:off x="6372200" y="1426721"/>
            <a:ext cx="1710682" cy="221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3" b="50000"/>
          <a:stretch/>
        </p:blipFill>
        <p:spPr bwMode="auto">
          <a:xfrm>
            <a:off x="467544" y="1412776"/>
            <a:ext cx="1660228" cy="22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0" t="50000"/>
          <a:stretch/>
        </p:blipFill>
        <p:spPr bwMode="auto">
          <a:xfrm>
            <a:off x="2411760" y="1412777"/>
            <a:ext cx="1703074" cy="223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8" r="19861" b="50000"/>
          <a:stretch/>
        </p:blipFill>
        <p:spPr bwMode="auto">
          <a:xfrm>
            <a:off x="4427984" y="1434264"/>
            <a:ext cx="1514547" cy="20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r="59418" b="50000"/>
          <a:stretch/>
        </p:blipFill>
        <p:spPr bwMode="auto">
          <a:xfrm>
            <a:off x="1364016" y="4016748"/>
            <a:ext cx="1527511" cy="204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6" r="39722" b="50000"/>
          <a:stretch/>
        </p:blipFill>
        <p:spPr bwMode="auto">
          <a:xfrm>
            <a:off x="3352632" y="4016748"/>
            <a:ext cx="1524404" cy="203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50000" r="78823"/>
          <a:stretch/>
        </p:blipFill>
        <p:spPr bwMode="auto">
          <a:xfrm>
            <a:off x="5436096" y="4005064"/>
            <a:ext cx="1448903" cy="205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332656"/>
            <a:ext cx="723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На сегодня все! Ждем следующей встречи с вами. До свидания!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1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46" b="50000"/>
          <a:stretch/>
        </p:blipFill>
        <p:spPr bwMode="auto">
          <a:xfrm>
            <a:off x="6372200" y="1426721"/>
            <a:ext cx="1710682" cy="221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Здравствуйте, ребята! Мы с вами давно не виделись. Сегодня, мы, радужные гномы, будем знакомить вас с новыми числами и цифрой. Но с начала вспомните наши имена, как нас зовут?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3" b="50000"/>
          <a:stretch/>
        </p:blipFill>
        <p:spPr bwMode="auto">
          <a:xfrm>
            <a:off x="467544" y="1412776"/>
            <a:ext cx="1660228" cy="22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0" t="50000"/>
          <a:stretch/>
        </p:blipFill>
        <p:spPr bwMode="auto">
          <a:xfrm>
            <a:off x="2411760" y="1412777"/>
            <a:ext cx="1703074" cy="223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8" r="19861" b="50000"/>
          <a:stretch/>
        </p:blipFill>
        <p:spPr bwMode="auto">
          <a:xfrm>
            <a:off x="4427984" y="1434264"/>
            <a:ext cx="1514547" cy="20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r="59418" b="50000"/>
          <a:stretch/>
        </p:blipFill>
        <p:spPr bwMode="auto">
          <a:xfrm>
            <a:off x="1364016" y="4016748"/>
            <a:ext cx="1527511" cy="204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6" r="39722" b="50000"/>
          <a:stretch/>
        </p:blipFill>
        <p:spPr bwMode="auto">
          <a:xfrm>
            <a:off x="3352632" y="4016748"/>
            <a:ext cx="1524404" cy="203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50000" r="78823"/>
          <a:stretch/>
        </p:blipFill>
        <p:spPr bwMode="auto">
          <a:xfrm>
            <a:off x="5436096" y="4005064"/>
            <a:ext cx="1448903" cy="205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8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728" y="620688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Дидактическая игра «Цветочная поляна». </a:t>
            </a:r>
            <a:r>
              <a:rPr lang="ru-RU" dirty="0" smtClean="0"/>
              <a:t>Каждый из нас на поляне посадил семена цветов. Вскоре появились первые всходы.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Задание. </a:t>
            </a:r>
            <a:r>
              <a:rPr lang="ru-RU" dirty="0" smtClean="0"/>
              <a:t>Определить, где именно взошли цветы у каждого гнома. Посчитать, сколько всего взошло цветов.</a:t>
            </a:r>
          </a:p>
          <a:p>
            <a:r>
              <a:rPr lang="ru-RU" dirty="0" smtClean="0"/>
              <a:t> </a:t>
            </a:r>
          </a:p>
          <a:p>
            <a:r>
              <a:rPr lang="ru-RU" i="1" dirty="0" smtClean="0"/>
              <a:t>Взрослый называет координаты, а ребенок ищет их на поле и садит цветок (кружок) в нужную точку.</a:t>
            </a:r>
            <a:endParaRPr lang="ru-RU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3" b="50000"/>
          <a:stretch/>
        </p:blipFill>
        <p:spPr bwMode="auto">
          <a:xfrm>
            <a:off x="297423" y="674250"/>
            <a:ext cx="1660228" cy="22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3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89559"/>
              </p:ext>
            </p:extLst>
          </p:nvPr>
        </p:nvGraphicFramePr>
        <p:xfrm>
          <a:off x="1519290" y="1656656"/>
          <a:ext cx="6095997" cy="493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3" b="50000"/>
          <a:stretch/>
        </p:blipFill>
        <p:spPr bwMode="auto">
          <a:xfrm>
            <a:off x="1057356" y="2120216"/>
            <a:ext cx="436092" cy="57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0" t="50000"/>
          <a:stretch/>
        </p:blipFill>
        <p:spPr bwMode="auto">
          <a:xfrm>
            <a:off x="1000762" y="2761675"/>
            <a:ext cx="478938" cy="62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8" r="19861" b="50000"/>
          <a:stretch/>
        </p:blipFill>
        <p:spPr bwMode="auto">
          <a:xfrm>
            <a:off x="987013" y="3336203"/>
            <a:ext cx="506435" cy="69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46" b="50000"/>
          <a:stretch/>
        </p:blipFill>
        <p:spPr bwMode="auto">
          <a:xfrm>
            <a:off x="1003722" y="4035513"/>
            <a:ext cx="500548" cy="64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r="59418" b="50000"/>
          <a:stretch/>
        </p:blipFill>
        <p:spPr bwMode="auto">
          <a:xfrm>
            <a:off x="997152" y="4609054"/>
            <a:ext cx="508929" cy="6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6" r="39722" b="50000"/>
          <a:stretch/>
        </p:blipFill>
        <p:spPr bwMode="auto">
          <a:xfrm>
            <a:off x="1023535" y="5290719"/>
            <a:ext cx="456165" cy="60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50000" r="78823"/>
          <a:stretch/>
        </p:blipFill>
        <p:spPr bwMode="auto">
          <a:xfrm>
            <a:off x="1024602" y="6021288"/>
            <a:ext cx="402337" cy="56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7667516" y="1663016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463502" y="2321603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647384" y="235042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67516" y="327444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104584" y="29035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95770" y="332425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090079" y="3682847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436768" y="445212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896116" y="4528521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96116" y="5367117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55932" y="233116"/>
            <a:ext cx="853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Координаты: </a:t>
            </a:r>
            <a:r>
              <a:rPr lang="ru-RU" dirty="0" err="1" smtClean="0"/>
              <a:t>Кохле</a:t>
            </a:r>
            <a:r>
              <a:rPr lang="ru-RU" dirty="0" smtClean="0"/>
              <a:t> 4; </a:t>
            </a:r>
            <a:r>
              <a:rPr lang="ru-RU" dirty="0" err="1"/>
              <a:t>Охле</a:t>
            </a:r>
            <a:r>
              <a:rPr lang="ru-RU" dirty="0"/>
              <a:t> 3; </a:t>
            </a:r>
            <a:r>
              <a:rPr lang="ru-RU" dirty="0" err="1"/>
              <a:t>Охле</a:t>
            </a:r>
            <a:r>
              <a:rPr lang="ru-RU" dirty="0"/>
              <a:t> 7; </a:t>
            </a:r>
            <a:r>
              <a:rPr lang="ru-RU" dirty="0" smtClean="0"/>
              <a:t>Желе 8; Зеле 5; Геле 2; Геле 7; Селе 9; Фи 1; Фи 6.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97346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Жили </a:t>
            </a:r>
            <a:r>
              <a:rPr lang="ru-RU" dirty="0" smtClean="0"/>
              <a:t>в одной </a:t>
            </a:r>
            <a:r>
              <a:rPr lang="ru-RU" dirty="0"/>
              <a:t>в </a:t>
            </a:r>
            <a:r>
              <a:rPr lang="ru-RU" dirty="0" smtClean="0"/>
              <a:t>одной туче дождевые капельки. </a:t>
            </a:r>
            <a:r>
              <a:rPr lang="ru-RU" i="1" dirty="0" smtClean="0">
                <a:solidFill>
                  <a:srgbClr val="FF0000"/>
                </a:solidFill>
              </a:rPr>
              <a:t>Попросите ребенка сосчитать, сколько в тучке капелек и показать цифру, которая обозначает их количество. Напишите их на листочке (цифры). Очень хорошо если у вас есть магнитные цифры, можно использовать их.</a:t>
            </a:r>
            <a:r>
              <a:rPr lang="ru-RU" dirty="0" smtClean="0"/>
              <a:t> </a:t>
            </a:r>
            <a:r>
              <a:rPr lang="ru-RU" dirty="0"/>
              <a:t>З</a:t>
            </a:r>
            <a:r>
              <a:rPr lang="ru-RU" dirty="0" smtClean="0"/>
              <a:t>ахотелось </a:t>
            </a:r>
            <a:r>
              <a:rPr lang="ru-RU" dirty="0"/>
              <a:t>им </a:t>
            </a:r>
            <a:r>
              <a:rPr lang="ru-RU" dirty="0" smtClean="0"/>
              <a:t>полить наши цветы. </a:t>
            </a:r>
            <a:r>
              <a:rPr lang="ru-RU" dirty="0"/>
              <a:t>Полетели они на землю.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0" t="50000"/>
          <a:stretch/>
        </p:blipFill>
        <p:spPr bwMode="auto">
          <a:xfrm>
            <a:off x="266978" y="236565"/>
            <a:ext cx="1703074" cy="223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637584" y="2141318"/>
            <a:ext cx="4536504" cy="22080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8804789">
            <a:off x="731511" y="4651837"/>
            <a:ext cx="1097331" cy="1040442"/>
          </a:xfrm>
          <a:prstGeom prst="teardrop">
            <a:avLst>
              <a:gd name="adj" fmla="val 10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8804789">
            <a:off x="4021106" y="5524356"/>
            <a:ext cx="1097331" cy="1040442"/>
          </a:xfrm>
          <a:prstGeom prst="teardrop">
            <a:avLst>
              <a:gd name="adj" fmla="val 10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8804789">
            <a:off x="1897984" y="5018869"/>
            <a:ext cx="1097331" cy="1040442"/>
          </a:xfrm>
          <a:prstGeom prst="teardrop">
            <a:avLst>
              <a:gd name="adj" fmla="val 10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8804789">
            <a:off x="3266136" y="4312934"/>
            <a:ext cx="1097331" cy="1040442"/>
          </a:xfrm>
          <a:prstGeom prst="teardrop">
            <a:avLst>
              <a:gd name="adj" fmla="val 10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8804789">
            <a:off x="4490273" y="3895753"/>
            <a:ext cx="1097331" cy="1040442"/>
          </a:xfrm>
          <a:prstGeom prst="teardrop">
            <a:avLst>
              <a:gd name="adj" fmla="val 10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037" y="478807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Сначала упала самая </a:t>
            </a:r>
            <a:r>
              <a:rPr lang="ru-RU" dirty="0" smtClean="0"/>
              <a:t>смелая.</a:t>
            </a:r>
            <a:endParaRPr lang="ru-RU" dirty="0"/>
          </a:p>
          <a:p>
            <a:r>
              <a:rPr lang="ru-RU" dirty="0"/>
              <a:t>- Сколько осталось </a:t>
            </a:r>
            <a:r>
              <a:rPr lang="ru-RU" dirty="0" smtClean="0"/>
              <a:t>капелек? Покажи цифру.</a:t>
            </a:r>
            <a:endParaRPr lang="ru-RU" dirty="0"/>
          </a:p>
        </p:txBody>
      </p:sp>
      <p:sp>
        <p:nvSpPr>
          <p:cNvPr id="3" name="Облако 2"/>
          <p:cNvSpPr/>
          <p:nvPr/>
        </p:nvSpPr>
        <p:spPr>
          <a:xfrm>
            <a:off x="2446649" y="283691"/>
            <a:ext cx="4536504" cy="22080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18804789">
            <a:off x="2540576" y="2794210"/>
            <a:ext cx="1097331" cy="1040442"/>
          </a:xfrm>
          <a:prstGeom prst="teardrop">
            <a:avLst>
              <a:gd name="adj" fmla="val 10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18804789">
            <a:off x="3707049" y="3161242"/>
            <a:ext cx="1097331" cy="1040442"/>
          </a:xfrm>
          <a:prstGeom prst="teardrop">
            <a:avLst>
              <a:gd name="adj" fmla="val 10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8804789">
            <a:off x="5075201" y="2455307"/>
            <a:ext cx="1097331" cy="1040442"/>
          </a:xfrm>
          <a:prstGeom prst="teardrop">
            <a:avLst>
              <a:gd name="adj" fmla="val 10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8804789">
            <a:off x="6299338" y="2038126"/>
            <a:ext cx="1097331" cy="1040442"/>
          </a:xfrm>
          <a:prstGeom prst="teardrop">
            <a:avLst>
              <a:gd name="adj" fmla="val 10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446649" y="283691"/>
            <a:ext cx="4536504" cy="22080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18804789">
            <a:off x="3707049" y="3161242"/>
            <a:ext cx="1097331" cy="1040442"/>
          </a:xfrm>
          <a:prstGeom prst="teardrop">
            <a:avLst>
              <a:gd name="adj" fmla="val 10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8804789">
            <a:off x="5075201" y="2455307"/>
            <a:ext cx="1097331" cy="1040442"/>
          </a:xfrm>
          <a:prstGeom prst="teardrop">
            <a:avLst>
              <a:gd name="adj" fmla="val 10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8804789">
            <a:off x="6299338" y="2038126"/>
            <a:ext cx="1097331" cy="1040442"/>
          </a:xfrm>
          <a:prstGeom prst="teardrop">
            <a:avLst>
              <a:gd name="adj" fmla="val 10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0037" y="478807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Следом упала самая веселая капелька.</a:t>
            </a:r>
            <a:endParaRPr lang="ru-RU" dirty="0"/>
          </a:p>
          <a:p>
            <a:r>
              <a:rPr lang="ru-RU" dirty="0"/>
              <a:t>- Сколько осталось </a:t>
            </a:r>
            <a:r>
              <a:rPr lang="ru-RU" dirty="0" smtClean="0"/>
              <a:t>капелек? Покажи цифру.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0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446649" y="283691"/>
            <a:ext cx="4536504" cy="22080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апля 2"/>
          <p:cNvSpPr/>
          <p:nvPr/>
        </p:nvSpPr>
        <p:spPr>
          <a:xfrm rot="18804789">
            <a:off x="5075201" y="2455307"/>
            <a:ext cx="1097331" cy="1040442"/>
          </a:xfrm>
          <a:prstGeom prst="teardrop">
            <a:avLst>
              <a:gd name="adj" fmla="val 10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18804789">
            <a:off x="6299338" y="2038126"/>
            <a:ext cx="1097331" cy="1040442"/>
          </a:xfrm>
          <a:prstGeom prst="teardrop">
            <a:avLst>
              <a:gd name="adj" fmla="val 10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0037" y="478807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Потом упала самая старшая капелька.</a:t>
            </a:r>
            <a:endParaRPr lang="ru-RU" dirty="0"/>
          </a:p>
          <a:p>
            <a:r>
              <a:rPr lang="ru-RU" dirty="0"/>
              <a:t>- Сколько осталось </a:t>
            </a:r>
            <a:r>
              <a:rPr lang="ru-RU" dirty="0" smtClean="0"/>
              <a:t>капелек? Покажи цифру.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0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446649" y="283691"/>
            <a:ext cx="4536504" cy="22080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апля 2"/>
          <p:cNvSpPr/>
          <p:nvPr/>
        </p:nvSpPr>
        <p:spPr>
          <a:xfrm rot="18804789">
            <a:off x="5075201" y="2455307"/>
            <a:ext cx="1097331" cy="1040442"/>
          </a:xfrm>
          <a:prstGeom prst="teardrop">
            <a:avLst>
              <a:gd name="adj" fmla="val 10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37" y="478807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Потом упала самая добрая капелька.</a:t>
            </a:r>
            <a:endParaRPr lang="ru-RU" dirty="0"/>
          </a:p>
          <a:p>
            <a:r>
              <a:rPr lang="ru-RU" dirty="0"/>
              <a:t>- Сколько осталось </a:t>
            </a:r>
            <a:r>
              <a:rPr lang="ru-RU" dirty="0" smtClean="0"/>
              <a:t>капелек? Покажи цифру.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6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561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SH-U</dc:creator>
  <cp:lastModifiedBy>SH-U</cp:lastModifiedBy>
  <cp:revision>8</cp:revision>
  <dcterms:created xsi:type="dcterms:W3CDTF">2020-04-27T10:42:42Z</dcterms:created>
  <dcterms:modified xsi:type="dcterms:W3CDTF">2020-04-27T12:02:08Z</dcterms:modified>
</cp:coreProperties>
</file>