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59" autoAdjust="0"/>
    <p:restoredTop sz="86364" autoAdjust="0"/>
  </p:normalViewPr>
  <p:slideViewPr>
    <p:cSldViewPr snapToGrid="0">
      <p:cViewPr varScale="1">
        <p:scale>
          <a:sx n="64" d="100"/>
          <a:sy n="64" d="100"/>
        </p:scale>
        <p:origin x="102" y="336"/>
      </p:cViewPr>
      <p:guideLst/>
    </p:cSldViewPr>
  </p:slideViewPr>
  <p:outlineViewPr>
    <p:cViewPr>
      <p:scale>
        <a:sx n="33" d="100"/>
        <a:sy n="33" d="100"/>
      </p:scale>
      <p:origin x="0" y="-30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5543" y="2487662"/>
            <a:ext cx="7374554" cy="1110018"/>
          </a:xfrm>
        </p:spPr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</a:rPr>
              <a:t> Гласные звуки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806262">
            <a:off x="417413" y="3032233"/>
            <a:ext cx="775456" cy="961113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У</a:t>
            </a:r>
            <a:endParaRPr lang="ru-RU" sz="8800" b="1" dirty="0">
              <a:solidFill>
                <a:srgbClr val="0070C0"/>
              </a:solidFill>
              <a:cs typeface="Aharoni" panose="02010803020104030203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049963">
            <a:off x="3808507" y="4694886"/>
            <a:ext cx="7579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9600" b="0" i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54222">
            <a:off x="10139389" y="1861744"/>
            <a:ext cx="1367683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/>
              </a:rPr>
              <a:t>Ы</a:t>
            </a:r>
            <a:endParaRPr lang="ru-RU" sz="11000" b="1" cap="none" spc="0" dirty="0">
              <a:ln w="0"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50097" y="5108421"/>
            <a:ext cx="8819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rgbClr val="FF0000"/>
                </a:solidFill>
                <a:effectLst/>
              </a:rPr>
              <a:t>Э</a:t>
            </a:r>
            <a:endParaRPr lang="ru-RU" sz="8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325325">
            <a:off x="2617081" y="-127494"/>
            <a:ext cx="8149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</a:t>
            </a:r>
            <a:endParaRPr lang="ru-RU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004409">
            <a:off x="7096010" y="320354"/>
            <a:ext cx="1032342" cy="15849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rgbClr val="7030A0"/>
                </a:solidFill>
                <a:effectLst/>
                <a:cs typeface="Aparajita" panose="020B0604020202020204" pitchFamily="34" charset="0"/>
              </a:rPr>
              <a:t>И</a:t>
            </a:r>
            <a:endParaRPr lang="ru-RU" sz="9600" b="1" cap="none" spc="0" dirty="0">
              <a:ln/>
              <a:solidFill>
                <a:srgbClr val="7030A0"/>
              </a:solidFill>
              <a:effectLst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686" y="665584"/>
            <a:ext cx="9223158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 произнесении звука </a:t>
            </a:r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ru-RU" dirty="0" smtClean="0">
                <a:solidFill>
                  <a:schemeClr val="tx1"/>
                </a:solidFill>
              </a:rPr>
              <a:t> губы сильно выдвинуты вперед и округлены, кончик языка внизу и отодвигается назад.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49019" r="67485" b="8872"/>
          <a:stretch/>
        </p:blipFill>
        <p:spPr>
          <a:xfrm>
            <a:off x="3545633" y="2481942"/>
            <a:ext cx="4198775" cy="3769703"/>
          </a:xfrm>
        </p:spPr>
      </p:pic>
    </p:spTree>
    <p:extLst>
      <p:ext uri="{BB962C8B-B14F-4D97-AF65-F5344CB8AC3E}">
        <p14:creationId xmlns:p14="http://schemas.microsoft.com/office/powerpoint/2010/main" val="39005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дав, 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мяв 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жа на 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жин,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полз в трав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 по теплым л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жам.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37" y="213113"/>
            <a:ext cx="5820941" cy="2865957"/>
          </a:xfrm>
        </p:spPr>
      </p:pic>
      <p:pic>
        <p:nvPicPr>
          <p:cNvPr id="5122" name="Picture 2" descr="Картинки по запросу уж змея прозрачная картинка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547" y="1996751"/>
            <a:ext cx="4683968" cy="2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лужа прозрачная карти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5982" y="4227741"/>
            <a:ext cx="8013208" cy="23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28261"/>
            <a:ext cx="11271860" cy="23629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При произнесении звука</a:t>
            </a:r>
            <a:r>
              <a:rPr lang="en-US" dirty="0" smtClean="0">
                <a:solidFill>
                  <a:srgbClr val="0070C0"/>
                </a:solidFill>
              </a:rPr>
              <a:t> [</a:t>
            </a:r>
            <a:r>
              <a:rPr lang="ru-RU" dirty="0" smtClean="0">
                <a:solidFill>
                  <a:srgbClr val="FF0000"/>
                </a:solidFill>
              </a:rPr>
              <a:t>Э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ru-RU" dirty="0" smtClean="0">
                <a:solidFill>
                  <a:srgbClr val="0070C0"/>
                </a:solidFill>
              </a:rPr>
              <a:t> губы растянуты меньше, чем при произнесении звука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ru-RU" dirty="0" smtClean="0">
                <a:solidFill>
                  <a:srgbClr val="0070C0"/>
                </a:solidFill>
              </a:rPr>
              <a:t>, имеют форму овала, зубы слегка обнажены, расстояние между зубами – большой палец, язык широкий, кончик его у нижних зубов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4" b="57957"/>
          <a:stretch/>
        </p:blipFill>
        <p:spPr>
          <a:xfrm>
            <a:off x="3844213" y="3126503"/>
            <a:ext cx="3937518" cy="3481844"/>
          </a:xfrm>
        </p:spPr>
      </p:pic>
    </p:spTree>
    <p:extLst>
      <p:ext uri="{BB962C8B-B14F-4D97-AF65-F5344CB8AC3E}">
        <p14:creationId xmlns:p14="http://schemas.microsoft.com/office/powerpoint/2010/main" val="17848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/>
          <a:lstStyle/>
          <a:p>
            <a:r>
              <a:rPr lang="ru-RU" dirty="0" smtClean="0"/>
              <a:t>Эти слова начинаются со звука </a:t>
            </a:r>
            <a:r>
              <a:rPr lang="en-US" dirty="0" smtClean="0"/>
              <a:t>[</a:t>
            </a:r>
            <a:r>
              <a:rPr lang="ru-RU" dirty="0" smtClean="0">
                <a:solidFill>
                  <a:srgbClr val="FF0000"/>
                </a:solidFill>
              </a:rPr>
              <a:t>Э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" b="5341"/>
          <a:stretch/>
        </p:blipFill>
        <p:spPr>
          <a:xfrm rot="21036390">
            <a:off x="8404347" y="337839"/>
            <a:ext cx="1191728" cy="3674124"/>
          </a:xfrm>
        </p:spPr>
      </p:pic>
      <p:pic>
        <p:nvPicPr>
          <p:cNvPr id="6146" name="Picture 2" descr="Картинки по запросу экскаватор прозрачная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9" y="1306286"/>
            <a:ext cx="4248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этажерка прозрачная картин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4249" r="22898" b="5021"/>
          <a:stretch/>
        </p:blipFill>
        <p:spPr bwMode="auto">
          <a:xfrm>
            <a:off x="5406302" y="3140626"/>
            <a:ext cx="1908898" cy="34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317" y="4341845"/>
            <a:ext cx="10998900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При произнесении звука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губы слегка выдвинуты вперед и округлены, зубы разомкнуты, кончик языка опущен и отходит от нижних зубов вглубь.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1" r="34224" b="58830"/>
          <a:stretch/>
        </p:blipFill>
        <p:spPr>
          <a:xfrm>
            <a:off x="3340358" y="134747"/>
            <a:ext cx="4443461" cy="3927180"/>
          </a:xfrm>
        </p:spPr>
      </p:pic>
    </p:spTree>
    <p:extLst>
      <p:ext uri="{BB962C8B-B14F-4D97-AF65-F5344CB8AC3E}">
        <p14:creationId xmlns:p14="http://schemas.microsoft.com/office/powerpoint/2010/main" val="7870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31" y="222881"/>
            <a:ext cx="1078618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Звук </a:t>
            </a:r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ru-RU" dirty="0" smtClean="0">
                <a:solidFill>
                  <a:schemeClr val="tx1"/>
                </a:solidFill>
              </a:rPr>
              <a:t> есть в словах «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бруч», «</a:t>
            </a:r>
            <a:r>
              <a:rPr lang="ru-RU" dirty="0" err="1" smtClean="0">
                <a:solidFill>
                  <a:schemeClr val="tx1"/>
                </a:solidFill>
              </a:rPr>
              <a:t>с</a:t>
            </a:r>
            <a:r>
              <a:rPr lang="ru-RU" dirty="0" err="1" smtClean="0">
                <a:solidFill>
                  <a:srgbClr val="FF0000"/>
                </a:solidFill>
              </a:rPr>
              <a:t>О</a:t>
            </a:r>
            <a:r>
              <a:rPr lang="ru-RU" dirty="0" err="1" smtClean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», «</a:t>
            </a:r>
            <a:r>
              <a:rPr lang="ru-RU" dirty="0" err="1" smtClean="0">
                <a:solidFill>
                  <a:schemeClr val="tx1"/>
                </a:solidFill>
              </a:rPr>
              <a:t>ведр</a:t>
            </a:r>
            <a:r>
              <a:rPr lang="ru-RU" dirty="0" err="1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65" y="1275167"/>
            <a:ext cx="3838009" cy="3838009"/>
          </a:xfrm>
        </p:spPr>
      </p:pic>
      <p:pic>
        <p:nvPicPr>
          <p:cNvPr id="7170" name="Picture 2" descr="Картинки по запросу сок прозрачная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9" y="1052753"/>
            <a:ext cx="3072816" cy="54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ведро прозрачная картинк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175" y="2853749"/>
            <a:ext cx="4152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74056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При произнесении звука </a:t>
            </a:r>
            <a:r>
              <a:rPr lang="en-US" dirty="0" smtClean="0">
                <a:solidFill>
                  <a:srgbClr val="00B050"/>
                </a:solidFill>
              </a:rPr>
              <a:t>[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r>
              <a:rPr lang="en-US" dirty="0" smtClean="0">
                <a:solidFill>
                  <a:srgbClr val="00B050"/>
                </a:solidFill>
              </a:rPr>
              <a:t>]</a:t>
            </a:r>
            <a:r>
              <a:rPr lang="ru-RU" dirty="0" smtClean="0">
                <a:solidFill>
                  <a:srgbClr val="00B050"/>
                </a:solidFill>
              </a:rPr>
              <a:t> положение речевого аппарата как при звуке </a:t>
            </a:r>
            <a:r>
              <a:rPr lang="en-US" dirty="0" smtClean="0">
                <a:solidFill>
                  <a:srgbClr val="00B050"/>
                </a:solidFill>
              </a:rPr>
              <a:t>[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en-US" dirty="0" smtClean="0">
                <a:solidFill>
                  <a:srgbClr val="00B050"/>
                </a:solidFill>
              </a:rPr>
              <a:t>]</a:t>
            </a:r>
            <a:r>
              <a:rPr lang="ru-RU" dirty="0" smtClean="0">
                <a:solidFill>
                  <a:srgbClr val="00B050"/>
                </a:solidFill>
              </a:rPr>
              <a:t>, только нижняя челюсть больше напряжена и кончик языка отходит от нижних зубов в глубь ротовой полости.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9" t="50276" r="-130" b="7548"/>
          <a:stretch/>
        </p:blipFill>
        <p:spPr>
          <a:xfrm>
            <a:off x="3396342" y="3135085"/>
            <a:ext cx="4142793" cy="3562027"/>
          </a:xfrm>
        </p:spPr>
      </p:pic>
    </p:spTree>
    <p:extLst>
      <p:ext uri="{BB962C8B-B14F-4D97-AF65-F5344CB8AC3E}">
        <p14:creationId xmlns:p14="http://schemas.microsoft.com/office/powerpoint/2010/main" val="2106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89180" cy="1320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Звук </a:t>
            </a:r>
            <a:r>
              <a:rPr lang="en-US" dirty="0" smtClean="0">
                <a:solidFill>
                  <a:srgbClr val="002060"/>
                </a:solidFill>
              </a:rPr>
              <a:t>[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r>
              <a:rPr lang="en-US" dirty="0" smtClean="0">
                <a:solidFill>
                  <a:srgbClr val="002060"/>
                </a:solidFill>
              </a:rPr>
              <a:t>]</a:t>
            </a:r>
            <a:r>
              <a:rPr lang="ru-RU" dirty="0" smtClean="0">
                <a:solidFill>
                  <a:srgbClr val="002060"/>
                </a:solidFill>
              </a:rPr>
              <a:t> может быть только в середине или в конце слов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415" y="278881"/>
            <a:ext cx="3879452" cy="3303037"/>
          </a:xfrm>
        </p:spPr>
      </p:pic>
      <p:pic>
        <p:nvPicPr>
          <p:cNvPr id="8194" name="Picture 2" descr="Картинки по запросу рысь прозрачная картинк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3714" y="740229"/>
            <a:ext cx="47339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часы прозрачная картинк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785" y="3778705"/>
            <a:ext cx="2933913" cy="299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весы прозрачная картин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11" y="3114675"/>
            <a:ext cx="3105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Картинки по запросу усы прозрачная картинк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418" y="4693077"/>
            <a:ext cx="3306162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5168" y="2873828"/>
            <a:ext cx="5598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Гласные звуки на письме  обозначаются буквами: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AutoShape 4" descr="Картинки по запросу буква ы прописнае прозрачная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21318333">
            <a:off x="369671" y="67159"/>
            <a:ext cx="1511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err="1" smtClean="0">
                <a:solidFill>
                  <a:srgbClr val="002060"/>
                </a:solidFill>
                <a:latin typeface="Propisi" panose="02000508030000020003" pitchFamily="2" charset="0"/>
              </a:rPr>
              <a:t>Оо</a:t>
            </a:r>
            <a:endParaRPr lang="ru-RU" sz="96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71651">
            <a:off x="10073899" y="258820"/>
            <a:ext cx="2557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err="1" smtClean="0">
                <a:solidFill>
                  <a:srgbClr val="002060"/>
                </a:solidFill>
                <a:latin typeface="Propisi" panose="02000508030000020003" pitchFamily="2" charset="0"/>
              </a:rPr>
              <a:t>Аа</a:t>
            </a:r>
            <a:endParaRPr lang="ru-RU" sz="96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67973" y="3467990"/>
            <a:ext cx="1255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err="1" smtClean="0">
                <a:solidFill>
                  <a:srgbClr val="002060"/>
                </a:solidFill>
                <a:latin typeface="Propisi" panose="02000508030000020003" pitchFamily="2" charset="0"/>
              </a:rPr>
              <a:t>Уу</a:t>
            </a:r>
            <a:endParaRPr lang="ru-RU" sz="96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54" y="750227"/>
            <a:ext cx="715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02060"/>
                </a:solidFill>
                <a:latin typeface="Propisi" panose="02000508030000020003" pitchFamily="2" charset="0"/>
              </a:rPr>
              <a:t>ы</a:t>
            </a:r>
          </a:p>
        </p:txBody>
      </p:sp>
      <p:sp>
        <p:nvSpPr>
          <p:cNvPr id="5" name="TextBox 4"/>
          <p:cNvSpPr txBox="1"/>
          <p:nvPr/>
        </p:nvSpPr>
        <p:spPr>
          <a:xfrm rot="192579">
            <a:off x="894534" y="3847419"/>
            <a:ext cx="1303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2060"/>
                </a:solidFill>
                <a:latin typeface="Propisi" panose="02000508030000020003" pitchFamily="2" charset="0"/>
              </a:rPr>
              <a:t>Ии</a:t>
            </a:r>
            <a:endParaRPr lang="ru-RU" sz="96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364092">
            <a:off x="5134115" y="5090532"/>
            <a:ext cx="1596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Propisi" panose="02000508030000020003" pitchFamily="2" charset="0"/>
              </a:rPr>
              <a:t> </a:t>
            </a:r>
            <a:r>
              <a:rPr lang="ru-RU" sz="9600" dirty="0" err="1" smtClean="0">
                <a:solidFill>
                  <a:srgbClr val="002060"/>
                </a:solidFill>
                <a:latin typeface="Propisi" panose="02000508030000020003" pitchFamily="2" charset="0"/>
              </a:rPr>
              <a:t>Ээ</a:t>
            </a:r>
            <a:endParaRPr lang="ru-RU" sz="96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26" y="2562387"/>
            <a:ext cx="9381066" cy="7542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sz="6600" dirty="0" smtClean="0">
                <a:solidFill>
                  <a:srgbClr val="FF0000"/>
                </a:solidFill>
              </a:rPr>
              <a:t>Спасибо за внимание! 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34" y="2206172"/>
            <a:ext cx="10440609" cy="23948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Гласные звуки образуются при свободном прохождении воздуха через ротовую полость. Состоят в основном из голоса при почти полном отсутствии шума.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943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 произнесении звука [</a:t>
            </a:r>
            <a:r>
              <a:rPr lang="ru-RU" dirty="0">
                <a:solidFill>
                  <a:schemeClr val="tx1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] челюсть опущена, расстояние между зубами – 2 пальца, язык лежит плоско, кончик языка находится у нижних зубов.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0" b="59031"/>
          <a:stretch/>
        </p:blipFill>
        <p:spPr>
          <a:xfrm>
            <a:off x="3960187" y="2809472"/>
            <a:ext cx="3877527" cy="3409931"/>
          </a:xfrm>
        </p:spPr>
      </p:pic>
    </p:spTree>
    <p:extLst>
      <p:ext uri="{BB962C8B-B14F-4D97-AF65-F5344CB8AC3E}">
        <p14:creationId xmlns:p14="http://schemas.microsoft.com/office/powerpoint/2010/main" val="2776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3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rgbClr val="00B0F0"/>
                </a:solidFill>
              </a:rPr>
              <a:t>Звук </a:t>
            </a:r>
            <a:r>
              <a:rPr lang="en-US" dirty="0" smtClean="0">
                <a:solidFill>
                  <a:srgbClr val="00B0F0"/>
                </a:solidFill>
              </a:rPr>
              <a:t>[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en-US" dirty="0" smtClean="0">
                <a:solidFill>
                  <a:srgbClr val="00B0F0"/>
                </a:solidFill>
              </a:rPr>
              <a:t>]</a:t>
            </a:r>
            <a:r>
              <a:rPr lang="ru-RU" dirty="0" smtClean="0">
                <a:solidFill>
                  <a:srgbClr val="00B0F0"/>
                </a:solidFill>
              </a:rPr>
              <a:t> слышится в начале слов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55" y="1213338"/>
            <a:ext cx="2755012" cy="27550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3415" y="1248973"/>
            <a:ext cx="1600199" cy="2549335"/>
          </a:xfrm>
          <a:prstGeom prst="rect">
            <a:avLst/>
          </a:prstGeom>
        </p:spPr>
      </p:pic>
      <p:pic>
        <p:nvPicPr>
          <p:cNvPr id="1028" name="Picture 4" descr="Картинки по запросу ар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999" y="1124209"/>
            <a:ext cx="2166058" cy="28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автобу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517" y="3871183"/>
            <a:ext cx="4476414" cy="297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апельсин прозрачный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9483">
            <a:off x="7968431" y="3967109"/>
            <a:ext cx="2611140" cy="26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7636" y="5032310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этих словах звук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находится в середине.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835">
            <a:off x="7681440" y="262877"/>
            <a:ext cx="1678154" cy="4301475"/>
          </a:xfrm>
        </p:spPr>
      </p:pic>
      <p:pic>
        <p:nvPicPr>
          <p:cNvPr id="2050" name="Picture 2" descr="Картинки по запросу мак прозрачная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720" y="2184904"/>
            <a:ext cx="22288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шкаф прозрачная картинк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197" y="137055"/>
            <a:ext cx="3113875" cy="47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49812" cy="13208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 словах «</a:t>
            </a:r>
            <a:r>
              <a:rPr lang="ru-RU" dirty="0" err="1" smtClean="0">
                <a:solidFill>
                  <a:srgbClr val="00B050"/>
                </a:solidFill>
              </a:rPr>
              <a:t>лис</a:t>
            </a:r>
            <a:r>
              <a:rPr lang="ru-RU" dirty="0" err="1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00B050"/>
                </a:solidFill>
              </a:rPr>
              <a:t>» и «</a:t>
            </a:r>
            <a:r>
              <a:rPr lang="ru-RU" dirty="0" err="1" smtClean="0">
                <a:solidFill>
                  <a:srgbClr val="00B050"/>
                </a:solidFill>
              </a:rPr>
              <a:t>роз</a:t>
            </a:r>
            <a:r>
              <a:rPr lang="ru-RU" dirty="0" err="1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00B050"/>
                </a:solidFill>
              </a:rPr>
              <a:t>» звук </a:t>
            </a:r>
            <a:r>
              <a:rPr lang="en-US" dirty="0" smtClean="0">
                <a:solidFill>
                  <a:srgbClr val="00B050"/>
                </a:solidFill>
              </a:rPr>
              <a:t>[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en-US" dirty="0" smtClean="0">
                <a:solidFill>
                  <a:srgbClr val="00B050"/>
                </a:solidFill>
              </a:rPr>
              <a:t>]</a:t>
            </a:r>
            <a:r>
              <a:rPr lang="ru-RU" dirty="0" smtClean="0">
                <a:solidFill>
                  <a:srgbClr val="00B050"/>
                </a:solidFill>
              </a:rPr>
              <a:t> слышится в конце.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220" y="1930400"/>
            <a:ext cx="2643152" cy="4748177"/>
          </a:xfrm>
        </p:spPr>
      </p:pic>
      <p:pic>
        <p:nvPicPr>
          <p:cNvPr id="3074" name="Picture 2" descr="Картинки по запросу роза прозрачная картинк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595" y="1513735"/>
            <a:ext cx="4019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1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9054"/>
            <a:ext cx="10620930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При произнесении звука </a:t>
            </a:r>
            <a:r>
              <a:rPr lang="en-US" dirty="0" smtClean="0">
                <a:solidFill>
                  <a:schemeClr val="accent3"/>
                </a:solidFill>
              </a:rPr>
              <a:t>[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en-US" dirty="0" smtClean="0">
                <a:solidFill>
                  <a:schemeClr val="accent3"/>
                </a:solidFill>
              </a:rPr>
              <a:t>]</a:t>
            </a:r>
            <a:r>
              <a:rPr lang="ru-RU" dirty="0" smtClean="0">
                <a:solidFill>
                  <a:schemeClr val="accent3"/>
                </a:solidFill>
              </a:rPr>
              <a:t> губы растянуты в улыбке, зубы обнажены, расстояние между зубами немного меньше мизинца, язык широкий, кончик языка касается нижних зубов.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8775" y="3153747"/>
            <a:ext cx="3452327" cy="313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466" y="9986494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550" y="942050"/>
            <a:ext cx="2541408" cy="2616265"/>
          </a:xfrm>
        </p:spPr>
      </p:pic>
      <p:pic>
        <p:nvPicPr>
          <p:cNvPr id="4098" name="Picture 2" descr="Картинки по запросу иволга прозрачная картинка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984" y="679248"/>
            <a:ext cx="3415004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индюк прозрачная картинк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0303" y="3011901"/>
            <a:ext cx="4105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7399" y="4883563"/>
            <a:ext cx="5822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Эти слова начинаются со звука </a:t>
            </a:r>
            <a:r>
              <a:rPr lang="en-US" sz="3200" dirty="0" smtClean="0"/>
              <a:t>[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en-US" sz="3200" dirty="0" smtClean="0"/>
              <a:t>]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6" name="Picture 2" descr="Картинки по запросу ива прозрачная картинк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863" y="-768049"/>
            <a:ext cx="4840687" cy="48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869" y="609600"/>
            <a:ext cx="9311951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В слове «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</a:t>
            </a:r>
            <a:r>
              <a:rPr lang="ru-RU" dirty="0" err="1" smtClean="0">
                <a:solidFill>
                  <a:srgbClr val="FF0000"/>
                </a:solidFill>
              </a:rPr>
              <a:t>И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</a:t>
            </a:r>
            <a:r>
              <a:rPr lang="ru-RU" dirty="0" err="1" smtClean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» два звука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[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]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– в середине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и в конце.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553" y="1731380"/>
            <a:ext cx="6658594" cy="4929898"/>
          </a:xfrm>
        </p:spPr>
      </p:pic>
    </p:spTree>
    <p:extLst>
      <p:ext uri="{BB962C8B-B14F-4D97-AF65-F5344CB8AC3E}">
        <p14:creationId xmlns:p14="http://schemas.microsoft.com/office/powerpoint/2010/main" val="13076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332</Words>
  <Application>Microsoft Office PowerPoint</Application>
  <PresentationFormat>Широкоэкранный</PresentationFormat>
  <Paragraphs>31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Aharoni</vt:lpstr>
      <vt:lpstr>Aparajita</vt:lpstr>
      <vt:lpstr>Arial</vt:lpstr>
      <vt:lpstr>Propisi</vt:lpstr>
      <vt:lpstr>Trebuchet MS</vt:lpstr>
      <vt:lpstr>Wingdings 3</vt:lpstr>
      <vt:lpstr>Грань</vt:lpstr>
      <vt:lpstr> Гласные звуки</vt:lpstr>
      <vt:lpstr>Гласные звуки образуются при свободном прохождении воздуха через ротовую полость. Состоят в основном из голоса при почти полном отсутствии шума.</vt:lpstr>
      <vt:lpstr>При произнесении звука [А] челюсть опущена, расстояние между зубами – 2 пальца, язык лежит плоско, кончик языка находится у нижних зубов.</vt:lpstr>
      <vt:lpstr>              Звук [А] слышится в начале слов</vt:lpstr>
      <vt:lpstr>В этих словах звук [А] находится в середине.</vt:lpstr>
      <vt:lpstr>В словах «лисА» и «розА» звук [А] слышится в конце.</vt:lpstr>
      <vt:lpstr>При произнесении звука [И] губы растянуты в улыбке, зубы обнажены, расстояние между зубами немного меньше мизинца, язык широкий, кончик языка касается нижних зубов.</vt:lpstr>
      <vt:lpstr>Презентация PowerPoint</vt:lpstr>
      <vt:lpstr>        В слове «кИвИ» два звука [И] – в середине                                и в конце.</vt:lpstr>
      <vt:lpstr>При произнесении звука [У] губы сильно выдвинуты вперед и округлены, кончик языка внизу и отодвигается назад.</vt:lpstr>
      <vt:lpstr>Удав, умяв ужа на ужин, Уполз в траву по теплым лужам.</vt:lpstr>
      <vt:lpstr>При произнесении звука [Э] губы растянуты меньше, чем при произнесении звука [И], имеют форму овала, зубы слегка обнажены, расстояние между зубами – большой палец, язык широкий, кончик его у нижних зубов</vt:lpstr>
      <vt:lpstr>Эти слова начинаются со звука [Э]</vt:lpstr>
      <vt:lpstr>При произнесении звука [О] губы слегка выдвинуты вперед и округлены, зубы разомкнуты, кончик языка опущен и отходит от нижних зубов вглубь.</vt:lpstr>
      <vt:lpstr>  Звук [О] есть в словах «Обруч», «сОк», «ведрО»</vt:lpstr>
      <vt:lpstr>При произнесении звука [Ы] положение речевого аппарата как при звуке [И], только нижняя челюсть больше напряжена и кончик языка отходит от нижних зубов в глубь ротовой полости.</vt:lpstr>
      <vt:lpstr>Звук [Ы] может быть только в середине или в конце слов</vt:lpstr>
      <vt:lpstr>Презентация PowerPoint</vt:lpstr>
      <vt:lpstr>           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Гласные звуки</dc:title>
  <dc:creator>Мамука</dc:creator>
  <cp:lastModifiedBy>Мамука</cp:lastModifiedBy>
  <cp:revision>30</cp:revision>
  <dcterms:created xsi:type="dcterms:W3CDTF">2017-09-07T11:43:29Z</dcterms:created>
  <dcterms:modified xsi:type="dcterms:W3CDTF">2018-06-12T19:45:19Z</dcterms:modified>
</cp:coreProperties>
</file>