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257" r:id="rId3"/>
    <p:sldId id="258" r:id="rId4"/>
    <p:sldId id="269" r:id="rId5"/>
    <p:sldId id="268" r:id="rId6"/>
    <p:sldId id="274" r:id="rId7"/>
    <p:sldId id="275" r:id="rId8"/>
    <p:sldId id="276" r:id="rId9"/>
    <p:sldId id="277" r:id="rId10"/>
    <p:sldId id="266" r:id="rId11"/>
    <p:sldId id="270" r:id="rId12"/>
    <p:sldId id="263" r:id="rId13"/>
    <p:sldId id="261" r:id="rId14"/>
    <p:sldId id="278" r:id="rId15"/>
    <p:sldId id="265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C2412B47-FEE3-4361-A863-68249D07F482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1B7E1F65-4B71-490E-90CD-B7C971BF8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E9B06-59C0-4455-9C22-B5FEB8CC0551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BE38C-6DEB-4454-8B2A-41E57149E7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E8561-F098-47AA-A452-4743E1C43E5E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408D3-0D8C-4458-B319-3081272B7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22F50-4C2D-4FBE-8B2C-BE95D026629A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8A75E-E593-48FA-9594-BFD18ECF6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3BD05-3B38-41AF-A2BC-B49767AAC05E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236F7-F2A2-49DE-ACD8-826E2E82E1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D5B56-C68A-41DA-AE8E-8B1A13CCD479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36398-472C-4F36-AEB2-3C9F4BCEB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E472C-B92C-466F-8494-B9359EA40869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4001E-EC1E-42A3-B6EB-7BD0B1E09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8CF07-90E5-4FF7-B80A-DE91EF552B27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4F884-C00A-4E16-A5E9-E060AA212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58E9-D95E-490F-A086-3EC9ABA1AFEA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28787-73A2-4AB8-8E58-6C7CA24BD4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285CA-15F2-4620-9CBB-8015AA32D308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26B29-3DAC-45D3-9D57-26C8FA09A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7EAA2-E6B2-4C46-BA8B-66EE68893599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37EC0-3DB7-4D65-87EF-EA3B60DC8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B810A-FA0D-4436-96B1-FE749A489832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C15FA-B42E-4BCE-ABC3-FA2B089ED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14A1CA-BB45-485E-9640-A2286812946A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95697A-EF3B-4BB8-BDDE-5112D8B10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1692275" y="1773238"/>
            <a:ext cx="604837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i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i="1" u="sng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Консультация на тему:</a:t>
            </a:r>
          </a:p>
          <a:p>
            <a:pPr algn="ctr"/>
            <a:r>
              <a:rPr lang="ru-RU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«Формы и методы работы с детьми по формированию представлений о труде взрослых»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3419475" y="6021388"/>
            <a:ext cx="3168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Составитель: </a:t>
            </a:r>
          </a:p>
          <a:p>
            <a:pPr algn="ctr"/>
            <a:r>
              <a:rPr lang="ru-RU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Верховых С.В.</a:t>
            </a:r>
          </a:p>
        </p:txBody>
      </p:sp>
      <p:pic>
        <p:nvPicPr>
          <p:cNvPr id="14340" name="Picture 4" descr="_MG_0951"/>
          <p:cNvPicPr>
            <a:picLocks noChangeAspect="1" noChangeArrowheads="1"/>
          </p:cNvPicPr>
          <p:nvPr/>
        </p:nvPicPr>
        <p:blipFill>
          <a:blip r:embed="rId3"/>
          <a:srcRect l="6958" t="9074" r="15794" b="18250"/>
          <a:stretch>
            <a:fillRect/>
          </a:stretch>
        </p:blipFill>
        <p:spPr bwMode="auto">
          <a:xfrm>
            <a:off x="4140200" y="4292600"/>
            <a:ext cx="1584325" cy="1727200"/>
          </a:xfrm>
          <a:prstGeom prst="rect">
            <a:avLst/>
          </a:prstGeom>
          <a:solidFill>
            <a:srgbClr val="800080"/>
          </a:solidFill>
          <a:ln w="76200" cmpd="tri">
            <a:solidFill>
              <a:srgbClr val="80008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323850" y="115888"/>
            <a:ext cx="8424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 ролевые игры</a:t>
            </a:r>
          </a:p>
        </p:txBody>
      </p:sp>
      <p:pic>
        <p:nvPicPr>
          <p:cNvPr id="4" name="Рисунок 3" descr="D:\Наталья\дет сад\фото дет сад\фото мамонт 2014\DSC05470.JPG"/>
          <p:cNvPicPr/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8669"/>
          <a:stretch/>
        </p:blipFill>
        <p:spPr bwMode="auto">
          <a:xfrm>
            <a:off x="594800" y="764704"/>
            <a:ext cx="4011722" cy="2738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Наталья\дет сад\фото дет сад\фото мамонт 2014\DSC05510.JPG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3835" y="3645024"/>
            <a:ext cx="4198165" cy="3099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Наталья\дет сад\фото дет сад\фото мамонт 2014\DSC05527.JPG"/>
          <p:cNvPicPr/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32101" y="934120"/>
            <a:ext cx="3895724" cy="2921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179388" y="188913"/>
            <a:ext cx="6264275" cy="720725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  <a:latin typeface="Arial" charset="0"/>
                <a:cs typeface="Arial" charset="0"/>
              </a:rPr>
              <a:t>Нетрадиционные методы</a:t>
            </a:r>
          </a:p>
        </p:txBody>
      </p:sp>
      <p:sp>
        <p:nvSpPr>
          <p:cNvPr id="24579" name="Заголовок 1"/>
          <p:cNvSpPr>
            <a:spLocks/>
          </p:cNvSpPr>
          <p:nvPr/>
        </p:nvSpPr>
        <p:spPr bwMode="auto">
          <a:xfrm>
            <a:off x="0" y="620713"/>
            <a:ext cx="914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Творческое моделирование и проектирование</a:t>
            </a:r>
            <a:endParaRPr lang="ru-RU" sz="440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4580" name="Picture 5" descr="85844"/>
          <p:cNvPicPr>
            <a:picLocks noChangeAspect="1" noChangeArrowheads="1"/>
          </p:cNvPicPr>
          <p:nvPr/>
        </p:nvPicPr>
        <p:blipFill>
          <a:blip r:embed="rId3"/>
          <a:srcRect l="5283"/>
          <a:stretch>
            <a:fillRect/>
          </a:stretch>
        </p:blipFill>
        <p:spPr bwMode="auto">
          <a:xfrm>
            <a:off x="250825" y="1557338"/>
            <a:ext cx="4826000" cy="2862262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4581" name="Picture 7" descr="IMG_20180201_104929_HDR"/>
          <p:cNvPicPr>
            <a:picLocks noChangeAspect="1" noChangeArrowheads="1"/>
          </p:cNvPicPr>
          <p:nvPr/>
        </p:nvPicPr>
        <p:blipFill>
          <a:blip r:embed="rId4"/>
          <a:srcRect l="11665"/>
          <a:stretch>
            <a:fillRect/>
          </a:stretch>
        </p:blipFill>
        <p:spPr bwMode="auto">
          <a:xfrm>
            <a:off x="4572000" y="2924175"/>
            <a:ext cx="4321175" cy="3668713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 descr="https://1.bp.blogspot.com/-kuHaChzzsHY/Uzrd0Pc6V1I/AAAAAAAAC9M/JgCImFjQyac/s1600/%D1%80%D0%B0%D1%81%D1%81%D0%BA%D0%B0%D0%B6%D0%B8%2B%D0%BE%2B%D0%BF%D1%80%D0%BE%D1%84%D0%B5%D1%81%D1%81%D0%B8%D0%B8.tif"/>
          <p:cNvPicPr>
            <a:picLocks noChangeAspect="1" noChangeArrowheads="1"/>
          </p:cNvPicPr>
          <p:nvPr/>
        </p:nvPicPr>
        <p:blipFill>
          <a:blip r:embed="rId3"/>
          <a:srcRect r="3520"/>
          <a:stretch>
            <a:fillRect/>
          </a:stretch>
        </p:blipFill>
        <p:spPr bwMode="auto">
          <a:xfrm>
            <a:off x="827088" y="981075"/>
            <a:ext cx="7129462" cy="5616575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5603" name="Заголовок 1"/>
          <p:cNvSpPr>
            <a:spLocks/>
          </p:cNvSpPr>
          <p:nvPr/>
        </p:nvSpPr>
        <p:spPr bwMode="auto">
          <a:xfrm>
            <a:off x="0" y="0"/>
            <a:ext cx="914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Разработка и составление алгоритмов</a:t>
            </a:r>
            <a:endParaRPr lang="ru-RU" sz="440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4252787" y="1651769"/>
            <a:ext cx="457263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://edu.panaboard.ru/img/expir/ds/2721-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l="25482"/>
          <a:stretch/>
        </p:blipFill>
        <p:spPr bwMode="auto">
          <a:xfrm>
            <a:off x="367977" y="2444849"/>
            <a:ext cx="3695237" cy="3719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6628" name="Заголовок 1"/>
          <p:cNvSpPr>
            <a:spLocks/>
          </p:cNvSpPr>
          <p:nvPr/>
        </p:nvSpPr>
        <p:spPr bwMode="auto">
          <a:xfrm>
            <a:off x="0" y="0"/>
            <a:ext cx="914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Интерактивные игры, просмотр слайд-шоу, фильмы о профессиях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Безымя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/>
          </p:cNvSpPr>
          <p:nvPr/>
        </p:nvSpPr>
        <p:spPr bwMode="auto">
          <a:xfrm>
            <a:off x="0" y="0"/>
            <a:ext cx="914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Квест-игры</a:t>
            </a:r>
          </a:p>
        </p:txBody>
      </p:sp>
      <p:pic>
        <p:nvPicPr>
          <p:cNvPr id="27651" name="Picture 6" descr="karta-puteshestvi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284538"/>
            <a:ext cx="4968875" cy="3313112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7652" name="Picture 4" descr="hello_html_m1798299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908050"/>
            <a:ext cx="4960938" cy="2982913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4"/>
          <p:cNvSpPr>
            <a:spLocks noChangeShapeType="1"/>
          </p:cNvSpPr>
          <p:nvPr/>
        </p:nvSpPr>
        <p:spPr bwMode="auto">
          <a:xfrm flipH="1">
            <a:off x="2124075" y="836613"/>
            <a:ext cx="358775" cy="7207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5" name="Заголовок 1"/>
          <p:cNvSpPr>
            <a:spLocks/>
          </p:cNvSpPr>
          <p:nvPr/>
        </p:nvSpPr>
        <p:spPr bwMode="auto">
          <a:xfrm>
            <a:off x="0" y="0"/>
            <a:ext cx="914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Виртуальные экскурсии</a:t>
            </a:r>
          </a:p>
        </p:txBody>
      </p:sp>
      <p:sp>
        <p:nvSpPr>
          <p:cNvPr id="28676" name="Line 6"/>
          <p:cNvSpPr>
            <a:spLocks noChangeShapeType="1"/>
          </p:cNvSpPr>
          <p:nvPr/>
        </p:nvSpPr>
        <p:spPr bwMode="auto">
          <a:xfrm>
            <a:off x="6588125" y="908050"/>
            <a:ext cx="144463" cy="6492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7" name="Line 7"/>
          <p:cNvSpPr>
            <a:spLocks noChangeShapeType="1"/>
          </p:cNvSpPr>
          <p:nvPr/>
        </p:nvSpPr>
        <p:spPr bwMode="auto">
          <a:xfrm flipH="1">
            <a:off x="4427538" y="836613"/>
            <a:ext cx="0" cy="11525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4"/>
          <p:cNvSpPr/>
          <p:nvPr/>
        </p:nvSpPr>
        <p:spPr>
          <a:xfrm>
            <a:off x="179388" y="1628775"/>
            <a:ext cx="2881312" cy="15113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Arial" charset="0"/>
                <a:cs typeface="Arial" charset="0"/>
              </a:rPr>
              <a:t>ФОТОПУТЕШЕСТВИЕ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Arial" charset="0"/>
                <a:cs typeface="Arial" charset="0"/>
              </a:rPr>
              <a:t> «Что нужно почтальону», «Дорога большого города»</a:t>
            </a:r>
          </a:p>
        </p:txBody>
      </p:sp>
      <p:sp>
        <p:nvSpPr>
          <p:cNvPr id="2" name="Скругленный прямоугольник 4"/>
          <p:cNvSpPr/>
          <p:nvPr/>
        </p:nvSpPr>
        <p:spPr>
          <a:xfrm>
            <a:off x="3132138" y="2133600"/>
            <a:ext cx="2665412" cy="187166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Arial" charset="0"/>
                <a:cs typeface="Arial" charset="0"/>
              </a:rPr>
              <a:t>ВИДЕОЭКСКУРСИЯ 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Arial" charset="0"/>
                <a:cs typeface="Arial" charset="0"/>
              </a:rPr>
              <a:t>«Где делают бумагу?», «Мебельная фабрика»</a:t>
            </a:r>
          </a:p>
          <a:p>
            <a:pPr algn="ctr">
              <a:defRPr/>
            </a:pPr>
            <a:endParaRPr lang="ru-RU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5867400" y="1628775"/>
            <a:ext cx="2881313" cy="15113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chemeClr val="bg1"/>
                </a:solidFill>
                <a:latin typeface="Arial" charset="0"/>
                <a:cs typeface="Arial" charset="0"/>
              </a:rPr>
              <a:t>Prezi-презентация </a:t>
            </a:r>
          </a:p>
        </p:txBody>
      </p:sp>
      <p:pic>
        <p:nvPicPr>
          <p:cNvPr id="28681" name="Picture 13" descr="DlmhnV_XcAA9r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73463"/>
            <a:ext cx="2862262" cy="1908175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8682" name="Picture 15" descr="2015-03-26%2015-04-08%20%D0%A1%D0%BA%D1%80%D0%B8%D0%BD%D1%88%D0%BE%D1%82%20%D1%8D%D0%BA%D1%80%D0%B0%D0%BD%D0%B0"/>
          <p:cNvPicPr>
            <a:picLocks noChangeAspect="1" noChangeArrowheads="1"/>
          </p:cNvPicPr>
          <p:nvPr/>
        </p:nvPicPr>
        <p:blipFill>
          <a:blip r:embed="rId4"/>
          <a:srcRect r="16733"/>
          <a:stretch>
            <a:fillRect/>
          </a:stretch>
        </p:blipFill>
        <p:spPr bwMode="auto">
          <a:xfrm>
            <a:off x="3203575" y="4365625"/>
            <a:ext cx="2665413" cy="1744663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8683" name="Picture 17" descr="560010ddec27862f64bfa57fcc55ad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3357563"/>
            <a:ext cx="2847975" cy="2136775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8684" name="Oval 14"/>
          <p:cNvSpPr>
            <a:spLocks noChangeArrowheads="1"/>
          </p:cNvSpPr>
          <p:nvPr/>
        </p:nvSpPr>
        <p:spPr bwMode="auto">
          <a:xfrm>
            <a:off x="7667625" y="188913"/>
            <a:ext cx="865188" cy="8636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8685" name="Picture 13" descr="Cara+Yang+Benar+Merawat+Laptop+Atau+Notebook+And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588" y="0"/>
            <a:ext cx="2411412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2"/>
          <p:cNvSpPr>
            <a:spLocks noChangeArrowheads="1"/>
          </p:cNvSpPr>
          <p:nvPr/>
        </p:nvSpPr>
        <p:spPr bwMode="auto">
          <a:xfrm>
            <a:off x="539750" y="4652963"/>
            <a:ext cx="806450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1">
                <a:solidFill>
                  <a:srgbClr val="FF0000"/>
                </a:solidFill>
                <a:latin typeface="Calibri" pitchFamily="34" charset="0"/>
              </a:rPr>
              <a:t>Ранняя</a:t>
            </a:r>
            <a:r>
              <a:rPr lang="ru-RU" sz="2400" i="1">
                <a:solidFill>
                  <a:srgbClr val="FF0000"/>
                </a:solidFill>
              </a:rPr>
              <a:t> </a:t>
            </a:r>
            <a:r>
              <a:rPr lang="ru-RU" sz="2400" i="1">
                <a:solidFill>
                  <a:srgbClr val="FF0000"/>
                </a:solidFill>
                <a:latin typeface="Calibri" pitchFamily="34" charset="0"/>
              </a:rPr>
              <a:t>(детская) профориентация</a:t>
            </a:r>
            <a:r>
              <a:rPr lang="ru-RU" sz="280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ru-RU" sz="2800">
              <a:solidFill>
                <a:srgbClr val="FF0000"/>
              </a:solidFill>
            </a:endParaRPr>
          </a:p>
          <a:p>
            <a:pPr algn="ctr"/>
            <a:r>
              <a:rPr lang="ru-RU" sz="20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проводится заблаговременно, когда до непосредственного выбора профессии остается еще много лет. Преимущественно она носит </a:t>
            </a:r>
            <a:r>
              <a:rPr lang="ru-RU" sz="20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информационный характер </a:t>
            </a:r>
            <a:r>
              <a:rPr lang="ru-RU" sz="20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(общее знакомство с миром профессий), а также не исключает совместного обсуждения мечты и опыта ребенка, приобретенного им в каких-то видах трудовой деятельности.</a:t>
            </a:r>
            <a:endParaRPr lang="ru-RU" b="0">
              <a:latin typeface="Calibri" pitchFamily="34" charset="0"/>
            </a:endParaRPr>
          </a:p>
        </p:txBody>
      </p:sp>
      <p:pic>
        <p:nvPicPr>
          <p:cNvPr id="2050" name="Picture 2" descr="http://liblbt.yanao.ru/wp-content/uploads/2018/02/unnam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0270" y="194248"/>
            <a:ext cx="6480720" cy="4166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4"/>
          <p:cNvSpPr>
            <a:spLocks noGrp="1"/>
          </p:cNvSpPr>
          <p:nvPr>
            <p:ph type="title"/>
          </p:nvPr>
        </p:nvSpPr>
        <p:spPr>
          <a:xfrm>
            <a:off x="611188" y="404813"/>
            <a:ext cx="8075612" cy="101282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необходимо знать дошкольнику о профессиях?</a:t>
            </a:r>
            <a:b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://uspehpiter.ru/wp-content/uploads/2017/04/42454.jpg"/>
          <p:cNvPicPr/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43808" y="2564904"/>
            <a:ext cx="3543300" cy="261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ятиугольник 10"/>
          <p:cNvSpPr/>
          <p:nvPr/>
        </p:nvSpPr>
        <p:spPr>
          <a:xfrm>
            <a:off x="817563" y="1800225"/>
            <a:ext cx="1763712" cy="9080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Название профессии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3708400" y="1617663"/>
            <a:ext cx="1339850" cy="7207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Условия труда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920750" y="3163888"/>
            <a:ext cx="1295400" cy="8540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Место работы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6875463" y="4724400"/>
            <a:ext cx="1728787" cy="9128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Результаты труда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6659563" y="3230563"/>
            <a:ext cx="1512887" cy="7207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Трудовые операции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827088" y="4724400"/>
            <a:ext cx="1944687" cy="9620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Инструменты для работы</a:t>
            </a:r>
          </a:p>
        </p:txBody>
      </p:sp>
      <p:sp>
        <p:nvSpPr>
          <p:cNvPr id="2" name="Пятиугольник 1"/>
          <p:cNvSpPr/>
          <p:nvPr/>
        </p:nvSpPr>
        <p:spPr>
          <a:xfrm>
            <a:off x="6227763" y="1628775"/>
            <a:ext cx="1512887" cy="7207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Качества личности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43438" y="2492375"/>
            <a:ext cx="2052637" cy="17526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- эксперименты с различными материалами;</a:t>
            </a:r>
          </a:p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- опыт хозяйственно-бытового труда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1042988" y="188913"/>
            <a:ext cx="7561262" cy="720725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  <a:latin typeface="Arial" charset="0"/>
                <a:cs typeface="Arial" charset="0"/>
              </a:rPr>
              <a:t>Традиционные методы и формы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388" y="1125538"/>
            <a:ext cx="2089150" cy="7191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СЛОВЕСНЫЕ</a:t>
            </a:r>
          </a:p>
        </p:txBody>
      </p:sp>
      <p:sp>
        <p:nvSpPr>
          <p:cNvPr id="3" name="Скругленный прямоугольник 4"/>
          <p:cNvSpPr/>
          <p:nvPr/>
        </p:nvSpPr>
        <p:spPr>
          <a:xfrm>
            <a:off x="179388" y="2492375"/>
            <a:ext cx="1944687" cy="17526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Char char="-"/>
              <a:defRPr/>
            </a:pPr>
            <a:r>
              <a:rPr lang="ru-RU" b="0">
                <a:solidFill>
                  <a:srgbClr val="FFFFFF"/>
                </a:solidFill>
                <a:latin typeface="Arial" charset="0"/>
                <a:cs typeface="Arial" charset="0"/>
              </a:rPr>
              <a:t> беседы;</a:t>
            </a:r>
          </a:p>
          <a:p>
            <a:pPr algn="ctr">
              <a:buFontTx/>
              <a:buChar char="-"/>
              <a:defRPr/>
            </a:pPr>
            <a:r>
              <a:rPr lang="ru-RU" b="0">
                <a:solidFill>
                  <a:srgbClr val="FFFFFF"/>
                </a:solidFill>
                <a:latin typeface="Arial" charset="0"/>
                <a:cs typeface="Arial" charset="0"/>
              </a:rPr>
              <a:t> чтение худож-ой литературы</a:t>
            </a:r>
          </a:p>
        </p:txBody>
      </p:sp>
      <p:sp>
        <p:nvSpPr>
          <p:cNvPr id="6" name="Скругленный прямоугольник 1"/>
          <p:cNvSpPr/>
          <p:nvPr/>
        </p:nvSpPr>
        <p:spPr>
          <a:xfrm>
            <a:off x="6804025" y="1989138"/>
            <a:ext cx="2089150" cy="7191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ИГРОВЫЕ</a:t>
            </a:r>
          </a:p>
        </p:txBody>
      </p:sp>
      <p:sp>
        <p:nvSpPr>
          <p:cNvPr id="7" name="Скругленный прямоугольник 1"/>
          <p:cNvSpPr/>
          <p:nvPr/>
        </p:nvSpPr>
        <p:spPr>
          <a:xfrm>
            <a:off x="2268538" y="2060575"/>
            <a:ext cx="2159000" cy="71913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НАГЛЯДНЫЕ</a:t>
            </a:r>
          </a:p>
        </p:txBody>
      </p:sp>
      <p:sp>
        <p:nvSpPr>
          <p:cNvPr id="8" name="Скругленный прямоугольник 1"/>
          <p:cNvSpPr/>
          <p:nvPr/>
        </p:nvSpPr>
        <p:spPr>
          <a:xfrm>
            <a:off x="4356100" y="1125538"/>
            <a:ext cx="2449513" cy="7191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ПРАКТИЧЕСКИЕ</a:t>
            </a:r>
          </a:p>
        </p:txBody>
      </p:sp>
      <p:sp>
        <p:nvSpPr>
          <p:cNvPr id="9" name="Скругленный прямоугольник 4"/>
          <p:cNvSpPr/>
          <p:nvPr/>
        </p:nvSpPr>
        <p:spPr>
          <a:xfrm>
            <a:off x="2195513" y="3429000"/>
            <a:ext cx="2376487" cy="17526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- наблюдения; </a:t>
            </a:r>
          </a:p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- экскурсии; </a:t>
            </a:r>
          </a:p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- рассматривание иллюстраций; </a:t>
            </a:r>
          </a:p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- гость группы</a:t>
            </a:r>
          </a:p>
        </p:txBody>
      </p:sp>
      <p:sp>
        <p:nvSpPr>
          <p:cNvPr id="10" name="Скругленный прямоугольник 4"/>
          <p:cNvSpPr/>
          <p:nvPr/>
        </p:nvSpPr>
        <p:spPr>
          <a:xfrm>
            <a:off x="6804025" y="3357563"/>
            <a:ext cx="2124075" cy="17526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- дидактические;</a:t>
            </a:r>
          </a:p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- режиссерские; </a:t>
            </a:r>
          </a:p>
          <a:p>
            <a:pPr algn="ctr">
              <a:defRPr/>
            </a:pPr>
            <a:r>
              <a:rPr lang="ru-RU" b="0">
                <a:solidFill>
                  <a:srgbClr val="FFFFFF"/>
                </a:solidFill>
                <a:cs typeface="Arial" charset="0"/>
              </a:rPr>
              <a:t>- сюжетно-ролевые игры</a:t>
            </a:r>
          </a:p>
        </p:txBody>
      </p:sp>
      <p:sp>
        <p:nvSpPr>
          <p:cNvPr id="17419" name="Line 13"/>
          <p:cNvSpPr>
            <a:spLocks noChangeShapeType="1"/>
          </p:cNvSpPr>
          <p:nvPr/>
        </p:nvSpPr>
        <p:spPr bwMode="auto">
          <a:xfrm>
            <a:off x="1187450" y="1916113"/>
            <a:ext cx="0" cy="5048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0" name="Line 14"/>
          <p:cNvSpPr>
            <a:spLocks noChangeShapeType="1"/>
          </p:cNvSpPr>
          <p:nvPr/>
        </p:nvSpPr>
        <p:spPr bwMode="auto">
          <a:xfrm>
            <a:off x="3348038" y="2852738"/>
            <a:ext cx="0" cy="5048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1" name="Line 15"/>
          <p:cNvSpPr>
            <a:spLocks noChangeShapeType="1"/>
          </p:cNvSpPr>
          <p:nvPr/>
        </p:nvSpPr>
        <p:spPr bwMode="auto">
          <a:xfrm>
            <a:off x="5580063" y="1916113"/>
            <a:ext cx="0" cy="5048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2" name="Line 16"/>
          <p:cNvSpPr>
            <a:spLocks noChangeShapeType="1"/>
          </p:cNvSpPr>
          <p:nvPr/>
        </p:nvSpPr>
        <p:spPr bwMode="auto">
          <a:xfrm>
            <a:off x="7812088" y="2781300"/>
            <a:ext cx="0" cy="5048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/>
          </p:cNvSpPr>
          <p:nvPr/>
        </p:nvSpPr>
        <p:spPr bwMode="auto">
          <a:xfrm>
            <a:off x="0" y="476250"/>
            <a:ext cx="914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Беседы, чтение художественной литературы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179388" y="188913"/>
            <a:ext cx="4465637" cy="549275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  <a:latin typeface="Arial" charset="0"/>
                <a:cs typeface="Arial" charset="0"/>
              </a:rPr>
              <a:t>Словесные методы</a:t>
            </a:r>
          </a:p>
        </p:txBody>
      </p:sp>
      <p:sp>
        <p:nvSpPr>
          <p:cNvPr id="1843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9144000" cy="116205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Беседы, чтение художественной литературы</a:t>
            </a:r>
          </a:p>
        </p:txBody>
      </p:sp>
      <p:pic>
        <p:nvPicPr>
          <p:cNvPr id="18437" name="Picture 9" descr="d2f06a864f0488888980fe0e1824ec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700213"/>
            <a:ext cx="6511925" cy="4332287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1" descr="Безымя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7" descr="43484-1439b9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05263"/>
            <a:ext cx="4321175" cy="2576512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074" name="Picture 2" descr="https://elets-adm.ru/assets/images/resources/1910/800x533/3ba72c627ff62fcd85b29b3f5e224176369694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07543" y="3467290"/>
            <a:ext cx="4221231" cy="325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460" name="Заголовок 1"/>
          <p:cNvSpPr>
            <a:spLocks/>
          </p:cNvSpPr>
          <p:nvPr/>
        </p:nvSpPr>
        <p:spPr bwMode="auto">
          <a:xfrm>
            <a:off x="4859338" y="333375"/>
            <a:ext cx="399573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Наблюдения, экскурсии, </a:t>
            </a:r>
            <a:b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иллюстраций, </a:t>
            </a:r>
            <a:b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гость группы</a:t>
            </a:r>
          </a:p>
        </p:txBody>
      </p:sp>
      <p:pic>
        <p:nvPicPr>
          <p:cNvPr id="19461" name="Picture 10" descr="detsad"/>
          <p:cNvPicPr>
            <a:picLocks noChangeAspect="1" noChangeArrowheads="1"/>
          </p:cNvPicPr>
          <p:nvPr/>
        </p:nvPicPr>
        <p:blipFill>
          <a:blip r:embed="rId5"/>
          <a:srcRect t="12248"/>
          <a:stretch>
            <a:fillRect/>
          </a:stretch>
        </p:blipFill>
        <p:spPr bwMode="auto">
          <a:xfrm>
            <a:off x="323850" y="908050"/>
            <a:ext cx="4392613" cy="276225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" name="Пятиугольник 3"/>
          <p:cNvSpPr/>
          <p:nvPr/>
        </p:nvSpPr>
        <p:spPr>
          <a:xfrm>
            <a:off x="179388" y="188913"/>
            <a:ext cx="4465637" cy="549275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  <a:latin typeface="Arial" charset="0"/>
                <a:cs typeface="Arial" charset="0"/>
              </a:rPr>
              <a:t>Наглядные методы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Безымя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ятиугольник 3"/>
          <p:cNvSpPr/>
          <p:nvPr/>
        </p:nvSpPr>
        <p:spPr>
          <a:xfrm>
            <a:off x="179388" y="188913"/>
            <a:ext cx="4897437" cy="549275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  <a:latin typeface="Arial" charset="0"/>
                <a:cs typeface="Arial" charset="0"/>
              </a:rPr>
              <a:t>Практические методы</a:t>
            </a:r>
          </a:p>
        </p:txBody>
      </p:sp>
      <p:pic>
        <p:nvPicPr>
          <p:cNvPr id="20483" name="Picture 7" descr="e8091b12a9f1ce78dce268e77d272bd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08050"/>
            <a:ext cx="4464050" cy="2511425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0484" name="Picture 9" descr="IMG_0211-%D0%9A%D0%BE%D0%BF%D0%B8%D1%80%D0%BE%D0%B2%D0%B0%D1%82%D1%8C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789363"/>
            <a:ext cx="4248150" cy="284321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0485" name="Заголовок 1"/>
          <p:cNvSpPr>
            <a:spLocks/>
          </p:cNvSpPr>
          <p:nvPr/>
        </p:nvSpPr>
        <p:spPr bwMode="auto">
          <a:xfrm>
            <a:off x="4932363" y="333375"/>
            <a:ext cx="399573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Эксперименты, опыт хозяйственно-бытового труда </a:t>
            </a:r>
          </a:p>
        </p:txBody>
      </p:sp>
      <p:pic>
        <p:nvPicPr>
          <p:cNvPr id="20486" name="Picture 12" descr="71948032"/>
          <p:cNvPicPr>
            <a:picLocks noChangeAspect="1" noChangeArrowheads="1"/>
          </p:cNvPicPr>
          <p:nvPr/>
        </p:nvPicPr>
        <p:blipFill>
          <a:blip r:embed="rId5"/>
          <a:srcRect l="9892"/>
          <a:stretch>
            <a:fillRect/>
          </a:stretch>
        </p:blipFill>
        <p:spPr bwMode="auto">
          <a:xfrm>
            <a:off x="5003800" y="2924175"/>
            <a:ext cx="3924300" cy="3265488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4" descr="Безымя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ятиугольник 3"/>
          <p:cNvSpPr/>
          <p:nvPr/>
        </p:nvSpPr>
        <p:spPr>
          <a:xfrm>
            <a:off x="179388" y="188913"/>
            <a:ext cx="4321175" cy="549275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  <a:latin typeface="Arial" charset="0"/>
                <a:cs typeface="Arial" charset="0"/>
              </a:rPr>
              <a:t>Игровые методы</a:t>
            </a:r>
          </a:p>
        </p:txBody>
      </p:sp>
      <p:sp>
        <p:nvSpPr>
          <p:cNvPr id="21509" name="Заголовок 1"/>
          <p:cNvSpPr>
            <a:spLocks/>
          </p:cNvSpPr>
          <p:nvPr/>
        </p:nvSpPr>
        <p:spPr bwMode="auto">
          <a:xfrm>
            <a:off x="4500563" y="260350"/>
            <a:ext cx="39957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 flipH="1">
            <a:off x="3419475" y="908050"/>
            <a:ext cx="1298575" cy="2889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1" name="Line 8"/>
          <p:cNvSpPr>
            <a:spLocks noChangeShapeType="1"/>
          </p:cNvSpPr>
          <p:nvPr/>
        </p:nvSpPr>
        <p:spPr bwMode="auto">
          <a:xfrm>
            <a:off x="7524750" y="1268413"/>
            <a:ext cx="0" cy="50323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4"/>
          <p:cNvSpPr/>
          <p:nvPr/>
        </p:nvSpPr>
        <p:spPr>
          <a:xfrm>
            <a:off x="539750" y="981075"/>
            <a:ext cx="2089150" cy="8651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Arial" charset="0"/>
                <a:cs typeface="Arial" charset="0"/>
              </a:rPr>
              <a:t>Игры  с предметами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43213" y="1916113"/>
            <a:ext cx="2520950" cy="86518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Arial" charset="0"/>
                <a:cs typeface="Arial" charset="0"/>
              </a:rPr>
              <a:t>Настольно-печатные игры</a:t>
            </a:r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 flipH="1">
            <a:off x="4211638" y="1268413"/>
            <a:ext cx="1011237" cy="5762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" name="Скругленный прямоугольник 4"/>
          <p:cNvSpPr/>
          <p:nvPr/>
        </p:nvSpPr>
        <p:spPr>
          <a:xfrm>
            <a:off x="6588125" y="1916113"/>
            <a:ext cx="2087563" cy="86518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Arial" charset="0"/>
                <a:cs typeface="Arial" charset="0"/>
              </a:rPr>
              <a:t>Словесные </a:t>
            </a:r>
          </a:p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Arial" charset="0"/>
                <a:cs typeface="Arial" charset="0"/>
              </a:rPr>
              <a:t>игры</a:t>
            </a:r>
          </a:p>
        </p:txBody>
      </p:sp>
      <p:sp>
        <p:nvSpPr>
          <p:cNvPr id="21516" name="Line 13"/>
          <p:cNvSpPr>
            <a:spLocks noChangeShapeType="1"/>
          </p:cNvSpPr>
          <p:nvPr/>
        </p:nvSpPr>
        <p:spPr bwMode="auto">
          <a:xfrm flipH="1">
            <a:off x="2124075" y="2349500"/>
            <a:ext cx="647700" cy="50323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7" name="Line 14"/>
          <p:cNvSpPr>
            <a:spLocks noChangeShapeType="1"/>
          </p:cNvSpPr>
          <p:nvPr/>
        </p:nvSpPr>
        <p:spPr bwMode="auto">
          <a:xfrm>
            <a:off x="5435600" y="2420938"/>
            <a:ext cx="576263" cy="50323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8" name="Line 15"/>
          <p:cNvSpPr>
            <a:spLocks noChangeShapeType="1"/>
          </p:cNvSpPr>
          <p:nvPr/>
        </p:nvSpPr>
        <p:spPr bwMode="auto">
          <a:xfrm flipH="1">
            <a:off x="3995738" y="2852738"/>
            <a:ext cx="0" cy="13684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9" name="Line 16"/>
          <p:cNvSpPr>
            <a:spLocks noChangeShapeType="1"/>
          </p:cNvSpPr>
          <p:nvPr/>
        </p:nvSpPr>
        <p:spPr bwMode="auto">
          <a:xfrm flipH="1">
            <a:off x="2555875" y="2852738"/>
            <a:ext cx="647700" cy="11525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20" name="Line 17"/>
          <p:cNvSpPr>
            <a:spLocks noChangeShapeType="1"/>
          </p:cNvSpPr>
          <p:nvPr/>
        </p:nvSpPr>
        <p:spPr bwMode="auto">
          <a:xfrm>
            <a:off x="4787900" y="2924175"/>
            <a:ext cx="576263" cy="10810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388" y="2924175"/>
            <a:ext cx="2378075" cy="8636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Подбор картинок по парам</a:t>
            </a:r>
          </a:p>
        </p:txBody>
      </p:sp>
      <p:sp>
        <p:nvSpPr>
          <p:cNvPr id="7" name="Скругленный прямоугольник 1"/>
          <p:cNvSpPr/>
          <p:nvPr/>
        </p:nvSpPr>
        <p:spPr>
          <a:xfrm>
            <a:off x="684213" y="4076700"/>
            <a:ext cx="2159000" cy="129698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Подбор картинок по общему признаку</a:t>
            </a:r>
          </a:p>
        </p:txBody>
      </p:sp>
      <p:sp>
        <p:nvSpPr>
          <p:cNvPr id="8" name="Скругленный прямоугольник 1"/>
          <p:cNvSpPr/>
          <p:nvPr/>
        </p:nvSpPr>
        <p:spPr>
          <a:xfrm>
            <a:off x="2987675" y="4365625"/>
            <a:ext cx="2089150" cy="18002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Запоминание состава, количества расположения картинок</a:t>
            </a:r>
          </a:p>
        </p:txBody>
      </p:sp>
      <p:sp>
        <p:nvSpPr>
          <p:cNvPr id="9" name="Скругленный прямоугольник 1"/>
          <p:cNvSpPr/>
          <p:nvPr/>
        </p:nvSpPr>
        <p:spPr>
          <a:xfrm>
            <a:off x="5940425" y="2997200"/>
            <a:ext cx="2735263" cy="100806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Описание, рассказ по картинке с показом действий</a:t>
            </a:r>
          </a:p>
        </p:txBody>
      </p:sp>
      <p:sp>
        <p:nvSpPr>
          <p:cNvPr id="10" name="Скругленный прямоугольник 1"/>
          <p:cNvSpPr/>
          <p:nvPr/>
        </p:nvSpPr>
        <p:spPr>
          <a:xfrm>
            <a:off x="5292725" y="4149725"/>
            <a:ext cx="2378075" cy="129698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Составление разрезных картинок и кубиков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Безымя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23850" y="115888"/>
            <a:ext cx="8424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Режиссерские игры</a:t>
            </a:r>
          </a:p>
        </p:txBody>
      </p:sp>
      <p:pic>
        <p:nvPicPr>
          <p:cNvPr id="22531" name="Picture 7" descr="764706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836613"/>
            <a:ext cx="4062413" cy="3046412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2532" name="Picture 9" descr="detsad-73212-1431843012"/>
          <p:cNvPicPr>
            <a:picLocks noChangeAspect="1" noChangeArrowheads="1"/>
          </p:cNvPicPr>
          <p:nvPr/>
        </p:nvPicPr>
        <p:blipFill>
          <a:blip r:embed="rId4"/>
          <a:srcRect l="10876"/>
          <a:stretch>
            <a:fillRect/>
          </a:stretch>
        </p:blipFill>
        <p:spPr bwMode="auto">
          <a:xfrm>
            <a:off x="611188" y="3602038"/>
            <a:ext cx="4105275" cy="30734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2533" name="Picture 11" descr="1af0deea038557e6e8195b9122c0629f"/>
          <p:cNvPicPr>
            <a:picLocks noChangeAspect="1" noChangeArrowheads="1"/>
          </p:cNvPicPr>
          <p:nvPr/>
        </p:nvPicPr>
        <p:blipFill>
          <a:blip r:embed="rId5"/>
          <a:srcRect l="8142" t="12659" r="14520"/>
          <a:stretch>
            <a:fillRect/>
          </a:stretch>
        </p:blipFill>
        <p:spPr bwMode="auto">
          <a:xfrm>
            <a:off x="1258888" y="908050"/>
            <a:ext cx="2881312" cy="244157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209</Words>
  <Application>Microsoft Office PowerPoint</Application>
  <PresentationFormat>Экран (4:3)</PresentationFormat>
  <Paragraphs>64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Слайд 1</vt:lpstr>
      <vt:lpstr>Слайд 2</vt:lpstr>
      <vt:lpstr> Что необходимо знать дошкольнику о профессиях? </vt:lpstr>
      <vt:lpstr>Слайд 4</vt:lpstr>
      <vt:lpstr>Беседы, чтение художественной литературы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Светлана</cp:lastModifiedBy>
  <cp:revision>52</cp:revision>
  <dcterms:created xsi:type="dcterms:W3CDTF">2018-03-11T12:03:26Z</dcterms:created>
  <dcterms:modified xsi:type="dcterms:W3CDTF">2020-03-14T16:32:08Z</dcterms:modified>
</cp:coreProperties>
</file>