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notesMasterIdLst>
    <p:notesMasterId r:id="rId25"/>
  </p:notesMasterIdLst>
  <p:handoutMasterIdLst>
    <p:handoutMasterId r:id="rId26"/>
  </p:handoutMasterIdLst>
  <p:sldIdLst>
    <p:sldId id="256" r:id="rId5"/>
    <p:sldId id="269" r:id="rId6"/>
    <p:sldId id="272" r:id="rId7"/>
    <p:sldId id="274" r:id="rId8"/>
    <p:sldId id="270" r:id="rId9"/>
    <p:sldId id="271" r:id="rId10"/>
    <p:sldId id="275" r:id="rId11"/>
    <p:sldId id="276" r:id="rId12"/>
    <p:sldId id="277" r:id="rId13"/>
    <p:sldId id="278" r:id="rId14"/>
    <p:sldId id="279" r:id="rId15"/>
    <p:sldId id="319" r:id="rId16"/>
    <p:sldId id="290" r:id="rId17"/>
    <p:sldId id="324" r:id="rId18"/>
    <p:sldId id="329" r:id="rId19"/>
    <p:sldId id="314" r:id="rId20"/>
    <p:sldId id="323" r:id="rId21"/>
    <p:sldId id="294" r:id="rId22"/>
    <p:sldId id="326" r:id="rId23"/>
    <p:sldId id="328" r:id="rId24"/>
  </p:sldIdLst>
  <p:sldSz cx="9906000" cy="6858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4609E"/>
    <a:srgbClr val="4C6CB2"/>
    <a:srgbClr val="CCECFF"/>
    <a:srgbClr val="D9E4FB"/>
    <a:srgbClr val="3B7AB2"/>
    <a:srgbClr val="00BC55"/>
    <a:srgbClr val="74B7D2"/>
    <a:srgbClr val="52A5C7"/>
    <a:srgbClr val="3B94B7"/>
    <a:srgbClr val="F3B40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981" autoAdjust="0"/>
    <p:restoredTop sz="97133" autoAdjust="0"/>
  </p:normalViewPr>
  <p:slideViewPr>
    <p:cSldViewPr snapToGrid="0">
      <p:cViewPr>
        <p:scale>
          <a:sx n="71" d="100"/>
          <a:sy n="71" d="100"/>
        </p:scale>
        <p:origin x="-1002" y="-1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562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B2EDF3F9-A383-40CF-841B-6426D82ECB85}" type="datetimeFigureOut">
              <a:rPr lang="ru-RU" smtClean="0"/>
              <a:pPr/>
              <a:t>31.03.2022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9BDF9E2-D527-45E4-B727-833247D273A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ECF68E2-8283-46B6-8FBF-264D443BE556}" type="datetimeFigureOut">
              <a:rPr lang="ru-RU" smtClean="0"/>
              <a:pPr/>
              <a:t>31.03.2022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3300" y="1252538"/>
            <a:ext cx="48815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396C573-8121-487C-B7E4-735E1C5AD7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6497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C573-8121-487C-B7E4-735E1C5AD778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601286" y="1889398"/>
            <a:ext cx="7004052" cy="819125"/>
          </a:xfrm>
          <a:prstGeom prst="rect">
            <a:avLst/>
          </a:prstGeom>
          <a:ln w="76200">
            <a:noFill/>
          </a:ln>
          <a:effectLst/>
        </p:spPr>
        <p:txBody>
          <a:bodyPr anchor="ctr"/>
          <a:lstStyle>
            <a:lvl1pPr algn="ctr">
              <a:defRPr sz="4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2302" y="3810220"/>
            <a:ext cx="4681603" cy="1655762"/>
          </a:xfrm>
          <a:prstGeom prst="rect">
            <a:avLst/>
          </a:prstGeom>
          <a:ln>
            <a:noFill/>
          </a:ln>
          <a:effectLst/>
        </p:spPr>
        <p:txBody>
          <a:bodyPr/>
          <a:lstStyle>
            <a:lvl1pPr marL="0" indent="0" algn="ctr">
              <a:buNone/>
              <a:defRPr sz="1800" b="0">
                <a:solidFill>
                  <a:srgbClr val="55729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16478" y="1628383"/>
            <a:ext cx="5073041" cy="260541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 b="0">
                <a:solidFill>
                  <a:srgbClr val="557299"/>
                </a:solidFill>
                <a:latin typeface="Arial" panose="020B0604020202020204" pitchFamily="34" charset="0"/>
                <a:ea typeface="Roboto Cn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Введите сюда текст поздравления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1301383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3728" y="4435127"/>
            <a:ext cx="3171600" cy="69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5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099304" y="4434040"/>
            <a:ext cx="3171600" cy="69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6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099304" y="5295164"/>
            <a:ext cx="3171600" cy="69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7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3728" y="5295164"/>
            <a:ext cx="3171600" cy="69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 baseline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</p:spTree>
    <p:extLst>
      <p:ext uri="{BB962C8B-B14F-4D97-AF65-F5344CB8AC3E}">
        <p14:creationId xmlns="" xmlns:p14="http://schemas.microsoft.com/office/powerpoint/2010/main" val="18892338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4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5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6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7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="" xmlns:p14="http://schemas.microsoft.com/office/powerpoint/2010/main" val="1297718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="" xmlns:p14="http://schemas.microsoft.com/office/powerpoint/2010/main" val="3304317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="" xmlns:p14="http://schemas.microsoft.com/office/powerpoint/2010/main" val="10170737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="" xmlns:p14="http://schemas.microsoft.com/office/powerpoint/2010/main" val="6243368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4040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="" xmlns:p14="http://schemas.microsoft.com/office/powerpoint/2010/main" val="1475607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="" xmlns:p14="http://schemas.microsoft.com/office/powerpoint/2010/main" val="1069551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7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8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40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="" xmlns:p14="http://schemas.microsoft.com/office/powerpoint/2010/main" val="165167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>
        <p14:switch dir="r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20" r:id="rId2"/>
    <p:sldLayoutId id="2147483721" r:id="rId3"/>
    <p:sldLayoutId id="2147483716" r:id="rId4"/>
    <p:sldLayoutId id="2147483715" r:id="rId5"/>
    <p:sldLayoutId id="2147483714" r:id="rId6"/>
    <p:sldLayoutId id="2147483712" r:id="rId7"/>
    <p:sldLayoutId id="2147483710" r:id="rId8"/>
    <p:sldLayoutId id="2147483709" r:id="rId9"/>
    <p:sldLayoutId id="2147483722" r:id="rId10"/>
  </p:sldLayoutIdLst>
  <mc:AlternateContent xmlns:mc="http://schemas.openxmlformats.org/markup-compatibility/2006">
    <mc:Choice xmlns="" xmlns:p14="http://schemas.microsoft.com/office/powerpoint/2010/main" Requires="p14">
      <p:transition spd="slow" p14:dur="140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84295" y="443753"/>
            <a:ext cx="7395882" cy="954741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  <a:b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развития ребенка - детский сад № 44 «Серебряное копытце»</a:t>
            </a:r>
            <a:endParaRPr lang="ru-RU" sz="1800" b="1" dirty="0">
              <a:solidFill>
                <a:srgbClr val="D9E4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3776" y="1600200"/>
            <a:ext cx="5594362" cy="2595282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МЕТОДИЧЕСКОЕ СОПРОВОЖДЕНИЕ ПЕДАГОГОВ В РАБОТЕ С ОДАРЕННЫМИ ДЕТЬМИ</a:t>
            </a:r>
            <a:endParaRPr lang="ru-RU" sz="28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Трофимова ММ заместитель заведующего по учебно-методической работ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306" y="2364282"/>
            <a:ext cx="2956197" cy="3852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765176" y="5163671"/>
            <a:ext cx="5970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446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Заместитель заведующего по ВМР,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446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 дополнительного образования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446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Трофимовой Марины Михайловны, ВКК</a:t>
            </a:r>
          </a:p>
        </p:txBody>
      </p:sp>
      <p:pic>
        <p:nvPicPr>
          <p:cNvPr id="1026" name="Picture 2" descr="C:\Users\1\Desktop\ФОТО №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942" y="215153"/>
            <a:ext cx="1963269" cy="1559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4958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300446" y="287383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033451" y="847165"/>
            <a:ext cx="6139543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Цель и Задачи программы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7506" y="1519517"/>
            <a:ext cx="853888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/>
            <a:r>
              <a:rPr lang="ru-RU" sz="2000" b="1" u="sng" dirty="0" smtClean="0">
                <a:solidFill>
                  <a:srgbClr val="44609E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b="1" dirty="0" smtClean="0">
                <a:solidFill>
                  <a:srgbClr val="44609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системы для построения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образовательного</a:t>
            </a:r>
          </a:p>
          <a:p>
            <a:pPr marL="457200" indent="-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процесса, направленного  на продуктивное психическое, интеллектуальное,</a:t>
            </a:r>
          </a:p>
          <a:p>
            <a:pPr marL="457200" indent="-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физическое и творческое развитие одаренных детей, на реализацию и </a:t>
            </a:r>
          </a:p>
          <a:p>
            <a:pPr marL="457200" indent="-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совершенствование их способностей и сохранение психологического и</a:t>
            </a:r>
          </a:p>
          <a:p>
            <a:pPr marL="457200" indent="-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физического здоровья.</a:t>
            </a:r>
          </a:p>
          <a:p>
            <a:pPr marL="457200" indent="-457200" algn="just"/>
            <a:r>
              <a:rPr lang="ru-RU" sz="2000" b="1" u="sng" dirty="0" smtClean="0">
                <a:solidFill>
                  <a:srgbClr val="44609E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Создать систему выявления и развития предпосылок одаренности у детей 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Выявить детей с предпосылками одаренности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Составить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индивидупльные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маршруты психолого-педагогического сопровождения одаренных детей</a:t>
            </a:r>
          </a:p>
          <a:p>
            <a:pPr marL="457200" indent="-457200" algn="just">
              <a:buAutoNum type="arabicPeriod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Актививизировать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участие детей в конкурсном, фестивальном движении.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Создать единый банк данных по выявлению и развитию одаренных детей.</a:t>
            </a:r>
          </a:p>
          <a:p>
            <a:pPr marL="457200" indent="-457200"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300446" y="287383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423851" y="1667435"/>
            <a:ext cx="71976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1. Сформировать систему мотивации педагогического коллектива на активную творческую работу для выявления, поддержки, и развития одаренных  и высокомотивированных детей, готовности педагогов к работе в инновационном режиме.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2. Содействовать повышению профессионального мастерства педагогов, обучению новым педагогическим технологиям по сопровождению одаренных детей, через методическую работу с педагогическим коллективом (семинары, практикумы, мастер-классы, заседание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ПМПк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3. Развивать социально-личностную компетенцию и  личностный  потенциал.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4.Обобщать и распространять передовой педагогический  опыт.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9978" y="914400"/>
            <a:ext cx="7223760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D9E4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для педагогов</a:t>
            </a:r>
          </a:p>
        </p:txBody>
      </p:sp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233211" y="0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82588" y="718456"/>
            <a:ext cx="6778087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D9E4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Программа </a:t>
            </a:r>
          </a:p>
          <a:p>
            <a:pPr algn="ctr"/>
            <a:r>
              <a:rPr lang="ru-RU" sz="3200" b="1" dirty="0" smtClean="0">
                <a:solidFill>
                  <a:srgbClr val="D9E4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«Юный журналист»</a:t>
            </a:r>
            <a:endParaRPr lang="ru-RU" sz="3200" b="1" dirty="0">
              <a:solidFill>
                <a:srgbClr val="D9E4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1\Documents\Документы сканера\программа ШБП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717" y="1873343"/>
            <a:ext cx="2971802" cy="4086228"/>
          </a:xfrm>
          <a:prstGeom prst="rect">
            <a:avLst/>
          </a:prstGeom>
          <a:noFill/>
          <a:ln>
            <a:solidFill>
              <a:srgbClr val="44609E"/>
            </a:solidFill>
          </a:ln>
        </p:spPr>
      </p:pic>
      <p:pic>
        <p:nvPicPr>
          <p:cNvPr id="36867" name="Picture 3" descr="C:\Users\1\Desktop\картинка журналист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4327" y="2380128"/>
            <a:ext cx="3608295" cy="3608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300446" y="287383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6390704" y="2177411"/>
            <a:ext cx="202838" cy="2599243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161924" y="2186376"/>
            <a:ext cx="202838" cy="2599243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267164">
            <a:off x="8545356" y="2060253"/>
            <a:ext cx="339592" cy="86270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479914" y="2190475"/>
            <a:ext cx="341791" cy="80266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350413" y="2184840"/>
            <a:ext cx="341791" cy="80266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3381891" y="2181511"/>
            <a:ext cx="341791" cy="80266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2845742">
            <a:off x="1721274" y="1988999"/>
            <a:ext cx="371595" cy="86230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92020" y="3164289"/>
            <a:ext cx="1863074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Профессия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журналиста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03566" y="3271865"/>
            <a:ext cx="2134213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Операторское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мастерство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6380" y="3271865"/>
            <a:ext cx="174656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Фото-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мастерство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10920" y="3339099"/>
            <a:ext cx="195226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Телевидение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98004" y="3002924"/>
            <a:ext cx="1075103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Газета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88265" y="4876674"/>
            <a:ext cx="190577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Мастерство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ведущего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23774" y="4820198"/>
            <a:ext cx="2419573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Мастерство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корреспондента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11234" y="979717"/>
            <a:ext cx="6988628" cy="1200329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разделы программы «Юный журналист»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300446" y="287383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-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9646" y="684987"/>
            <a:ext cx="3801292" cy="5422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44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8637" y="917090"/>
            <a:ext cx="3554657" cy="5172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222069" y="195943"/>
            <a:ext cx="9326880" cy="6296297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513" y="461043"/>
            <a:ext cx="7826957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Сотрудничество с городской газетой «Знамя победы»</a:t>
            </a: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C:\Users\1\Desktop\личные фото\i (37).jpg"/>
          <p:cNvPicPr>
            <a:picLocks noChangeAspect="1" noChangeArrowheads="1"/>
          </p:cNvPicPr>
          <p:nvPr/>
        </p:nvPicPr>
        <p:blipFill>
          <a:blip r:embed="rId2"/>
          <a:srcRect t="3362" b="3091"/>
          <a:stretch>
            <a:fillRect/>
          </a:stretch>
        </p:blipFill>
        <p:spPr bwMode="auto">
          <a:xfrm>
            <a:off x="3601496" y="2057401"/>
            <a:ext cx="5744210" cy="3644152"/>
          </a:xfrm>
          <a:prstGeom prst="rect">
            <a:avLst/>
          </a:prstGeom>
          <a:noFill/>
        </p:spPr>
      </p:pic>
      <p:pic>
        <p:nvPicPr>
          <p:cNvPr id="1026" name="Picture 2" descr="C:\Users\1\Desktop\газет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776" y="1683870"/>
            <a:ext cx="3288926" cy="4385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300446" y="287383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380258" y="643792"/>
            <a:ext cx="554006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Формы взаимодействия</a:t>
            </a:r>
          </a:p>
        </p:txBody>
      </p:sp>
      <p:pic>
        <p:nvPicPr>
          <p:cNvPr id="12" name="Рисунок 11" descr="image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0612" y="1213903"/>
            <a:ext cx="3944077" cy="2537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58906" y="3671047"/>
            <a:ext cx="5015753" cy="75303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4460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Индивидуальные  и групповые занятия</a:t>
            </a:r>
          </a:p>
          <a:p>
            <a:pPr algn="ctr"/>
            <a:r>
              <a:rPr lang="ru-RU" sz="1600" b="1" dirty="0" smtClean="0">
                <a:solidFill>
                  <a:srgbClr val="4460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творческая командировка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63712" y="3913094"/>
            <a:ext cx="2857652" cy="49754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4460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Летучка</a:t>
            </a:r>
          </a:p>
        </p:txBody>
      </p:sp>
      <p:pic>
        <p:nvPicPr>
          <p:cNvPr id="11" name="Picture 3" descr="C:\Users\1\Desktop\личные фото\i (1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6434" y="1239924"/>
            <a:ext cx="4195481" cy="2700064"/>
          </a:xfrm>
          <a:prstGeom prst="rect">
            <a:avLst/>
          </a:prstGeom>
          <a:noFill/>
        </p:spPr>
      </p:pic>
      <p:pic>
        <p:nvPicPr>
          <p:cNvPr id="10" name="Picture 2" descr="D:\ресурсный центр\отв\фото отв\IMG_23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2797" y="4370294"/>
            <a:ext cx="3438510" cy="2057399"/>
          </a:xfrm>
          <a:prstGeom prst="rect">
            <a:avLst/>
          </a:prstGeom>
          <a:noFill/>
        </p:spPr>
      </p:pic>
      <p:pic>
        <p:nvPicPr>
          <p:cNvPr id="13" name="Picture 3" descr="D:\ресурсный центр\отв\фото отв\IMG_23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0544" y="4303059"/>
            <a:ext cx="3563138" cy="2030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300446" y="287383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82588" y="718456"/>
            <a:ext cx="6778087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D9E4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с коллегами</a:t>
            </a:r>
            <a:endParaRPr lang="ru-RU" sz="3200" b="1" dirty="0">
              <a:solidFill>
                <a:srgbClr val="D9E4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5" name="Picture 7" descr="C:\Users\1\Desktop\IMG_2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6438" y="1371600"/>
            <a:ext cx="4316503" cy="2877670"/>
          </a:xfrm>
          <a:prstGeom prst="rect">
            <a:avLst/>
          </a:prstGeom>
          <a:noFill/>
        </p:spPr>
      </p:pic>
      <p:pic>
        <p:nvPicPr>
          <p:cNvPr id="43014" name="Picture 6" descr="C:\Users\1\Desktop\i (3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775" y="1394011"/>
            <a:ext cx="4235825" cy="2823883"/>
          </a:xfrm>
          <a:prstGeom prst="rect">
            <a:avLst/>
          </a:prstGeom>
          <a:noFill/>
        </p:spPr>
      </p:pic>
      <p:pic>
        <p:nvPicPr>
          <p:cNvPr id="13" name="Picture 2" descr="C:\Users\1\Desktop\i (34).jpg"/>
          <p:cNvPicPr>
            <a:picLocks noChangeAspect="1" noChangeArrowheads="1"/>
          </p:cNvPicPr>
          <p:nvPr/>
        </p:nvPicPr>
        <p:blipFill>
          <a:blip r:embed="rId4"/>
          <a:srcRect t="7365" r="3399" b="20963"/>
          <a:stretch>
            <a:fillRect/>
          </a:stretch>
        </p:blipFill>
        <p:spPr bwMode="auto">
          <a:xfrm>
            <a:off x="3186954" y="3505779"/>
            <a:ext cx="3012142" cy="3352221"/>
          </a:xfrm>
          <a:prstGeom prst="rect">
            <a:avLst/>
          </a:prstGeom>
          <a:noFill/>
        </p:spPr>
      </p:pic>
      <p:sp>
        <p:nvSpPr>
          <p:cNvPr id="16" name="Скругленный прямоугольник 15"/>
          <p:cNvSpPr/>
          <p:nvPr/>
        </p:nvSpPr>
        <p:spPr>
          <a:xfrm>
            <a:off x="497540" y="4074459"/>
            <a:ext cx="2595283" cy="61856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«Студия 4 канал»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г. Екатеринбург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683189" y="4186518"/>
            <a:ext cx="2312893" cy="61408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«ОТВ» г.Екатеринбург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41057" y="6239435"/>
            <a:ext cx="2595283" cy="61856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СЛог-ТВ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г. Сухой Лог</a:t>
            </a:r>
          </a:p>
        </p:txBody>
      </p:sp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192870" y="354619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16952" y="578611"/>
            <a:ext cx="6126478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Телестудия «Лучик»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/>
          <a:srcRect l="15550" t="23346" r="44453" b="22978"/>
          <a:stretch>
            <a:fillRect/>
          </a:stretch>
        </p:blipFill>
        <p:spPr bwMode="auto">
          <a:xfrm rot="916938">
            <a:off x="6542667" y="1631332"/>
            <a:ext cx="3146612" cy="206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/>
          <a:srcRect l="16433" t="18750" r="37576" b="38603"/>
          <a:stretch>
            <a:fillRect/>
          </a:stretch>
        </p:blipFill>
        <p:spPr bwMode="auto">
          <a:xfrm rot="21026893">
            <a:off x="143914" y="1462649"/>
            <a:ext cx="3267637" cy="200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1\Desktop\лучик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6233" y="1519519"/>
            <a:ext cx="2877671" cy="2017059"/>
          </a:xfrm>
          <a:prstGeom prst="rect">
            <a:avLst/>
          </a:prstGeom>
          <a:noFill/>
        </p:spPr>
      </p:pic>
      <p:pic>
        <p:nvPicPr>
          <p:cNvPr id="3076" name="Picture 4" descr="C:\Users\1\Desktop\лучик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331" y="3738282"/>
            <a:ext cx="4159622" cy="2460811"/>
          </a:xfrm>
          <a:prstGeom prst="rect">
            <a:avLst/>
          </a:prstGeom>
          <a:noFill/>
        </p:spPr>
      </p:pic>
      <p:pic>
        <p:nvPicPr>
          <p:cNvPr id="3077" name="Picture 5" descr="C:\Users\1\Desktop\лучик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7482" y="3724835"/>
            <a:ext cx="3824944" cy="2433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01286" y="470648"/>
            <a:ext cx="7004052" cy="874058"/>
          </a:xfrm>
        </p:spPr>
        <p:txBody>
          <a:bodyPr/>
          <a:lstStyle/>
          <a:p>
            <a:r>
              <a:rPr lang="ru-RU" sz="4400" b="1" dirty="0" smtClean="0"/>
              <a:t>Имеем награды</a:t>
            </a:r>
            <a:endParaRPr lang="ru-RU" sz="4400" b="1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документы\материалы для конкурсов\лучшая ДОО\грамота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494" y="1575547"/>
            <a:ext cx="3160059" cy="4758017"/>
          </a:xfrm>
          <a:prstGeom prst="rect">
            <a:avLst/>
          </a:prstGeom>
          <a:noFill/>
        </p:spPr>
      </p:pic>
      <p:pic>
        <p:nvPicPr>
          <p:cNvPr id="1027" name="Picture 3" descr="D:\документы\материалы для конкурсов\лучшая ДОО\грамо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2506" y="1627092"/>
            <a:ext cx="2944906" cy="4691810"/>
          </a:xfrm>
          <a:prstGeom prst="rect">
            <a:avLst/>
          </a:prstGeom>
          <a:noFill/>
        </p:spPr>
      </p:pic>
      <p:pic>
        <p:nvPicPr>
          <p:cNvPr id="1028" name="Picture 4" descr="C:\Users\1\Desktop\Новая гагазета\хрусталь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88872" y="11524130"/>
            <a:ext cx="32918400" cy="49377600"/>
          </a:xfrm>
          <a:prstGeom prst="rect">
            <a:avLst/>
          </a:prstGeom>
          <a:noFill/>
        </p:spPr>
      </p:pic>
      <p:pic>
        <p:nvPicPr>
          <p:cNvPr id="2051" name="Picture 3" descr="C:\Users\1\Desktop\сертификат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6235" y="1586753"/>
            <a:ext cx="2958353" cy="48274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796835" y="798217"/>
            <a:ext cx="7715154" cy="5315201"/>
          </a:xfrm>
        </p:spPr>
        <p:txBody>
          <a:bodyPr/>
          <a:lstStyle/>
          <a:p>
            <a:r>
              <a:rPr lang="ru-RU" sz="2400" b="1" i="1" dirty="0" smtClean="0"/>
              <a:t> </a:t>
            </a:r>
            <a:br>
              <a:rPr lang="ru-RU" sz="2400" b="1" i="1" dirty="0" smtClean="0"/>
            </a:b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000" b="1" i="1" dirty="0" smtClean="0"/>
              <a:t>«Одаренность человека — это маленький росточек, едва проклюнувшийся из земли и требующий к себе огромного внимания. Необходимо холить и лелеять, ухаживать за ним, сделать его благороднее, чтобы он вырос и дал обильный плод».</a:t>
            </a:r>
            <a:br>
              <a:rPr lang="ru-RU" sz="2000" b="1" i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       Сухомлинского В. А.</a:t>
            </a:r>
            <a:endParaRPr lang="ru-RU" sz="2000" dirty="0"/>
          </a:p>
        </p:txBody>
      </p:sp>
      <p:sp>
        <p:nvSpPr>
          <p:cNvPr id="9" name="Ромб 8"/>
          <p:cNvSpPr/>
          <p:nvPr/>
        </p:nvSpPr>
        <p:spPr>
          <a:xfrm>
            <a:off x="248195" y="195943"/>
            <a:ext cx="1502228" cy="1711233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3" name="Picture 1" descr="C:\Users\1\Desktop\Сухомлински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4564" y="1116106"/>
            <a:ext cx="3467100" cy="2600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5540" y="1636776"/>
            <a:ext cx="5074920" cy="1033272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Ромб 14"/>
          <p:cNvSpPr/>
          <p:nvPr/>
        </p:nvSpPr>
        <p:spPr>
          <a:xfrm>
            <a:off x="4237230" y="3074351"/>
            <a:ext cx="620320" cy="620320"/>
          </a:xfrm>
          <a:prstGeom prst="diamond">
            <a:avLst/>
          </a:prstGeom>
          <a:solidFill>
            <a:srgbClr val="4C6CB2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Ромб 14"/>
          <p:cNvSpPr/>
          <p:nvPr/>
        </p:nvSpPr>
        <p:spPr>
          <a:xfrm>
            <a:off x="3339764" y="3074351"/>
            <a:ext cx="620320" cy="620320"/>
          </a:xfrm>
          <a:prstGeom prst="diamond">
            <a:avLst/>
          </a:prstGeom>
          <a:solidFill>
            <a:srgbClr val="4C6CB2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Ромб 14"/>
          <p:cNvSpPr/>
          <p:nvPr/>
        </p:nvSpPr>
        <p:spPr>
          <a:xfrm>
            <a:off x="5134696" y="3074351"/>
            <a:ext cx="620320" cy="620320"/>
          </a:xfrm>
          <a:prstGeom prst="diamond">
            <a:avLst/>
          </a:prstGeom>
          <a:solidFill>
            <a:srgbClr val="4C6CB2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омб 14"/>
          <p:cNvSpPr/>
          <p:nvPr/>
        </p:nvSpPr>
        <p:spPr>
          <a:xfrm>
            <a:off x="6032162" y="3074351"/>
            <a:ext cx="620320" cy="620320"/>
          </a:xfrm>
          <a:prstGeom prst="diamond">
            <a:avLst/>
          </a:prstGeom>
          <a:solidFill>
            <a:srgbClr val="4C6CB2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22928874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367681" y="273936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4560" y="613954"/>
            <a:ext cx="6139543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9E4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международном уровне</a:t>
            </a:r>
            <a:endParaRPr lang="ru-RU" sz="2800" b="1" dirty="0">
              <a:solidFill>
                <a:srgbClr val="D9E4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87506" y="1254036"/>
            <a:ext cx="8754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Основные положения «Конвенции  о правах ребенка», принятые Генеральной Ассамблеей ООН  20.11.1989 год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Основные положения «Декларация прав человека», принятые Генеральной Ассамблеей ООН 10.12.1948.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77143" y="2743199"/>
            <a:ext cx="6139543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9E4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федеральном уровне</a:t>
            </a:r>
            <a:endParaRPr lang="ru-RU" sz="2800" b="1" dirty="0">
              <a:solidFill>
                <a:srgbClr val="D9E4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399" y="3402106"/>
            <a:ext cx="8472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Указ Президента РФ от 1.062012г. №761 « О национальной  стратегии действий в интересах детей на 2012-2017 годы»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Концепция общеобразовательной системы выявления и развития молодых талантов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Постановление Правительства РФ от 17.11 2015г. №1239 «Об утверждении Правил выявления детей, проявивших выдающиеся способности, сопровождения и мониторинга их дальнейшего развития»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Национальный проект «Образование» «Успех каждого ребенка»</a:t>
            </a:r>
          </a:p>
          <a:p>
            <a:pPr lvl="0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300446" y="287383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111828" y="661851"/>
            <a:ext cx="6139543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9E4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региональном уровне</a:t>
            </a:r>
            <a:endParaRPr lang="ru-RU" sz="2800" b="1" dirty="0">
              <a:solidFill>
                <a:srgbClr val="D9E4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1966" y="1306287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Закон «Об образовании в Свердловской области» № 78-03 от 15.07.2013 г. (с изменениями от 30.06.2014г № 65-03)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Закон Свердловской области «о защите прав ребенка», 2014 г.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Примерная региональная программа образования детей дошкольного возраста, 2007г; г.Екатеринбург, Институт развития регионального образования Свердловской области, 2013 г.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Постановление от 16 января 2013 г. № З-ПП Правительства Свердловской области об утверждении стратегии действий в интересах детей на 2013-2017 годы в Свердловской области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4217" y="4924698"/>
            <a:ext cx="804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Положение о работе с одаренными детьми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Программа  для одаренных детей  «Умница»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0537" y="4262845"/>
            <a:ext cx="6139543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9E4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 уровне МАДОУ</a:t>
            </a:r>
            <a:endParaRPr lang="ru-RU" sz="2800" b="1" dirty="0">
              <a:solidFill>
                <a:srgbClr val="D9E4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300446" y="287383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-1-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541" y="477715"/>
            <a:ext cx="3966883" cy="3620181"/>
          </a:xfrm>
          <a:prstGeom prst="rect">
            <a:avLst/>
          </a:prstGeom>
        </p:spPr>
      </p:pic>
      <p:pic>
        <p:nvPicPr>
          <p:cNvPr id="6" name="Рисунок 5" descr="ФГОС-Д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3235" y="4162344"/>
            <a:ext cx="6010836" cy="2171700"/>
          </a:xfrm>
          <a:prstGeom prst="rect">
            <a:avLst/>
          </a:prstGeom>
        </p:spPr>
      </p:pic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1\Desktop\нац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3740" y="474608"/>
            <a:ext cx="5522259" cy="3586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340787" y="273936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4033" y="1972492"/>
            <a:ext cx="347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34409_html_m1dd93a98.jpg"/>
          <p:cNvPicPr>
            <a:picLocks noChangeAspect="1"/>
          </p:cNvPicPr>
          <p:nvPr/>
        </p:nvPicPr>
        <p:blipFill>
          <a:blip r:embed="rId2" cstate="print"/>
          <a:srcRect l="18395" r="5864"/>
          <a:stretch>
            <a:fillRect/>
          </a:stretch>
        </p:blipFill>
        <p:spPr>
          <a:xfrm>
            <a:off x="7790853" y="2958353"/>
            <a:ext cx="783018" cy="803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008915" y="5455920"/>
            <a:ext cx="2743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5" name="Picture 1" descr="C:\Users\1\Desktop\200px-I015963486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31" y="1656434"/>
            <a:ext cx="2009951" cy="2592837"/>
          </a:xfrm>
          <a:prstGeom prst="rect">
            <a:avLst/>
          </a:prstGeom>
          <a:noFill/>
        </p:spPr>
      </p:pic>
      <p:pic>
        <p:nvPicPr>
          <p:cNvPr id="2" name="Picture 1" descr="C:\Users\1\Desktop\Теплов Б.М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8694" y="1680883"/>
            <a:ext cx="1731846" cy="2460811"/>
          </a:xfrm>
          <a:prstGeom prst="rect">
            <a:avLst/>
          </a:prstGeom>
          <a:noFill/>
        </p:spPr>
      </p:pic>
      <p:pic>
        <p:nvPicPr>
          <p:cNvPr id="3" name="Picture 1" descr="C:\Users\1\Desktop\Рубинштей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3672" y="1707776"/>
            <a:ext cx="1709020" cy="2447365"/>
          </a:xfrm>
          <a:prstGeom prst="rect">
            <a:avLst/>
          </a:prstGeom>
          <a:noFill/>
        </p:spPr>
      </p:pic>
      <p:pic>
        <p:nvPicPr>
          <p:cNvPr id="16386" name="Picture 2" descr="C:\Users\1\Desktop\Леонид_Абрамович_Венгер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1754" y="1680885"/>
            <a:ext cx="1965502" cy="2581834"/>
          </a:xfrm>
          <a:prstGeom prst="rect">
            <a:avLst/>
          </a:prstGeom>
          <a:noFill/>
        </p:spPr>
      </p:pic>
      <p:pic>
        <p:nvPicPr>
          <p:cNvPr id="16387" name="Picture 3" descr="C:\Users\1\Desktop\Лейтес Н.С.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3524" y="4150134"/>
            <a:ext cx="1820114" cy="2154185"/>
          </a:xfrm>
          <a:prstGeom prst="rect">
            <a:avLst/>
          </a:prstGeom>
          <a:noFill/>
        </p:spPr>
      </p:pic>
      <p:pic>
        <p:nvPicPr>
          <p:cNvPr id="16388" name="Picture 4" descr="C:\Users\1\Desktop\Петровский А.В.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4212" y="4262715"/>
            <a:ext cx="1517279" cy="2005293"/>
          </a:xfrm>
          <a:prstGeom prst="rect">
            <a:avLst/>
          </a:prstGeom>
          <a:noFill/>
        </p:spPr>
      </p:pic>
      <p:pic>
        <p:nvPicPr>
          <p:cNvPr id="16389" name="Picture 5" descr="C:\Users\1\Desktop\Крутецкий В.А.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85349" y="4291185"/>
            <a:ext cx="1674479" cy="196985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92777" y="613954"/>
            <a:ext cx="8307977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D9E4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творчества и одаренности в трудах ученых и педагогов</a:t>
            </a:r>
            <a:endParaRPr lang="ru-RU" sz="3200" b="1" dirty="0">
              <a:solidFill>
                <a:srgbClr val="D9E4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8566" y="3926542"/>
            <a:ext cx="1976717" cy="3496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Л.С. </a:t>
            </a:r>
            <a:r>
              <a:rPr lang="ru-RU" b="1" dirty="0" err="1" smtClean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Выготский</a:t>
            </a:r>
            <a:endParaRPr lang="ru-RU" b="1" dirty="0" smtClean="0">
              <a:solidFill>
                <a:schemeClr val="accent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09048" y="3944471"/>
            <a:ext cx="1976717" cy="3496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Б.М. Теплов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93343" y="3931024"/>
            <a:ext cx="1976717" cy="3496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С.Л. Рубинштейн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189696" y="3922059"/>
            <a:ext cx="1976717" cy="3496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Л.А. </a:t>
            </a:r>
            <a:r>
              <a:rPr lang="ru-RU" b="1" dirty="0" err="1" smtClean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Венгер</a:t>
            </a:r>
            <a:endParaRPr lang="ru-RU" b="1" dirty="0" smtClean="0">
              <a:solidFill>
                <a:schemeClr val="accent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43637" y="6208059"/>
            <a:ext cx="1976717" cy="3496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Н.С.. </a:t>
            </a:r>
            <a:r>
              <a:rPr lang="ru-RU" b="1" dirty="0" err="1" smtClean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Лейтес</a:t>
            </a:r>
            <a:endParaRPr lang="ru-RU" b="1" dirty="0" smtClean="0">
              <a:solidFill>
                <a:schemeClr val="accent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62402" y="6194612"/>
            <a:ext cx="1976717" cy="3496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А.В. Петровский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261849" y="6154271"/>
            <a:ext cx="1976717" cy="3496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В.А. </a:t>
            </a:r>
            <a:r>
              <a:rPr lang="ru-RU" b="1" dirty="0" err="1" smtClean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Крутецкий</a:t>
            </a:r>
            <a:endParaRPr lang="ru-RU" b="1" dirty="0" smtClean="0">
              <a:solidFill>
                <a:schemeClr val="accent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300446" y="287383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438835" y="605119"/>
            <a:ext cx="774550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План  работы с одаренными детьми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5152" y="1290917"/>
          <a:ext cx="9386048" cy="5170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495"/>
                <a:gridCol w="4038529"/>
                <a:gridCol w="2346512"/>
                <a:gridCol w="2346512"/>
              </a:tblGrid>
              <a:tr h="29648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сроки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ответственный</a:t>
                      </a:r>
                      <a:endParaRPr lang="ru-RU" dirty="0"/>
                    </a:p>
                  </a:txBody>
                  <a:tcPr/>
                </a:tc>
              </a:tr>
              <a:tr h="489098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Педагогический аудит по затруднениям педагогов в работе с одаренными детьми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июнь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Трофимова М.М., зам.зав. по ВМР</a:t>
                      </a:r>
                      <a:endParaRPr lang="ru-RU" dirty="0"/>
                    </a:p>
                  </a:txBody>
                  <a:tcPr/>
                </a:tc>
              </a:tr>
              <a:tr h="790693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3.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Знакомство с </a:t>
                      </a:r>
                      <a:r>
                        <a:rPr lang="ru-RU" dirty="0" err="1" smtClean="0"/>
                        <a:t>нормативно-праововвй</a:t>
                      </a:r>
                      <a:r>
                        <a:rPr lang="ru-RU" dirty="0" smtClean="0"/>
                        <a:t> базой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Изучение трудов ученных и педагогов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июль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август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Трофимова М.М.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Трофимова М.М.</a:t>
                      </a:r>
                      <a:endParaRPr lang="ru-RU" dirty="0"/>
                    </a:p>
                  </a:txBody>
                  <a:tcPr/>
                </a:tc>
              </a:tr>
              <a:tr h="489098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Проведение диагностики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 по  выявлению детей с повышенным уровнем развития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педагоги</a:t>
                      </a:r>
                      <a:endParaRPr lang="ru-RU" dirty="0"/>
                    </a:p>
                  </a:txBody>
                  <a:tcPr/>
                </a:tc>
              </a:tr>
              <a:tr h="489098"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Создание «Банка одаренных детей»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Носкова</a:t>
                      </a:r>
                      <a:r>
                        <a:rPr lang="ru-RU" dirty="0" smtClean="0"/>
                        <a:t> Т.В., </a:t>
                      </a:r>
                      <a:r>
                        <a:rPr lang="ru-RU" dirty="0" err="1" smtClean="0"/>
                        <a:t>педагог-психолг</a:t>
                      </a:r>
                      <a:r>
                        <a:rPr lang="ru-RU" dirty="0" smtClean="0"/>
                        <a:t>, специалисты</a:t>
                      </a:r>
                      <a:endParaRPr lang="ru-RU" dirty="0"/>
                    </a:p>
                  </a:txBody>
                  <a:tcPr/>
                </a:tc>
              </a:tr>
              <a:tr h="489098">
                <a:tc>
                  <a:txBody>
                    <a:bodyPr/>
                    <a:lstStyle/>
                    <a:p>
                      <a:r>
                        <a:rPr lang="ru-RU" dirty="0" smtClean="0"/>
                        <a:t>6.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Распределение одаренных</a:t>
                      </a:r>
                      <a:r>
                        <a:rPr lang="ru-RU" baseline="0" dirty="0" smtClean="0"/>
                        <a:t> детей по кружкам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Воспитатели, </a:t>
                      </a:r>
                      <a:r>
                        <a:rPr lang="ru-RU" dirty="0" err="1" smtClean="0"/>
                        <a:t>пед</a:t>
                      </a:r>
                      <a:r>
                        <a:rPr lang="ru-RU" dirty="0" smtClean="0"/>
                        <a:t>.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доп. </a:t>
                      </a:r>
                      <a:r>
                        <a:rPr lang="ru-RU" dirty="0" err="1" smtClean="0"/>
                        <a:t>образовния</a:t>
                      </a:r>
                      <a:r>
                        <a:rPr lang="ru-RU" dirty="0" smtClean="0"/>
                        <a:t>. родители</a:t>
                      </a:r>
                      <a:endParaRPr lang="ru-RU" dirty="0"/>
                    </a:p>
                  </a:txBody>
                  <a:tcPr/>
                </a:tc>
              </a:tr>
              <a:tr h="489098">
                <a:tc>
                  <a:txBody>
                    <a:bodyPr/>
                    <a:lstStyle/>
                    <a:p>
                      <a:r>
                        <a:rPr lang="ru-RU" dirty="0" smtClean="0"/>
                        <a:t>7.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Подготовка и участие детей  в конкурсах, соревнованиях,</a:t>
                      </a:r>
                      <a:r>
                        <a:rPr lang="ru-RU" baseline="0" dirty="0" smtClean="0"/>
                        <a:t> фестивалях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октябрь-май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Специалисты. </a:t>
                      </a:r>
                      <a:r>
                        <a:rPr lang="ru-RU" dirty="0" err="1" smtClean="0"/>
                        <a:t>пед.доп</a:t>
                      </a:r>
                      <a:r>
                        <a:rPr lang="ru-RU" dirty="0" smtClean="0"/>
                        <a:t>. образования</a:t>
                      </a:r>
                      <a:endParaRPr lang="ru-RU" dirty="0"/>
                    </a:p>
                  </a:txBody>
                  <a:tcPr/>
                </a:tc>
              </a:tr>
              <a:tr h="470809">
                <a:tc>
                  <a:txBody>
                    <a:bodyPr/>
                    <a:lstStyle/>
                    <a:p>
                      <a:r>
                        <a:rPr lang="ru-RU" dirty="0" smtClean="0"/>
                        <a:t>8.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Повышение уровня профессионализма педагогов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течение 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Трофимова М.М</a:t>
                      </a:r>
                      <a:endParaRPr lang="ru-RU" dirty="0"/>
                    </a:p>
                  </a:txBody>
                  <a:tcPr/>
                </a:tc>
              </a:tr>
              <a:tr h="296480">
                <a:tc>
                  <a:txBody>
                    <a:bodyPr/>
                    <a:lstStyle/>
                    <a:p>
                      <a:r>
                        <a:rPr lang="ru-RU" dirty="0" smtClean="0"/>
                        <a:t>9.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Обобщение положительного опыта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течение 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педагоги</a:t>
                      </a:r>
                      <a:endParaRPr lang="ru-RU" dirty="0"/>
                    </a:p>
                  </a:txBody>
                  <a:tcPr/>
                </a:tc>
              </a:tr>
              <a:tr h="489098">
                <a:tc>
                  <a:txBody>
                    <a:bodyPr/>
                    <a:lstStyle/>
                    <a:p>
                      <a:r>
                        <a:rPr lang="ru-RU" dirty="0" smtClean="0"/>
                        <a:t>10.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Анализ</a:t>
                      </a:r>
                      <a:r>
                        <a:rPr lang="ru-RU" baseline="0" dirty="0" smtClean="0"/>
                        <a:t> и корректировка  индивидуальных листов сопровождения,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Педагоги, специалисты</a:t>
                      </a:r>
                      <a:endParaRPr lang="ru-RU" dirty="0"/>
                    </a:p>
                  </a:txBody>
                  <a:tcPr/>
                </a:tc>
              </a:tr>
              <a:tr h="2890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300446" y="287383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358154" y="936171"/>
            <a:ext cx="798755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Программа для одаренных детей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Программа  Умниц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9164" y="1524742"/>
            <a:ext cx="3881717" cy="4607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C:\Users\1\Desktop\Программа  Умн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259" y="1506072"/>
            <a:ext cx="3576918" cy="4693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>
            <a:spLocks noGrp="1"/>
          </p:cNvSpPr>
          <p:nvPr>
            <p:ph type="ctrTitle"/>
          </p:nvPr>
        </p:nvSpPr>
        <p:spPr>
          <a:xfrm>
            <a:off x="300446" y="287383"/>
            <a:ext cx="9326880" cy="629629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0" y="0"/>
            <a:ext cx="1449976" cy="164592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411942" y="699247"/>
            <a:ext cx="786653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Содержание программы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6919" y="1573307"/>
            <a:ext cx="396688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7190" y="5163669"/>
            <a:ext cx="474181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умниц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8494" y="1250577"/>
            <a:ext cx="8041341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2888697"/>
      </p:ext>
    </p:extLst>
  </p:cSld>
  <p:clrMapOvr>
    <a:masterClrMapping/>
  </p:clrMapOvr>
  <p:transition spd="slow" advClick="0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-презентация1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 w="28575">
          <a:noFill/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1500" dirty="0" err="1" smtClean="0">
            <a:solidFill>
              <a:schemeClr val="accent1">
                <a:lumMod val="75000"/>
              </a:schemeClr>
            </a:solidFill>
            <a:latin typeface="Segoe UI Light" panose="020B0502040204020203" pitchFamily="34" charset="0"/>
            <a:cs typeface="Segoe UI Light" panose="020B050204020402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wrap="square" rtlCol="0">
        <a:spAutoFit/>
      </a:bodyPr>
      <a:lstStyle>
        <a:defPPr algn="ctr">
          <a:defRPr sz="2800" b="1" cap="all" dirty="0" smtClean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="" xmlns:thm15="http://schemas.microsoft.com/office/thememl/2012/main" name="MSC_RU_EDU_test_universal_" id="{0F326A36-4E8E-4D34-8D57-DB4CE51CB6ED}" vid="{895AB5E8-B27E-4E38-B4EF-6EBFE2E5152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13F1AF-44D4-4D29-8344-45133B6B041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55E9F424-E98D-4A88-8E39-9A1A3DE28C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042FA2-3814-4568-BEB8-FEAFD026DC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-презентация1</Template>
  <TotalTime>0</TotalTime>
  <Words>576</Words>
  <Application>Microsoft Office PowerPoint</Application>
  <PresentationFormat>Лист A4 (210x297 мм)</PresentationFormat>
  <Paragraphs>146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-презентация1</vt:lpstr>
      <vt:lpstr>Муниципальное автономное дошкольное образовательное учреждение  центр развития ребенка - детский сад № 44 «Серебряное копытце»</vt:lpstr>
      <vt:lpstr>         «Одаренность человека — это маленький росточек, едва проклюнувшийся из земли и требующий к себе огромного внимания. Необходимо холить и лелеять, ухаживать за ним, сделать его благороднее, чтобы он вырос и дал обильный плод».                                                            Сухомлинского В. А.</vt:lpstr>
      <vt:lpstr> </vt:lpstr>
      <vt:lpstr> </vt:lpstr>
      <vt:lpstr> </vt:lpstr>
      <vt:lpstr> </vt:lpstr>
      <vt:lpstr> </vt:lpstr>
      <vt:lpstr> </vt:lpstr>
      <vt:lpstr> </vt:lpstr>
      <vt:lpstr> </vt:lpstr>
      <vt:lpstr> </vt:lpstr>
      <vt:lpstr> </vt:lpstr>
      <vt:lpstr> </vt:lpstr>
      <vt:lpstr> </vt:lpstr>
      <vt:lpstr>           </vt:lpstr>
      <vt:lpstr> </vt:lpstr>
      <vt:lpstr> </vt:lpstr>
      <vt:lpstr> </vt:lpstr>
      <vt:lpstr>Имеем награды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2017-04-24T10:20:21Z</dcterms:created>
  <dcterms:modified xsi:type="dcterms:W3CDTF">2022-03-31T03:14:03Z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