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2319"/>
    <a:srgbClr val="173A8D"/>
    <a:srgbClr val="003374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Адаптация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2013-2014 гг</c:v>
                </c:pt>
                <c:pt idx="1">
                  <c:v>2014-2015 гг</c:v>
                </c:pt>
                <c:pt idx="2">
                  <c:v>2015-2016 гг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</c:v>
                </c:pt>
                <c:pt idx="1">
                  <c:v>0.86</c:v>
                </c:pt>
                <c:pt idx="2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Обучение на 4 и 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2013-2014 гг</c:v>
                </c:pt>
                <c:pt idx="1">
                  <c:v>2014-2015 гг</c:v>
                </c:pt>
                <c:pt idx="2">
                  <c:v>2015-2016 гг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0.71</c:v>
                </c:pt>
                <c:pt idx="1">
                  <c:v>0.73</c:v>
                </c:pt>
                <c:pt idx="2">
                  <c:v>0.79</c:v>
                </c:pt>
              </c:numCache>
            </c:numRef>
          </c:val>
        </c:ser>
        <c:axId val="35867264"/>
        <c:axId val="64039168"/>
      </c:barChart>
      <c:catAx>
        <c:axId val="35867264"/>
        <c:scaling>
          <c:orientation val="minMax"/>
        </c:scaling>
        <c:axPos val="b"/>
        <c:tickLblPos val="nextTo"/>
        <c:crossAx val="64039168"/>
        <c:crosses val="autoZero"/>
        <c:auto val="1"/>
        <c:lblAlgn val="ctr"/>
        <c:lblOffset val="100"/>
      </c:catAx>
      <c:valAx>
        <c:axId val="64039168"/>
        <c:scaling>
          <c:orientation val="minMax"/>
        </c:scaling>
        <c:axPos val="l"/>
        <c:majorGridlines/>
        <c:numFmt formatCode="0%" sourceLinked="1"/>
        <c:tickLblPos val="nextTo"/>
        <c:crossAx val="358672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E2DD1C9-4BB6-422A-8F34-C157EA500BD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378823" y="404949"/>
            <a:ext cx="8360228" cy="271707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209006" y="235132"/>
            <a:ext cx="8699863" cy="3030582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0263" y="1188720"/>
            <a:ext cx="8203474" cy="141079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etite" pitchFamily="50" charset="0"/>
              </a:rPr>
              <a:t>Школа </a:t>
            </a:r>
            <a:br>
              <a:rPr lang="ru-RU" sz="4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etite" pitchFamily="50" charset="0"/>
              </a:rPr>
            </a:br>
            <a:r>
              <a:rPr lang="ru-RU" sz="4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etite" pitchFamily="50" charset="0"/>
              </a:rPr>
              <a:t>будущего первоклассника»</a:t>
            </a:r>
            <a:endParaRPr lang="en-US" sz="45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ppetite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332" y="2586447"/>
            <a:ext cx="772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платная образовательная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576" y="531224"/>
            <a:ext cx="805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– детский сад №44 «Серебряное копытце»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540034" y="4323806"/>
            <a:ext cx="2063932" cy="1084217"/>
          </a:xfrm>
          <a:prstGeom prst="flowChartPunchedTap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«ШБП»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091" y="431074"/>
            <a:ext cx="7759338" cy="1423852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«Развитие психических процессов»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40084" y="693966"/>
            <a:ext cx="780151" cy="795338"/>
            <a:chOff x="1540" y="264"/>
            <a:chExt cx="502" cy="501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540" y="264"/>
              <a:ext cx="502" cy="501"/>
              <a:chOff x="1540" y="264"/>
              <a:chExt cx="502" cy="501"/>
            </a:xfrm>
          </p:grpSpPr>
          <p:sp>
            <p:nvSpPr>
              <p:cNvPr id="31" name="Oval 58"/>
              <p:cNvSpPr>
                <a:spLocks noChangeArrowheads="1"/>
              </p:cNvSpPr>
              <p:nvPr/>
            </p:nvSpPr>
            <p:spPr bwMode="gray">
              <a:xfrm flipH="1">
                <a:off x="1540" y="264"/>
                <a:ext cx="502" cy="50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" name="Picture 6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48"/>
                <a:ext cx="349" cy="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 Box 61"/>
            <p:cNvSpPr txBox="1">
              <a:spLocks noChangeArrowheads="1"/>
            </p:cNvSpPr>
            <p:nvPr/>
          </p:nvSpPr>
          <p:spPr bwMode="gray">
            <a:xfrm>
              <a:off x="1641" y="329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FFFFFF"/>
                  </a:solidFill>
                </a:rPr>
                <a:t>4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47062" y="1737363"/>
            <a:ext cx="32680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6915" y="2416629"/>
            <a:ext cx="7302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Обучать навыкам техники выразительных движений;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предпосылки к учебной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навыки произвольной регуляции поведения;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навыки общения со  сверстниками и взрослыми;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познавательные процессы: внимание, восприятие, память, речь, мышление;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Помочь ребенку принять роль ученика, формировать эмоционально-положительное отношение к школе;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Повышать психолого-педагогическую компетентность родителей в вопросах подготовки к школе.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877540" y="3578142"/>
            <a:ext cx="32381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313508"/>
            <a:ext cx="7759338" cy="1071155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Образовательный процесс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pic>
        <p:nvPicPr>
          <p:cNvPr id="11" name="Рисунок 10" descr="-09876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3383" y="1525566"/>
            <a:ext cx="6113417" cy="4264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482831">
            <a:off x="61442" y="2179714"/>
            <a:ext cx="272138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«ШБП»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Занятие-праздник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60_F_25018221_OF8StZ262Krsiqk0x9cxDduKsDD8Ng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084" y="4037510"/>
            <a:ext cx="1944915" cy="14586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313508"/>
            <a:ext cx="7759338" cy="1071155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Образовательный процесс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pic>
        <p:nvPicPr>
          <p:cNvPr id="13" name="Рисунок 12" descr="160_F_25018221_OF8StZ262Krsiqk0x9cxDduKsDD8N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821" y="3919944"/>
            <a:ext cx="1944915" cy="14586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446" y="1750422"/>
            <a:ext cx="5744666" cy="3958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482831">
            <a:off x="5815740" y="2022959"/>
            <a:ext cx="32814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«ШБП»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Занятие-исследование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313508"/>
            <a:ext cx="7759338" cy="1071155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Образовательный процесс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pic>
        <p:nvPicPr>
          <p:cNvPr id="13" name="Рисунок 12" descr="160_F_25018221_OF8StZ262Krsiqk0x9cxDduKsDD8N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86" y="3972197"/>
            <a:ext cx="1944915" cy="14586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948" y="1663150"/>
            <a:ext cx="6244046" cy="4155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482831">
            <a:off x="352306" y="2231963"/>
            <a:ext cx="279140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«ШБП»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Занятие-экскурсия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313508"/>
            <a:ext cx="7759338" cy="1071155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Образовательный процесс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pic>
        <p:nvPicPr>
          <p:cNvPr id="13" name="Рисунок 12" descr="160_F_25018221_OF8StZ262Krsiqk0x9cxDduKsDD8N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43" y="3933009"/>
            <a:ext cx="1944915" cy="14586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IMG_5317.jpg"/>
          <p:cNvPicPr>
            <a:picLocks noChangeAspect="1"/>
          </p:cNvPicPr>
          <p:nvPr/>
        </p:nvPicPr>
        <p:blipFill>
          <a:blip r:embed="rId3" cstate="print"/>
          <a:srcRect t="9310" r="27163"/>
          <a:stretch>
            <a:fillRect/>
          </a:stretch>
        </p:blipFill>
        <p:spPr>
          <a:xfrm>
            <a:off x="3344092" y="1632857"/>
            <a:ext cx="5366410" cy="4199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482831">
            <a:off x="124048" y="2205837"/>
            <a:ext cx="33785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«ШБП»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Итоговое занятие года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0" y="313508"/>
            <a:ext cx="8477795" cy="1071155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Результаты деятельности «ШБП»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00" y="1585730"/>
            <a:ext cx="849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 «Школы будущего первоклассника» успешно адаптируются к условиям начальной школы и обучаются на «4» и «5».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53143" y="2442754"/>
          <a:ext cx="7889966" cy="325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844" y="261257"/>
            <a:ext cx="7839635" cy="888273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Педагоги «ШБП»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23756" y="1576797"/>
            <a:ext cx="4962198" cy="735013"/>
            <a:chOff x="1269" y="1296"/>
            <a:chExt cx="3193" cy="463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46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642" y="1325"/>
              <a:ext cx="263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Трофимова Марина Михайловна,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зам.заведующего по УМР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35230" y="2482490"/>
            <a:ext cx="4989513" cy="782638"/>
            <a:chOff x="1268" y="1776"/>
            <a:chExt cx="3143" cy="493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2989" cy="49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74" y="1840"/>
              <a:ext cx="263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Носкова</a:t>
              </a:r>
              <a:r>
                <a:rPr lang="ru-RU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Татьяна Валерьевна,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педагог-психолог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3896007" y="3831090"/>
            <a:ext cx="4986338" cy="714374"/>
            <a:chOff x="1270" y="2247"/>
            <a:chExt cx="3141" cy="450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2989" cy="45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99" y="2279"/>
              <a:ext cx="263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Дроганова</a:t>
              </a:r>
              <a:r>
                <a:rPr lang="ru-RU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Татьяна Андреевна, 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учитель-логопед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3892831" y="4723722"/>
            <a:ext cx="4989513" cy="906462"/>
            <a:chOff x="1268" y="2727"/>
            <a:chExt cx="3143" cy="571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2989" cy="57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607" y="2742"/>
              <a:ext cx="26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Вострикова Анастасия Юрьевна,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учитель начальных классов школы №2, социальный партнер МАДОУ №44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pic>
        <p:nvPicPr>
          <p:cNvPr id="56" name="Рисунок 55" descr="-яяяя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220" y="3618411"/>
            <a:ext cx="1698544" cy="193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Рисунок 56" descr="IMG_9145.JPG"/>
          <p:cNvPicPr>
            <a:picLocks noChangeAspect="1"/>
          </p:cNvPicPr>
          <p:nvPr/>
        </p:nvPicPr>
        <p:blipFill>
          <a:blip r:embed="rId5" cstate="print"/>
          <a:srcRect l="31857" r="30429" b="41964"/>
          <a:stretch>
            <a:fillRect/>
          </a:stretch>
        </p:blipFill>
        <p:spPr>
          <a:xfrm>
            <a:off x="7158446" y="1549040"/>
            <a:ext cx="1724297" cy="176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Рисунок 57" descr="Трофимова ММ заместитель заведующего по учебно-методической работ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4917" y="1502229"/>
            <a:ext cx="1447503" cy="188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47" descr="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4773" y="3566160"/>
            <a:ext cx="1436914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Прямая со стрелкой 67"/>
          <p:cNvCxnSpPr/>
          <p:nvPr/>
        </p:nvCxnSpPr>
        <p:spPr>
          <a:xfrm>
            <a:off x="7315200" y="3487783"/>
            <a:ext cx="801190" cy="7228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926182" y="3444240"/>
            <a:ext cx="8711" cy="8055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344091" y="3448594"/>
            <a:ext cx="8711" cy="8055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979714" y="3866606"/>
            <a:ext cx="914400" cy="3396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3" y="261256"/>
            <a:ext cx="5786846" cy="1815737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Цель </a:t>
            </a:r>
            <a:b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</a:b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дополнительной </a:t>
            </a:r>
            <a:b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</a:b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программы «ШБП»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64939" y="2229939"/>
            <a:ext cx="8105286" cy="1650343"/>
            <a:chOff x="1313" y="1296"/>
            <a:chExt cx="4318" cy="85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313" y="1296"/>
              <a:ext cx="4318" cy="8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607" y="1372"/>
              <a:ext cx="3837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Подготовка детей к школе, успешному переходу на вторую ступень образования</a:t>
              </a: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ЧЕРЕЗ:</a:t>
              </a:r>
              <a:endPara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" name="Рисунок 47" descr="160_F_25018221_OF8StZ262Krsiqk0x9cxDduKsDD8N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61" y="250370"/>
            <a:ext cx="2413726" cy="18102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9" name="Скругленный прямоугольник 48"/>
          <p:cNvSpPr/>
          <p:nvPr/>
        </p:nvSpPr>
        <p:spPr>
          <a:xfrm>
            <a:off x="209006" y="4258491"/>
            <a:ext cx="1985553" cy="1463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получение знаний об окружающем мире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281646" y="4254137"/>
            <a:ext cx="2368731" cy="1463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формирование элементарных математических навыков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63589" y="4254137"/>
            <a:ext cx="2207623" cy="1463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развитие познавательных процессов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093133" y="4245428"/>
            <a:ext cx="1894114" cy="1463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развитие речи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и подготовку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к обучению грамоте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8" y="339634"/>
            <a:ext cx="8974183" cy="1920241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 «Школа будущего первоклассника» </a:t>
            </a:r>
            <a:b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</a:b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осуществляет свою деятельность </a:t>
            </a:r>
            <a:b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</a:b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на протяжении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52698" y="2650584"/>
            <a:ext cx="8438605" cy="3016478"/>
            <a:chOff x="1003" y="1228"/>
            <a:chExt cx="4871" cy="1138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003" y="1228"/>
              <a:ext cx="4871" cy="113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141" y="1274"/>
              <a:ext cx="4621" cy="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Занятия проходят на базе МАДОУ №44</a:t>
              </a:r>
            </a:p>
            <a:p>
              <a:pPr algn="ctr">
                <a:buFont typeface="Wingdings" pitchFamily="2" charset="2"/>
                <a:buChar char="q"/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Время проведения занятий – с 17.30 до 18.20</a:t>
              </a:r>
            </a:p>
            <a:p>
              <a:pPr algn="ctr">
                <a:buFont typeface="Wingdings" pitchFamily="2" charset="2"/>
                <a:buChar char="q"/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Дни проведения занятий – понедельник, четверг, всего 4 занятия в неделю</a:t>
              </a:r>
            </a:p>
            <a:p>
              <a:pPr algn="ctr">
                <a:buFont typeface="Wingdings" pitchFamily="2" charset="2"/>
                <a:buChar char="q"/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Обучение осуществляется в игровой форме</a:t>
              </a:r>
            </a:p>
            <a:p>
              <a:pPr algn="ctr">
                <a:buFont typeface="Wingdings" pitchFamily="2" charset="2"/>
                <a:buChar char="q"/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Длительность одного занятия – 25 минут</a:t>
              </a:r>
            </a:p>
            <a:p>
              <a:pPr algn="ctr">
                <a:buFont typeface="Wingdings" pitchFamily="2" charset="2"/>
                <a:buChar char="q"/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Дети занимаются в подгруппах</a:t>
              </a:r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4490" y="1554481"/>
            <a:ext cx="233825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4 лет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35"/>
          <p:cNvCxnSpPr/>
          <p:nvPr/>
        </p:nvCxnSpPr>
        <p:spPr>
          <a:xfrm>
            <a:off x="622663" y="4254126"/>
            <a:ext cx="8711" cy="8055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19896" y="2529830"/>
            <a:ext cx="30481" cy="15849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75564" y="2534185"/>
            <a:ext cx="26127" cy="1763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98913" y="2538539"/>
            <a:ext cx="30481" cy="15849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7315200" y="2547247"/>
            <a:ext cx="801190" cy="72281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926182" y="2503704"/>
            <a:ext cx="8711" cy="8055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344091" y="2508058"/>
            <a:ext cx="8711" cy="8055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005840" y="2547247"/>
            <a:ext cx="914400" cy="3396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2" y="705393"/>
            <a:ext cx="7419703" cy="1815737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Для реализации программы предусмотрены </a:t>
            </a:r>
            <a:b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</a:b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следующие виды занятий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69818" y="2926085"/>
            <a:ext cx="1894113" cy="6008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Занятие-игра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46961" y="3352806"/>
            <a:ext cx="1985553" cy="59218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Занятие-путешествие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72446" y="3357160"/>
            <a:ext cx="1985553" cy="5747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Занятие-исследование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5383" y="3291845"/>
            <a:ext cx="1828799" cy="7576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Занятие-праздник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66309" y="4188828"/>
            <a:ext cx="1985553" cy="5747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Занятие-спектакль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06138" y="4132222"/>
            <a:ext cx="1985553" cy="5747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Занятие-конкурс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74081" y="4341228"/>
            <a:ext cx="1985553" cy="5747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Занятие-экскурсия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9635" y="5016142"/>
            <a:ext cx="3239588" cy="5747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ppetite" pitchFamily="50" charset="0"/>
              </a:rPr>
              <a:t>Занятие-соревнование</a:t>
            </a:r>
            <a:endParaRPr lang="ru-RU" dirty="0">
              <a:solidFill>
                <a:srgbClr val="C00000"/>
              </a:solidFill>
              <a:latin typeface="Appetite" pitchFamily="50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613954" y="3670667"/>
            <a:ext cx="1593669" cy="613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>
          <a:xfrm flipH="1">
            <a:off x="3827417" y="2098766"/>
            <a:ext cx="635726" cy="20682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71852" y="2081348"/>
            <a:ext cx="701039" cy="229470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109062" y="2072640"/>
            <a:ext cx="357052" cy="40930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2076994" y="2050868"/>
            <a:ext cx="26126" cy="3918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261256"/>
            <a:ext cx="6766560" cy="1815737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Программа «ШБП» реализуется </a:t>
            </a:r>
            <a:b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</a:b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по четырем направлениям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29784" y="2425122"/>
            <a:ext cx="3754592" cy="1283171"/>
            <a:chOff x="896" y="1397"/>
            <a:chExt cx="6658" cy="66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896" y="1397"/>
              <a:ext cx="6658" cy="66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021" y="1446"/>
              <a:ext cx="6532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«Здравствуй, мир!»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(ознакомление с окружающей действительностью)</a:t>
              </a:r>
              <a:endPara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" name="Рисунок 47" descr="160_F_25018221_OF8StZ262Krsiqk0x9cxDduKsDD8N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2330" y="432161"/>
            <a:ext cx="1944915" cy="14586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4862853" y="2459956"/>
            <a:ext cx="3849895" cy="1283171"/>
            <a:chOff x="1151" y="1397"/>
            <a:chExt cx="6827" cy="664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gray">
            <a:xfrm>
              <a:off x="1151" y="1397"/>
              <a:ext cx="6827" cy="66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gray">
            <a:xfrm>
              <a:off x="1375" y="1426"/>
              <a:ext cx="6487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«По дороге к азбуке»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(развитие речи и подготовка к обучению грамоте)</a:t>
              </a:r>
              <a:endPara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92"/>
          <p:cNvGrpSpPr>
            <a:grpSpLocks/>
          </p:cNvGrpSpPr>
          <p:nvPr/>
        </p:nvGrpSpPr>
        <p:grpSpPr bwMode="auto">
          <a:xfrm>
            <a:off x="182840" y="4184253"/>
            <a:ext cx="4702545" cy="1283171"/>
            <a:chOff x="612" y="1397"/>
            <a:chExt cx="8339" cy="664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gray">
            <a:xfrm>
              <a:off x="612" y="1397"/>
              <a:ext cx="8270" cy="66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gray">
            <a:xfrm>
              <a:off x="658" y="1419"/>
              <a:ext cx="8293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«Введение в математику»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(формирование элементарных математических представлений)</a:t>
              </a:r>
              <a:endPara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92"/>
          <p:cNvGrpSpPr>
            <a:grpSpLocks/>
          </p:cNvGrpSpPr>
          <p:nvPr/>
        </p:nvGrpSpPr>
        <p:grpSpPr bwMode="auto">
          <a:xfrm>
            <a:off x="4924655" y="4232152"/>
            <a:ext cx="4219390" cy="1214815"/>
            <a:chOff x="-199" y="1397"/>
            <a:chExt cx="9701" cy="630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gray">
            <a:xfrm>
              <a:off x="-199" y="1397"/>
              <a:ext cx="9701" cy="63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gray">
            <a:xfrm>
              <a:off x="-79" y="1446"/>
              <a:ext cx="9581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«Развитие </a:t>
              </a: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психических процессов»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098" y="274319"/>
            <a:ext cx="6766560" cy="1175658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«Здравствуй, мир!»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822965" y="393519"/>
            <a:ext cx="780151" cy="795338"/>
            <a:chOff x="1540" y="264"/>
            <a:chExt cx="502" cy="501"/>
          </a:xfrm>
        </p:grpSpPr>
        <p:grpSp>
          <p:nvGrpSpPr>
            <p:cNvPr id="26" name="Group 56"/>
            <p:cNvGrpSpPr>
              <a:grpSpLocks/>
            </p:cNvGrpSpPr>
            <p:nvPr/>
          </p:nvGrpSpPr>
          <p:grpSpPr bwMode="auto">
            <a:xfrm>
              <a:off x="1540" y="264"/>
              <a:ext cx="502" cy="501"/>
              <a:chOff x="1540" y="264"/>
              <a:chExt cx="502" cy="501"/>
            </a:xfrm>
          </p:grpSpPr>
          <p:sp>
            <p:nvSpPr>
              <p:cNvPr id="31" name="Oval 58"/>
              <p:cNvSpPr>
                <a:spLocks noChangeArrowheads="1"/>
              </p:cNvSpPr>
              <p:nvPr/>
            </p:nvSpPr>
            <p:spPr bwMode="gray">
              <a:xfrm flipH="1">
                <a:off x="1540" y="264"/>
                <a:ext cx="502" cy="501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" name="Picture 6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48"/>
                <a:ext cx="349" cy="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 Box 61"/>
            <p:cNvSpPr txBox="1">
              <a:spLocks noChangeArrowheads="1"/>
            </p:cNvSpPr>
            <p:nvPr/>
          </p:nvSpPr>
          <p:spPr bwMode="gray">
            <a:xfrm>
              <a:off x="1641" y="329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97234" y="1293225"/>
            <a:ext cx="386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 – Трофимова М.М.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3406" y="1894116"/>
            <a:ext cx="7863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Дальнейшее приобщение к миру взрослых людей, и созданных их трудом предметов;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возможности действовать в повседневной жизни разумно и достаточно самостоятельно, понимать, осмысливать и реализовывать в своём поведении нравственное  отношение  к предметам как результату человеческого труда;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Ознакомление с техникой, машинами и механизмами, доступными для понимания дошкольника, разнообразными видами труда взрослых в ближайшем окружении, профессиями родителей;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Расширение, уточнение и систематизация  знаний о явлениях природы;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бережного отношения к природе через формирование осознанно правильного отношения к ней;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Обогащение и уточнение знаний ребёнка о самом себе, своей семье, ближайшем социальном окружении.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1262895" y="3571609"/>
            <a:ext cx="364307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63" y="431074"/>
            <a:ext cx="6766560" cy="1175658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«По дороге к азбуке»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940530" y="550274"/>
            <a:ext cx="780151" cy="795338"/>
            <a:chOff x="1540" y="264"/>
            <a:chExt cx="502" cy="501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540" y="264"/>
              <a:ext cx="502" cy="501"/>
              <a:chOff x="1540" y="264"/>
              <a:chExt cx="502" cy="501"/>
            </a:xfrm>
          </p:grpSpPr>
          <p:sp>
            <p:nvSpPr>
              <p:cNvPr id="31" name="Oval 58"/>
              <p:cNvSpPr>
                <a:spLocks noChangeArrowheads="1"/>
              </p:cNvSpPr>
              <p:nvPr/>
            </p:nvSpPr>
            <p:spPr bwMode="gray">
              <a:xfrm flipH="1">
                <a:off x="1540" y="264"/>
                <a:ext cx="502" cy="50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" name="Picture 6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48"/>
                <a:ext cx="349" cy="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 Box 61"/>
            <p:cNvSpPr txBox="1">
              <a:spLocks noChangeArrowheads="1"/>
            </p:cNvSpPr>
            <p:nvPr/>
          </p:nvSpPr>
          <p:spPr bwMode="gray">
            <a:xfrm>
              <a:off x="1641" y="329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FFFFFF"/>
                  </a:solidFill>
                </a:rPr>
                <a:t>2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68912" y="1449980"/>
            <a:ext cx="35522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Дроганова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3041" y="2547259"/>
            <a:ext cx="7302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Обогащение активного, пассивного, потенциального словаря;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грамматических категорий речи: словообразование и словоизменение;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умений связной речи с опорой на речевой опыт ребёнка;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фонематического слуха, фонематического восприятия, совершенствование звуковой культуры речи детей;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звуко-слоговому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анализу слов;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пальцевой моторики.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812226" y="3395261"/>
            <a:ext cx="32381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091" y="431074"/>
            <a:ext cx="7759338" cy="1175658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«Введение в математику»</a:t>
            </a:r>
            <a:endParaRPr lang="ru-RU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40084" y="589463"/>
            <a:ext cx="780151" cy="795338"/>
            <a:chOff x="1540" y="264"/>
            <a:chExt cx="502" cy="501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540" y="264"/>
              <a:ext cx="502" cy="501"/>
              <a:chOff x="1540" y="264"/>
              <a:chExt cx="502" cy="501"/>
            </a:xfrm>
          </p:grpSpPr>
          <p:sp>
            <p:nvSpPr>
              <p:cNvPr id="31" name="Oval 58"/>
              <p:cNvSpPr>
                <a:spLocks noChangeArrowheads="1"/>
              </p:cNvSpPr>
              <p:nvPr/>
            </p:nvSpPr>
            <p:spPr bwMode="gray">
              <a:xfrm flipH="1">
                <a:off x="1540" y="264"/>
                <a:ext cx="502" cy="50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5" name="Picture 6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48"/>
                <a:ext cx="349" cy="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 Box 61"/>
            <p:cNvSpPr txBox="1">
              <a:spLocks noChangeArrowheads="1"/>
            </p:cNvSpPr>
            <p:nvPr/>
          </p:nvSpPr>
          <p:spPr bwMode="gray">
            <a:xfrm>
              <a:off x="1641" y="329"/>
              <a:ext cx="2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FFFFFF"/>
                  </a:solidFill>
                </a:rPr>
                <a:t>3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067128" y="1449980"/>
            <a:ext cx="39558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Педагог – Вострикова А.Ю.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6104" y="2076996"/>
            <a:ext cx="7302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Выделение предметов из группы по заданным свойствам, сравнение предметов, разбиение предметов по классам в соответствии с выделенными свойствами;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Сравнение групп предметов путем наложения и с помощью графов: равно, неравно, столько же, больше, меньше;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пространственных представлений и временных;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представлений о числах в пределах 10;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представлений о следующем и предыдущем числе относительно заданного на основе сравнения предметных множеств;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Различение количественного и порядкового числа, счёт в прямом и обратном порядке;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Составление и решение простых арифметических задач;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Различение и называние геометрических фигур.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877540" y="3578142"/>
            <a:ext cx="32381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595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«Школа  будущего первоклассника»</vt:lpstr>
      <vt:lpstr>Педагоги «ШБП»</vt:lpstr>
      <vt:lpstr>Цель  дополнительной  программы «ШБП»</vt:lpstr>
      <vt:lpstr> «Школа будущего первоклассника»  осуществляет свою деятельность  на протяжении</vt:lpstr>
      <vt:lpstr>Для реализации программы предусмотрены  следующие виды занятий</vt:lpstr>
      <vt:lpstr>Программа «ШБП» реализуется  по четырем направлениям</vt:lpstr>
      <vt:lpstr>«Здравствуй, мир!»</vt:lpstr>
      <vt:lpstr>«По дороге к азбуке»</vt:lpstr>
      <vt:lpstr>«Введение в математику»</vt:lpstr>
      <vt:lpstr>«Развитие психических процессов»</vt:lpstr>
      <vt:lpstr>Образовательный процесс</vt:lpstr>
      <vt:lpstr>Образовательный процесс</vt:lpstr>
      <vt:lpstr>Образовательный процесс</vt:lpstr>
      <vt:lpstr>Образовательный процесс</vt:lpstr>
      <vt:lpstr>Результаты деятельности «ШБП»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Танютка</cp:lastModifiedBy>
  <cp:revision>66</cp:revision>
  <dcterms:created xsi:type="dcterms:W3CDTF">2016-11-18T14:12:19Z</dcterms:created>
  <dcterms:modified xsi:type="dcterms:W3CDTF">2017-03-20T02:37:59Z</dcterms:modified>
</cp:coreProperties>
</file>