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B73C05"/>
    <a:srgbClr val="F5F8FA"/>
    <a:srgbClr val="FFFFFF"/>
    <a:srgbClr val="E43802"/>
    <a:srgbClr val="418E03"/>
    <a:srgbClr val="F6F9FB"/>
    <a:srgbClr val="63C98C"/>
    <a:srgbClr val="F85309"/>
    <a:srgbClr val="FC53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533" autoAdjust="0"/>
  </p:normalViewPr>
  <p:slideViewPr>
    <p:cSldViewPr snapToGrid="0">
      <p:cViewPr varScale="1">
        <p:scale>
          <a:sx n="73" d="100"/>
          <a:sy n="73" d="100"/>
        </p:scale>
        <p:origin x="-1014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EDF3F9-A383-40CF-841B-6426D82ECB85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ECF68E2-8283-46B6-8FBF-264D443BE556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396C573-8121-487C-B7E4-735E1C5AD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amera-film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2142" y="1345473"/>
            <a:ext cx="2331657" cy="2913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43" y="2024743"/>
            <a:ext cx="6884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Lobster" pitchFamily="2" charset="0"/>
              </a:rPr>
              <a:t>“</a:t>
            </a:r>
            <a:r>
              <a:rPr lang="ru-RU" sz="8800" dirty="0" smtClean="0">
                <a:solidFill>
                  <a:srgbClr val="C00000"/>
                </a:solidFill>
                <a:latin typeface="Lobster" pitchFamily="2" charset="0"/>
              </a:rPr>
              <a:t>Юный</a:t>
            </a:r>
            <a:endParaRPr lang="ru-RU" sz="8800" dirty="0">
              <a:solidFill>
                <a:srgbClr val="C00000"/>
              </a:solidFill>
              <a:latin typeface="Lobster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0344963">
            <a:off x="453698" y="696068"/>
            <a:ext cx="3439099" cy="1558435"/>
          </a:xfrm>
          <a:prstGeom prst="roundRect">
            <a:avLst/>
          </a:prstGeom>
          <a:ln w="28575">
            <a:solidFill>
              <a:srgbClr val="418E03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Кружок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093132" y="169817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59" y="3056708"/>
            <a:ext cx="6492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  <a:latin typeface="Lobster" pitchFamily="2" charset="0"/>
              </a:rPr>
              <a:t>журналист</a:t>
            </a:r>
            <a:r>
              <a:rPr lang="en-US" sz="8800" dirty="0" smtClean="0">
                <a:solidFill>
                  <a:srgbClr val="C00000"/>
                </a:solidFill>
                <a:latin typeface="Lobster" pitchFamily="2" charset="0"/>
              </a:rPr>
              <a:t>”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342" y="627017"/>
            <a:ext cx="7511143" cy="76944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Специальность - оператор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141029" y="6048101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31" y="2113890"/>
            <a:ext cx="4885509" cy="3143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age (4).jpg"/>
          <p:cNvPicPr>
            <a:picLocks noChangeAspect="1"/>
          </p:cNvPicPr>
          <p:nvPr/>
        </p:nvPicPr>
        <p:blipFill>
          <a:blip r:embed="rId3" cstate="print"/>
          <a:srcRect l="5934" r="3604"/>
          <a:stretch>
            <a:fillRect/>
          </a:stretch>
        </p:blipFill>
        <p:spPr>
          <a:xfrm>
            <a:off x="4245429" y="1981689"/>
            <a:ext cx="5185954" cy="3821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1294" y="5586401"/>
            <a:ext cx="6413825" cy="1062338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Изучаем виды фотоаппаратов посредством интерактивного стола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829" y="404949"/>
            <a:ext cx="8752114" cy="76944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Знакомимся  с  печатной  прессой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180218" y="5878284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6754" y="5586401"/>
            <a:ext cx="6897189" cy="1062338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Изучаем полосы газеты МАДОУ №44 «Дошкольная мозаика». Продумываем собственную страницу в газете.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770.JPG"/>
          <p:cNvPicPr>
            <a:picLocks noChangeAspect="1"/>
          </p:cNvPicPr>
          <p:nvPr/>
        </p:nvPicPr>
        <p:blipFill>
          <a:blip r:embed="rId2" cstate="print"/>
          <a:srcRect l="37714" t="8956" r="2945" b="12121"/>
          <a:stretch>
            <a:fillRect/>
          </a:stretch>
        </p:blipFill>
        <p:spPr>
          <a:xfrm>
            <a:off x="5381897" y="1737360"/>
            <a:ext cx="4021985" cy="356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2775.JPG"/>
          <p:cNvPicPr>
            <a:picLocks noChangeAspect="1"/>
          </p:cNvPicPr>
          <p:nvPr/>
        </p:nvPicPr>
        <p:blipFill>
          <a:blip r:embed="rId3" cstate="print"/>
          <a:srcRect l="10681" r="14945"/>
          <a:stretch>
            <a:fillRect/>
          </a:stretch>
        </p:blipFill>
        <p:spPr>
          <a:xfrm>
            <a:off x="653142" y="1702062"/>
            <a:ext cx="4036423" cy="361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950" y="692332"/>
            <a:ext cx="4441371" cy="144655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Первый  продукт 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деятельности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397725" y="5943599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78823" y="2717073"/>
            <a:ext cx="4402183" cy="274320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«Мир глазами детей» - страница юных журналистов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газете «Дошкольная мозаика». Все фотоматериалы, иллюстрации, текстовые сообщения подготовлены воспитанниками кружка «Юный журналист»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4536" t="12143" r="34063" b="10536"/>
          <a:stretch>
            <a:fillRect/>
          </a:stretch>
        </p:blipFill>
        <p:spPr bwMode="auto">
          <a:xfrm>
            <a:off x="5210588" y="340683"/>
            <a:ext cx="4443394" cy="6151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3977.JPG"/>
          <p:cNvPicPr>
            <a:picLocks noChangeAspect="1"/>
          </p:cNvPicPr>
          <p:nvPr/>
        </p:nvPicPr>
        <p:blipFill>
          <a:blip r:embed="rId2" cstate="print"/>
          <a:srcRect l="22550" r="29582"/>
          <a:stretch>
            <a:fillRect/>
          </a:stretch>
        </p:blipFill>
        <p:spPr>
          <a:xfrm>
            <a:off x="404950" y="1528354"/>
            <a:ext cx="3247884" cy="4523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1887" y="509452"/>
            <a:ext cx="9039496" cy="76944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Обмен  профессиональным  опытом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95942" y="6021976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985.JPG"/>
          <p:cNvPicPr>
            <a:picLocks noChangeAspect="1"/>
          </p:cNvPicPr>
          <p:nvPr/>
        </p:nvPicPr>
        <p:blipFill>
          <a:blip r:embed="rId3" cstate="print"/>
          <a:srcRect l="9231"/>
          <a:stretch>
            <a:fillRect/>
          </a:stretch>
        </p:blipFill>
        <p:spPr>
          <a:xfrm>
            <a:off x="4088675" y="1679586"/>
            <a:ext cx="5499462" cy="4039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00401" y="5643154"/>
            <a:ext cx="6426926" cy="992777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редакцию муниципальной газеты «Знамя Победы». Беседа о профессии журналиста.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>
            <a:off x="6390704" y="2125156"/>
            <a:ext cx="202838" cy="259924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96610" y="2134121"/>
            <a:ext cx="202838" cy="259924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267164">
            <a:off x="8597607" y="1838181"/>
            <a:ext cx="339592" cy="8627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479914" y="2125157"/>
            <a:ext cx="341791" cy="8026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337350" y="2080334"/>
            <a:ext cx="341791" cy="8026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342703" y="2116193"/>
            <a:ext cx="341791" cy="8026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521978">
            <a:off x="1398949" y="2021957"/>
            <a:ext cx="339592" cy="8627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145384" y="6035040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30921" y="3566160"/>
            <a:ext cx="1791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2020" y="2850777"/>
            <a:ext cx="186307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журналиста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3329" y="2958353"/>
            <a:ext cx="22044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Операторское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6380" y="2958353"/>
            <a:ext cx="174656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Фото-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0920" y="3025587"/>
            <a:ext cx="195226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Телевидение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98004" y="2689412"/>
            <a:ext cx="107510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Газета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1328" y="4719917"/>
            <a:ext cx="190577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ведущего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1340" y="4820194"/>
            <a:ext cx="241957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Мастерство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корреспондента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327" y="692332"/>
            <a:ext cx="9039496" cy="144655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Разделы  программы  кружка  «Юный  журналист»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1256" y="3997235"/>
            <a:ext cx="2952206" cy="2521131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Трофимова М.М.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отвечает за разделы программы «Мастерство корреспондента»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«Мастерство ведущего»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2870" y="1431796"/>
            <a:ext cx="1978479" cy="2251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-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2138" y="1423852"/>
            <a:ext cx="1887038" cy="2208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Трофимова ММ заместитель заведующего по учебно-методической работ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032" y="1436913"/>
            <a:ext cx="1754211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457302" y="3997233"/>
            <a:ext cx="2952206" cy="2455817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Дроганова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отвечает за разделы программы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«Фото-мастерство»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«Газета»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736080" y="3931920"/>
            <a:ext cx="2952206" cy="2516777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Ловыгина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отвечает за разделы программы «Операторское мастерство»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«Телевидение»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5759"/>
            <a:ext cx="9906000" cy="76944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Педагоги  кружка  «Юный журналист»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447654">
            <a:off x="5323884" y="538787"/>
            <a:ext cx="3949235" cy="55092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у воспитанников устойчивого интереса (познавательного и практического) к искусству журналистики.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Формирование умений работать с информацией и специальным оборудованием.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Развитие коммуникативных способностей и личностных качеств.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Подготовка личности «информационного общества».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252035">
            <a:off x="854488" y="1059554"/>
            <a:ext cx="3843864" cy="4185761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детского творчества с вовлечением детей в общественно-полезную деятельность с возможностями профориентации.</a:t>
            </a:r>
          </a:p>
          <a:p>
            <a:endParaRPr lang="ru-RU" sz="2400" dirty="0" smtClean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74320" y="6061166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197601">
            <a:off x="764561" y="445283"/>
            <a:ext cx="3963527" cy="55092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программы обучения в кружке «Юный журналист» основана на следующих принципах: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демократизация процесса обучения;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воспитывающий и развивающий характер обучения;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доступность и учёт индивидуальных особенностей детей,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системность, последовательность и постепенность обучения,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связь обучения с жизнью.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407222">
            <a:off x="5374373" y="1111161"/>
            <a:ext cx="4079375" cy="5478423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сформированы элементарные знания о профессии журналиста.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«Юные журналисты» свободно чувствуют себя перед камерой и за ней.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Воспитанники умеют брать интервью (навык выстраивания диалога).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проявляют творческую активность.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Участники кружка умеют презентовать газету детям, родителям и педагогам.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Воспитанники успешно принимают участие в литературных конкурсах.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Взаимодействие с местными СМИ.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132321" y="169817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17" y="352697"/>
            <a:ext cx="7498080" cy="144655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Специальность –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ведущий новостей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6" name="Рисунок 5" descr="IMG_1990.JPG"/>
          <p:cNvPicPr>
            <a:picLocks noChangeAspect="1"/>
          </p:cNvPicPr>
          <p:nvPr/>
        </p:nvPicPr>
        <p:blipFill>
          <a:blip r:embed="rId2" cstate="print"/>
          <a:srcRect l="20835" t="3418" r="11912"/>
          <a:stretch>
            <a:fillRect/>
          </a:stretch>
        </p:blipFill>
        <p:spPr>
          <a:xfrm rot="21402198">
            <a:off x="1254033" y="2139721"/>
            <a:ext cx="4454435" cy="4264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 rot="342335">
            <a:off x="5725887" y="2390501"/>
            <a:ext cx="3339737" cy="2429694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Воспитанники кружка «Юный журналист» пробуют себя в роли ведущих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«САДИКОВСКИХ ВЕСТЕЙ»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106195" y="6048103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595" y="352698"/>
            <a:ext cx="7628709" cy="144655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Специальность - фотокорреспондент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014755" y="6074229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191.JPG"/>
          <p:cNvPicPr>
            <a:picLocks noChangeAspect="1"/>
          </p:cNvPicPr>
          <p:nvPr/>
        </p:nvPicPr>
        <p:blipFill>
          <a:blip r:embed="rId2" cstate="print"/>
          <a:srcRect l="30989" t="14692" r="29319"/>
          <a:stretch>
            <a:fillRect/>
          </a:stretch>
        </p:blipFill>
        <p:spPr>
          <a:xfrm>
            <a:off x="352697" y="2172704"/>
            <a:ext cx="2926080" cy="4192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4704">
            <a:off x="5184449" y="2220685"/>
            <a:ext cx="4375136" cy="3540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43499" y="2416626"/>
            <a:ext cx="2490649" cy="2939145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Воспитанники кружка «Юный журналист» и педагоги знакомятся с фототехникой.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090" y="352697"/>
            <a:ext cx="7694023" cy="144655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Специальность - фотокорреспондент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11" name="Рисунок 10" descr="-юные журнали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6928">
            <a:off x="3566160" y="2041086"/>
            <a:ext cx="5695406" cy="4213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014755" y="6074229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194.JPG"/>
          <p:cNvPicPr>
            <a:picLocks noChangeAspect="1"/>
          </p:cNvPicPr>
          <p:nvPr/>
        </p:nvPicPr>
        <p:blipFill>
          <a:blip r:embed="rId3" cstate="print"/>
          <a:srcRect l="12132" t="5198" r="11516"/>
          <a:stretch>
            <a:fillRect/>
          </a:stretch>
        </p:blipFill>
        <p:spPr>
          <a:xfrm rot="21134296">
            <a:off x="496389" y="3775166"/>
            <a:ext cx="3095896" cy="2562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 rot="21103378">
            <a:off x="683624" y="2220684"/>
            <a:ext cx="3143792" cy="1097283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 держаться в кадре!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16" y="352697"/>
            <a:ext cx="7746275" cy="76944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«Журналистская  летучка»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pic>
        <p:nvPicPr>
          <p:cNvPr id="8" name="Рисунок 7" descr="IMG_1991.JPG"/>
          <p:cNvPicPr>
            <a:picLocks noChangeAspect="1"/>
          </p:cNvPicPr>
          <p:nvPr/>
        </p:nvPicPr>
        <p:blipFill>
          <a:blip r:embed="rId2" cstate="print"/>
          <a:srcRect t="2773" b="21356"/>
          <a:stretch>
            <a:fillRect/>
          </a:stretch>
        </p:blipFill>
        <p:spPr>
          <a:xfrm>
            <a:off x="769822" y="1606731"/>
            <a:ext cx="8574188" cy="4336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543005" y="1802669"/>
            <a:ext cx="3927565" cy="144998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Обсуждение плана работы, распределение обязанностей, выбор маршрута творческой командировки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9635" y="6035040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189.JPG"/>
          <p:cNvPicPr>
            <a:picLocks noChangeAspect="1"/>
          </p:cNvPicPr>
          <p:nvPr/>
        </p:nvPicPr>
        <p:blipFill>
          <a:blip r:embed="rId2" cstate="print"/>
          <a:srcRect l="9363" r="9011" b="5593"/>
          <a:stretch>
            <a:fillRect/>
          </a:stretch>
        </p:blipFill>
        <p:spPr>
          <a:xfrm>
            <a:off x="3840480" y="2085863"/>
            <a:ext cx="5630091" cy="4341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53144" y="352697"/>
            <a:ext cx="8647610" cy="144655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Подведение  итогов 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первого месяца  работы  кружка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rot="21281651">
            <a:off x="402238" y="2676995"/>
            <a:ext cx="3600995" cy="173162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Попробовали свои силы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профессии оператора, фотокорреспондента, интервьюера и ведущего.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79269" y="6008914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406" y="274320"/>
            <a:ext cx="7707086" cy="144655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Lobster" pitchFamily="2" charset="0"/>
              </a:rPr>
              <a:t>Осваиваем  специальность интервьюера</a:t>
            </a:r>
            <a:endParaRPr lang="ru-RU" sz="4400" dirty="0">
              <a:solidFill>
                <a:schemeClr val="bg1"/>
              </a:solidFill>
              <a:latin typeface="Lobster" pitchFamily="2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39635" y="5995851"/>
            <a:ext cx="2560320" cy="613955"/>
          </a:xfrm>
          <a:prstGeom prst="round2Diag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№44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 (1).jpg"/>
          <p:cNvPicPr>
            <a:picLocks noChangeAspect="1"/>
          </p:cNvPicPr>
          <p:nvPr/>
        </p:nvPicPr>
        <p:blipFill>
          <a:blip r:embed="rId2" cstate="print"/>
          <a:srcRect l="7385" t="17066" r="9143"/>
          <a:stretch>
            <a:fillRect/>
          </a:stretch>
        </p:blipFill>
        <p:spPr>
          <a:xfrm>
            <a:off x="3801892" y="2145933"/>
            <a:ext cx="5812371" cy="3849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52689" y="5577335"/>
            <a:ext cx="6413825" cy="1062338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E4380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Юные журналисты – в действии: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учатся брать интервью.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роли интервьюируемых – родители и воспитатели.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print"/>
          <a:srcRect l="3429" r="22989"/>
          <a:stretch>
            <a:fillRect/>
          </a:stretch>
        </p:blipFill>
        <p:spPr>
          <a:xfrm rot="21200747">
            <a:off x="169817" y="2131307"/>
            <a:ext cx="3735977" cy="3384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96391484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tf96391484</Template>
  <TotalTime>0</TotalTime>
  <Words>469</Words>
  <Application>Microsoft Office PowerPoint</Application>
  <PresentationFormat>Лист A4 (210x297 мм)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tf96391484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2017-02-26T07:31:55Z</dcterms:created>
  <dcterms:modified xsi:type="dcterms:W3CDTF">2017-03-20T03:15:20Z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