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71" r:id="rId4"/>
    <p:sldId id="272" r:id="rId5"/>
    <p:sldId id="273" r:id="rId6"/>
    <p:sldId id="256" r:id="rId7"/>
    <p:sldId id="262" r:id="rId8"/>
    <p:sldId id="260" r:id="rId9"/>
    <p:sldId id="257" r:id="rId10"/>
    <p:sldId id="261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372225" y="6492875"/>
            <a:ext cx="2771775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ru-RU"/>
              <a:t>©Рассохина Г.В. </a:t>
            </a:r>
            <a:r>
              <a:rPr lang="en-US"/>
              <a:t>http://pedsovet.su/</a:t>
            </a:r>
            <a:r>
              <a:rPr lang="ru-RU"/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56AB81-DEFF-4A33-A079-CAC1DC47B4CC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0F84-03D4-47D9-BC8A-341E0EAB0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DA680B-8CEC-4270-A6FC-3725E58C83E0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E873-1B3A-425A-B62A-AF9CEBAAA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 userDrawn="1"/>
        </p:nvSpPr>
        <p:spPr>
          <a:xfrm>
            <a:off x="323850" y="260350"/>
            <a:ext cx="8569325" cy="626427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7" descr="4bb97ff07c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80175" y="927100"/>
            <a:ext cx="26638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D1D24-FB30-4E37-A80B-6DE50EFBA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05110753ae9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7"/>
          <p:cNvSpPr/>
          <p:nvPr userDrawn="1"/>
        </p:nvSpPr>
        <p:spPr>
          <a:xfrm>
            <a:off x="323850" y="260350"/>
            <a:ext cx="8569325" cy="6264275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8" descr="banner_alar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185261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animashki-deti-709_thumb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7213" y="4533900"/>
            <a:ext cx="1697037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23084A-76F7-41E0-8C32-F30BF424D876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42B8-6AF9-4480-BCE6-E06FD15B0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CF34E9-FE8E-42BE-BE2D-8BB183F092F8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59C7-8F49-4A1F-8D22-F5CB01F27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F1BBDF-0355-4921-A379-4AE894818EA4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914DD-5E41-4D5F-A0E2-290E33A06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7F95BB-E0C5-4790-9E27-2A414E00419A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FE348-5ED9-4BF8-8DA6-6D2F18FD0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 Образец текста</a:t>
            </a:r>
          </a:p>
          <a:p>
            <a:pPr lvl="1"/>
            <a:r>
              <a:rPr lang="ru-RU" smtClean="0"/>
              <a:t> Второй уровень</a:t>
            </a:r>
          </a:p>
          <a:p>
            <a:pPr lvl="2"/>
            <a:r>
              <a:rPr lang="ru-RU" smtClean="0"/>
              <a:t> 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113" y="6500813"/>
            <a:ext cx="2747962" cy="312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©Рассохина Г.В. </a:t>
            </a:r>
            <a:r>
              <a:rPr lang="en-US"/>
              <a:t>http://pedsovet.su/</a:t>
            </a:r>
            <a:r>
              <a:rPr lang="ru-RU"/>
              <a:t> </a:t>
            </a:r>
          </a:p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round-clipart-school-backgroun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776" y="2638269"/>
            <a:ext cx="84434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Коммуникативная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деятельность.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коммуникативных навыков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совместной деятельности педагогов и воспитанников через ННД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Коковина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Т.А., учитель-логопед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3574" y="599608"/>
            <a:ext cx="637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педагогов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87363"/>
            <a:ext cx="7296592" cy="159543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6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Методы и приемы, </a:t>
            </a:r>
            <a:br>
              <a:rPr lang="ru-RU" sz="36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способствующие активизации</a:t>
            </a:r>
            <a:br>
              <a:rPr lang="ru-RU" sz="36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речевого творчества дошкольников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20700" y="2220913"/>
            <a:ext cx="8229600" cy="3892550"/>
          </a:xfrm>
        </p:spPr>
        <p:txBody>
          <a:bodyPr/>
          <a:lstStyle/>
          <a:p>
            <a:r>
              <a:rPr lang="ru-RU" dirty="0" smtClean="0">
                <a:solidFill>
                  <a:schemeClr val="folHlink"/>
                </a:solidFill>
              </a:rPr>
              <a:t>Наглядные (атрибуты к подвижным, спортивным играм, упражнениям (картинки, игрушки, маски и др. ) </a:t>
            </a:r>
          </a:p>
          <a:p>
            <a:r>
              <a:rPr lang="ru-RU" dirty="0" smtClean="0">
                <a:solidFill>
                  <a:schemeClr val="folHlink"/>
                </a:solidFill>
              </a:rPr>
              <a:t>Словесные (художественное </a:t>
            </a:r>
            <a:r>
              <a:rPr lang="ru-RU" dirty="0" err="1" smtClean="0">
                <a:solidFill>
                  <a:schemeClr val="folHlink"/>
                </a:solidFill>
              </a:rPr>
              <a:t>слово-загадки</a:t>
            </a:r>
            <a:r>
              <a:rPr lang="ru-RU" dirty="0" smtClean="0">
                <a:solidFill>
                  <a:schemeClr val="folHlink"/>
                </a:solidFill>
              </a:rPr>
              <a:t>, </a:t>
            </a:r>
            <a:r>
              <a:rPr lang="ru-RU" dirty="0" err="1" smtClean="0">
                <a:solidFill>
                  <a:schemeClr val="folHlink"/>
                </a:solidFill>
              </a:rPr>
              <a:t>потешки</a:t>
            </a:r>
            <a:r>
              <a:rPr lang="ru-RU" dirty="0" smtClean="0">
                <a:solidFill>
                  <a:schemeClr val="folHlink"/>
                </a:solidFill>
              </a:rPr>
              <a:t>, стихи, считалки, </a:t>
            </a:r>
            <a:r>
              <a:rPr lang="ru-RU" dirty="0" err="1" smtClean="0">
                <a:solidFill>
                  <a:schemeClr val="folHlink"/>
                </a:solidFill>
              </a:rPr>
              <a:t>кричалки</a:t>
            </a:r>
            <a:r>
              <a:rPr lang="ru-RU" dirty="0" smtClean="0">
                <a:solidFill>
                  <a:schemeClr val="folHlink"/>
                </a:solidFill>
              </a:rPr>
              <a:t>) </a:t>
            </a:r>
          </a:p>
          <a:p>
            <a:r>
              <a:rPr lang="ru-RU" dirty="0" smtClean="0">
                <a:solidFill>
                  <a:schemeClr val="folHlink"/>
                </a:solidFill>
              </a:rPr>
              <a:t>Игровые (пальчиковые игры </a:t>
            </a:r>
          </a:p>
          <a:p>
            <a:r>
              <a:rPr lang="ru-RU" dirty="0" smtClean="0">
                <a:solidFill>
                  <a:schemeClr val="folHlink"/>
                </a:solidFill>
              </a:rPr>
              <a:t>Артикуляционная гимнастика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18214" y="682391"/>
            <a:ext cx="8229600" cy="3125111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effectLst/>
              </a:rPr>
              <a:t>Спасибо </a:t>
            </a:r>
            <a:r>
              <a:rPr lang="ru-RU" dirty="0" smtClean="0">
                <a:effectLst/>
              </a:rPr>
              <a:t>за </a:t>
            </a:r>
            <a:r>
              <a:rPr lang="ru-RU" dirty="0" smtClean="0">
                <a:effectLst/>
              </a:rPr>
              <a:t>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round-clipart-school-backgroun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357166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Коммуникативная деятельность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643182"/>
            <a:ext cx="700092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коммуникативных качеств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4500570"/>
            <a:ext cx="3571900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8" y="4500570"/>
            <a:ext cx="3571900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Коммуникация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285984" y="3857628"/>
            <a:ext cx="121444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43570" y="3857628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29076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ground-clipart-school-backgroun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357166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Коммуникативная деятельность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786058"/>
            <a:ext cx="70009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КД предполагает: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3786190"/>
            <a:ext cx="7786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Взаимообогащение детей новым опытом познания, новыми формами взаимодействия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Освоение детьми разных видов деятельности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Установление эмоционального взаимодействия с детьми и взрослыми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29076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ground-clipart-school-backgroun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357166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Коммуникативная деятельность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357430"/>
            <a:ext cx="70009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Умения: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3143248"/>
            <a:ext cx="86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Умение понимать эмоциональное состояние сверстника, взрослого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(весёлый, грустный, рассерженный, упрямый и т.д.) и рассказать о нём.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получать необходимую информацию в общении.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выслушать другого человека, с уважением относиться к его мнению, интересам.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вести простой диалог с взрослыми и сверстниками.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спокойно отстаивать своё мнение.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соотносить свои желания, стремления с интересами других людей.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принимать участие в коллективных делах (договориться, уступать т. д.)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уважительно относиться к окружающим людям.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принимать и оказывать помощь.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ссориться, спокойно реагировать в конфликтных ситуациях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29076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ground-clipart-school-backgroun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357166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Коммуникативная деятельность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143116"/>
            <a:ext cx="70009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Методические приемы: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786058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беседы, направленные на знакомство с различными средствами понимания;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развивающие игры (игры-драматизации; сюжетно-ролевые; словесные игры, направленные на развитие навыков общения);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релаксационные упражнения;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рисование;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проигрывание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психогимнастических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упражнений;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моделирование и анализ заданных ситуаций;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подвижные игры;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рассматривание рисунков и фотографий;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игровые обучающие ситуации;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чтение художественных произведений;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сочинение историй;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слушание музыки;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мини-конкурсы, игры-соревнования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6656" y="6104302"/>
            <a:ext cx="3760787" cy="75369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1800" b="1" dirty="0" err="1" smtClean="0">
                <a:solidFill>
                  <a:srgbClr val="0000FF"/>
                </a:solidFill>
              </a:rPr>
              <a:t>Коковина</a:t>
            </a:r>
            <a:r>
              <a:rPr lang="ru-RU" sz="1800" b="1" dirty="0" smtClean="0">
                <a:solidFill>
                  <a:srgbClr val="0000FF"/>
                </a:solidFill>
              </a:rPr>
              <a:t> Яна Николаевна, воспитатель </a:t>
            </a:r>
            <a:r>
              <a:rPr lang="ru-RU" sz="1800" b="1" dirty="0" smtClean="0">
                <a:solidFill>
                  <a:srgbClr val="0000FF"/>
                </a:solidFill>
              </a:rPr>
              <a:t>МАДОУ №44</a:t>
            </a:r>
            <a:endParaRPr lang="ru-RU" sz="1800" b="1" dirty="0" smtClean="0">
              <a:solidFill>
                <a:srgbClr val="00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0"/>
            <a:ext cx="7772400" cy="23234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</a:t>
            </a:r>
            <a:b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речевого творчества</a:t>
            </a:r>
            <a:b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детей дошкольного возраста </a:t>
            </a:r>
            <a:b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через двигательную деятельность</a:t>
            </a:r>
            <a:endParaRPr lang="ru-RU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83303" y="0"/>
            <a:ext cx="8229600" cy="107315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effectLst/>
              </a:rPr>
              <a:t>Речевое творчество</a:t>
            </a:r>
            <a:r>
              <a:rPr lang="ru-RU" dirty="0" smtClean="0">
                <a:effectLst/>
              </a:rPr>
              <a:t> 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442210" y="1105525"/>
            <a:ext cx="8229600" cy="4525963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folHlink"/>
                </a:solidFill>
              </a:rPr>
              <a:t>Все психические процессы ребенка –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>
                <a:solidFill>
                  <a:schemeClr val="folHlink"/>
                </a:solidFill>
              </a:rPr>
              <a:t> восприятие, память, внимание, мыслительные операции, воображение – 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>
                <a:solidFill>
                  <a:schemeClr val="folHlink"/>
                </a:solidFill>
              </a:rPr>
              <a:t>развиваются через речь и речевое творчество.</a:t>
            </a:r>
          </a:p>
          <a:p>
            <a:pPr algn="ctr"/>
            <a:r>
              <a:rPr lang="ru-RU" sz="2800" dirty="0" smtClean="0">
                <a:solidFill>
                  <a:schemeClr val="folHlink"/>
                </a:solidFill>
              </a:rPr>
              <a:t>Во всех возрастных группах только целенаправленные упражнения  с детьми 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>
                <a:solidFill>
                  <a:schemeClr val="folHlink"/>
                </a:solidFill>
              </a:rPr>
              <a:t>на развитие диалогической речи, самостоятельной активной речи способствуют формированию речевого творчества дошкольников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b="0" dirty="0" smtClean="0">
                <a:solidFill>
                  <a:schemeClr val="hlink"/>
                </a:solidFill>
                <a:effectLst/>
              </a:rPr>
              <a:t>Двигательная деятельность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470" y="1394086"/>
            <a:ext cx="7619115" cy="4120277"/>
          </a:xfrm>
          <a:prstGeom prst="roundRect">
            <a:avLst/>
          </a:prstGeom>
          <a:ln w="762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>
                <a:solidFill>
                  <a:schemeClr val="folHlink"/>
                </a:solidFill>
                <a:latin typeface="Arial" charset="0"/>
                <a:cs typeface="Arial" charset="0"/>
              </a:rPr>
              <a:t> Это естественная потребность детей в движении, удовлетворение которой является важнейшим условием  гармоничного развития ребёнка, </a:t>
            </a:r>
          </a:p>
          <a:p>
            <a:pPr algn="ctr"/>
            <a:r>
              <a:rPr lang="ru-RU">
                <a:solidFill>
                  <a:schemeClr val="folHlink"/>
                </a:solidFill>
                <a:latin typeface="Arial" charset="0"/>
                <a:cs typeface="Arial" charset="0"/>
              </a:rPr>
              <a:t>состояние его здоровья. </a:t>
            </a:r>
          </a:p>
          <a:p>
            <a:pPr algn="ctr"/>
            <a:r>
              <a:rPr lang="ru-RU">
                <a:solidFill>
                  <a:schemeClr val="folHlink"/>
                </a:solidFill>
                <a:latin typeface="Arial" charset="0"/>
                <a:cs typeface="Arial" charset="0"/>
              </a:rPr>
              <a:t>Только в движении организм ребенка лучше работает, активизируются процессы роста и развития.</a:t>
            </a:r>
          </a:p>
          <a:p>
            <a:pPr algn="ctr"/>
            <a:r>
              <a:rPr lang="ru-RU">
                <a:solidFill>
                  <a:schemeClr val="folHlink"/>
                </a:solidFill>
                <a:latin typeface="Arial" charset="0"/>
                <a:cs typeface="Arial" charset="0"/>
              </a:rPr>
              <a:t> Двигательная активность дошкольника должна соответствовать его опыту, интересам, желаниям, функциональным возможностям организма.</a:t>
            </a:r>
          </a:p>
          <a:p>
            <a:pPr algn="ctr"/>
            <a:r>
              <a:rPr lang="ru-RU">
                <a:solidFill>
                  <a:schemeClr val="folHlink"/>
                </a:solidFill>
                <a:latin typeface="Arial" charset="0"/>
                <a:cs typeface="Arial" charset="0"/>
              </a:rPr>
              <a:t> Поэтому педагогам необходимо позаботиться об организации детской двигательной деятельности, ее разнообразии, а также выполнении </a:t>
            </a:r>
          </a:p>
          <a:p>
            <a:pPr algn="ctr"/>
            <a:r>
              <a:rPr lang="ru-RU">
                <a:solidFill>
                  <a:schemeClr val="folHlink"/>
                </a:solidFill>
                <a:latin typeface="Arial" charset="0"/>
                <a:cs typeface="Arial" charset="0"/>
              </a:rPr>
              <a:t>основных задач и требований к ее содержанию.</a:t>
            </a:r>
            <a:endParaRPr lang="ru-RU" sz="2000" u="sng">
              <a:solidFill>
                <a:schemeClr val="folHlin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6947" y="372862"/>
            <a:ext cx="8040965" cy="17489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Формы двигательной деятельности, используемые </a:t>
            </a:r>
            <a:br>
              <a:rPr lang="ru-RU" sz="36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для речевого творчества</a:t>
            </a:r>
          </a:p>
        </p:txBody>
      </p:sp>
      <p:sp>
        <p:nvSpPr>
          <p:cNvPr id="14338" name="Содержимое 5"/>
          <p:cNvSpPr>
            <a:spLocks noGrp="1"/>
          </p:cNvSpPr>
          <p:nvPr>
            <p:ph idx="1"/>
          </p:nvPr>
        </p:nvSpPr>
        <p:spPr>
          <a:xfrm>
            <a:off x="520700" y="2301875"/>
            <a:ext cx="7616825" cy="4113213"/>
          </a:xfrm>
        </p:spPr>
        <p:txBody>
          <a:bodyPr/>
          <a:lstStyle/>
          <a:p>
            <a:r>
              <a:rPr lang="ru-RU" dirty="0" smtClean="0">
                <a:solidFill>
                  <a:schemeClr val="folHlink"/>
                </a:solidFill>
              </a:rPr>
              <a:t>Утренняя гимнастика </a:t>
            </a:r>
          </a:p>
          <a:p>
            <a:r>
              <a:rPr lang="ru-RU" dirty="0" smtClean="0">
                <a:solidFill>
                  <a:schemeClr val="folHlink"/>
                </a:solidFill>
              </a:rPr>
              <a:t>Физкультминутки</a:t>
            </a:r>
          </a:p>
          <a:p>
            <a:r>
              <a:rPr lang="ru-RU" dirty="0" smtClean="0">
                <a:solidFill>
                  <a:schemeClr val="folHlink"/>
                </a:solidFill>
              </a:rPr>
              <a:t>Прогулки</a:t>
            </a:r>
          </a:p>
          <a:p>
            <a:r>
              <a:rPr lang="ru-RU" dirty="0" smtClean="0">
                <a:solidFill>
                  <a:schemeClr val="folHlink"/>
                </a:solidFill>
              </a:rPr>
              <a:t>Оздоровительная гимнастика после сна</a:t>
            </a:r>
          </a:p>
          <a:p>
            <a:r>
              <a:rPr lang="ru-RU" dirty="0" smtClean="0">
                <a:solidFill>
                  <a:schemeClr val="folHlink"/>
                </a:solidFill>
              </a:rPr>
              <a:t>Подвижные игры</a:t>
            </a:r>
          </a:p>
          <a:p>
            <a:r>
              <a:rPr lang="ru-RU" dirty="0" smtClean="0">
                <a:solidFill>
                  <a:schemeClr val="folHlink"/>
                </a:solidFill>
              </a:rPr>
              <a:t>Спортивные игры</a:t>
            </a:r>
          </a:p>
          <a:p>
            <a:r>
              <a:rPr lang="ru-RU" dirty="0" smtClean="0">
                <a:solidFill>
                  <a:schemeClr val="folHlink"/>
                </a:solidFill>
              </a:rPr>
              <a:t>Физкультурные занятия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396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Развитие  речевого творчества  детей дошкольного возраста  через двигательную деятельность</vt:lpstr>
      <vt:lpstr>Речевое творчество </vt:lpstr>
      <vt:lpstr>Двигательная деятельность</vt:lpstr>
      <vt:lpstr>Формы двигательной деятельности, используемые  для речевого творчества</vt:lpstr>
      <vt:lpstr>Методы и приемы,  способствующие активизации  речевого творчества дошкольников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Танечка</cp:lastModifiedBy>
  <cp:revision>10</cp:revision>
  <dcterms:created xsi:type="dcterms:W3CDTF">2014-08-01T19:25:21Z</dcterms:created>
  <dcterms:modified xsi:type="dcterms:W3CDTF">2018-03-20T03:56:03Z</dcterms:modified>
</cp:coreProperties>
</file>