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74" r:id="rId1"/>
  </p:sldMasterIdLst>
  <p:notesMasterIdLst>
    <p:notesMasterId r:id="rId10"/>
  </p:notesMasterIdLst>
  <p:sldIdLst>
    <p:sldId id="505" r:id="rId2"/>
    <p:sldId id="474" r:id="rId3"/>
    <p:sldId id="418" r:id="rId4"/>
    <p:sldId id="494" r:id="rId5"/>
    <p:sldId id="493" r:id="rId6"/>
    <p:sldId id="496" r:id="rId7"/>
    <p:sldId id="501" r:id="rId8"/>
    <p:sldId id="506" r:id="rId9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sz="4000" b="1" i="1" kern="1200">
        <a:solidFill>
          <a:srgbClr val="F8F200"/>
        </a:solidFill>
        <a:latin typeface="Rage Italic" pitchFamily="66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4000" b="1" i="1" kern="1200">
        <a:solidFill>
          <a:srgbClr val="F8F200"/>
        </a:solidFill>
        <a:latin typeface="Rage Italic" pitchFamily="66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4000" b="1" i="1" kern="1200">
        <a:solidFill>
          <a:srgbClr val="F8F200"/>
        </a:solidFill>
        <a:latin typeface="Rage Italic" pitchFamily="66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4000" b="1" i="1" kern="1200">
        <a:solidFill>
          <a:srgbClr val="F8F200"/>
        </a:solidFill>
        <a:latin typeface="Rage Italic" pitchFamily="66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4000" b="1" i="1" kern="1200">
        <a:solidFill>
          <a:srgbClr val="F8F200"/>
        </a:solidFill>
        <a:latin typeface="Rage Italic" pitchFamily="66" charset="0"/>
        <a:ea typeface="+mn-ea"/>
        <a:cs typeface="Arial" charset="0"/>
      </a:defRPr>
    </a:lvl5pPr>
    <a:lvl6pPr marL="2286000" algn="l" defTabSz="914400" rtl="0" eaLnBrk="1" latinLnBrk="0" hangingPunct="1">
      <a:defRPr sz="4000" b="1" i="1" kern="1200">
        <a:solidFill>
          <a:srgbClr val="F8F200"/>
        </a:solidFill>
        <a:latin typeface="Rage Italic" pitchFamily="66" charset="0"/>
        <a:ea typeface="+mn-ea"/>
        <a:cs typeface="Arial" charset="0"/>
      </a:defRPr>
    </a:lvl6pPr>
    <a:lvl7pPr marL="2743200" algn="l" defTabSz="914400" rtl="0" eaLnBrk="1" latinLnBrk="0" hangingPunct="1">
      <a:defRPr sz="4000" b="1" i="1" kern="1200">
        <a:solidFill>
          <a:srgbClr val="F8F200"/>
        </a:solidFill>
        <a:latin typeface="Rage Italic" pitchFamily="66" charset="0"/>
        <a:ea typeface="+mn-ea"/>
        <a:cs typeface="Arial" charset="0"/>
      </a:defRPr>
    </a:lvl7pPr>
    <a:lvl8pPr marL="3200400" algn="l" defTabSz="914400" rtl="0" eaLnBrk="1" latinLnBrk="0" hangingPunct="1">
      <a:defRPr sz="4000" b="1" i="1" kern="1200">
        <a:solidFill>
          <a:srgbClr val="F8F200"/>
        </a:solidFill>
        <a:latin typeface="Rage Italic" pitchFamily="66" charset="0"/>
        <a:ea typeface="+mn-ea"/>
        <a:cs typeface="Arial" charset="0"/>
      </a:defRPr>
    </a:lvl8pPr>
    <a:lvl9pPr marL="3657600" algn="l" defTabSz="914400" rtl="0" eaLnBrk="1" latinLnBrk="0" hangingPunct="1">
      <a:defRPr sz="4000" b="1" i="1" kern="1200">
        <a:solidFill>
          <a:srgbClr val="F8F200"/>
        </a:solidFill>
        <a:latin typeface="Rage Italic" pitchFamily="66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Animation="0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FF6600"/>
    <a:srgbClr val="00FF00"/>
    <a:srgbClr val="26FA49"/>
    <a:srgbClr val="FB5BE8"/>
    <a:srgbClr val="FE2602"/>
    <a:srgbClr val="41E51B"/>
    <a:srgbClr val="F09030"/>
    <a:srgbClr val="D6F22E"/>
    <a:srgbClr val="F8A42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615" autoAdjust="0"/>
    <p:restoredTop sz="94595" autoAdjust="0"/>
  </p:normalViewPr>
  <p:slideViewPr>
    <p:cSldViewPr snapToObjects="1">
      <p:cViewPr varScale="1">
        <p:scale>
          <a:sx n="110" d="100"/>
          <a:sy n="110" d="100"/>
        </p:scale>
        <p:origin x="1266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1549284183891981"/>
          <c:y val="7.4799554748663011E-2"/>
          <c:w val="0.76312621232062583"/>
          <c:h val="0.601182955581660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  <c:spPr>
              <a:solidFill>
                <a:srgbClr val="7030A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227B-4362-86C7-0BF8D6E791A6}"/>
              </c:ext>
            </c:extLst>
          </c:dPt>
          <c:dPt>
            <c:idx val="1"/>
            <c:bubble3D val="0"/>
            <c:spPr>
              <a:solidFill>
                <a:srgbClr val="FFC00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227B-4362-86C7-0BF8D6E791A6}"/>
              </c:ext>
            </c:extLst>
          </c:dPt>
          <c:dPt>
            <c:idx val="2"/>
            <c:bubble3D val="0"/>
            <c:spPr>
              <a:solidFill>
                <a:srgbClr val="0070C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227B-4362-86C7-0BF8D6E791A6}"/>
              </c:ext>
            </c:extLst>
          </c:dPt>
          <c:dPt>
            <c:idx val="3"/>
            <c:bubble3D val="0"/>
            <c:spPr>
              <a:solidFill>
                <a:srgbClr val="FF000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227B-4362-86C7-0BF8D6E791A6}"/>
              </c:ext>
            </c:extLst>
          </c:dPt>
          <c:dPt>
            <c:idx val="4"/>
            <c:bubble3D val="0"/>
            <c:spPr>
              <a:solidFill>
                <a:srgbClr val="00800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227B-4362-86C7-0BF8D6E791A6}"/>
              </c:ext>
            </c:extLst>
          </c:dPt>
          <c:dLbls>
            <c:dLbl>
              <c:idx val="0"/>
              <c:layout>
                <c:manualLayout>
                  <c:x val="6.614071423256743E-3"/>
                  <c:y val="-4.02398865403843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227B-4362-86C7-0BF8D6E791A6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4.9523676778013337E-2"/>
                  <c:y val="-3.39113796383735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227B-4362-86C7-0BF8D6E791A6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0.10977813554577683"/>
                  <c:y val="-7.14474365188245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227B-4362-86C7-0BF8D6E791A6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1.9604600508200416E-2"/>
                  <c:y val="-5.785843964872793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227B-4362-86C7-0BF8D6E791A6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1.5771657472299597E-2"/>
                  <c:y val="-7.584265047770046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227B-4362-86C7-0BF8D6E791A6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Лист1!$A$2:$A$6</c:f>
              <c:strCache>
                <c:ptCount val="5"/>
                <c:pt idx="0">
                  <c:v>против собственности, 8,2%</c:v>
                </c:pt>
                <c:pt idx="1">
                  <c:v>против жизни и здоровья, 10,7%</c:v>
                </c:pt>
                <c:pt idx="2">
                  <c:v>против семьи и несовершеннолетних, 46,9%</c:v>
                </c:pt>
                <c:pt idx="3">
                  <c:v>против половой неприкосновенности, 26,3%</c:v>
                </c:pt>
                <c:pt idx="4">
                  <c:v>иные, 7,9%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196</c:v>
                </c:pt>
                <c:pt idx="1">
                  <c:v>257</c:v>
                </c:pt>
                <c:pt idx="2">
                  <c:v>1122</c:v>
                </c:pt>
                <c:pt idx="3">
                  <c:v>628</c:v>
                </c:pt>
                <c:pt idx="4">
                  <c:v>189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A-227B-4362-86C7-0BF8D6E791A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"/>
          <c:y val="0.75156495165490544"/>
          <c:w val="0.63162618884934507"/>
          <c:h val="0.2458267955869184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rgbClr val="002060"/>
              </a:solidFill>
              <a:latin typeface="Times New Roman" panose="02020603050405020304" pitchFamily="18" charset="0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7.7199925522681262E-2"/>
          <c:y val="1.9086471451834078E-2"/>
          <c:w val="0.92280007447731871"/>
          <c:h val="0.70486110766682819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9 мес. 2018 года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1.0449863693341494E-2"/>
                  <c:y val="-2.5195618184411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D466-43CF-BF3A-0D12FF858F08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3435539034296241E-2"/>
                  <c:y val="-2.5195618184411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D466-43CF-BF3A-0D12FF858F08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4928376704773491E-2"/>
                  <c:y val="-2.5195618184411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D466-43CF-BF3A-0D12FF858F08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1.4928376704773601E-2"/>
                  <c:y val="-1.76369327290881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D466-43CF-BF3A-0D12FF858F08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особо тяжкие</c:v>
                </c:pt>
                <c:pt idx="1">
                  <c:v>тяжкие</c:v>
                </c:pt>
                <c:pt idx="2">
                  <c:v>средней тяжести</c:v>
                </c:pt>
                <c:pt idx="3">
                  <c:v>небольшой тяжести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337</c:v>
                </c:pt>
                <c:pt idx="1">
                  <c:v>244</c:v>
                </c:pt>
                <c:pt idx="2">
                  <c:v>397</c:v>
                </c:pt>
                <c:pt idx="3">
                  <c:v>1512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D466-43CF-BF3A-0D12FF858F08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9 мес. 2019 года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1.0449863693341494E-2"/>
                  <c:y val="-1.25978090922058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D466-43CF-BF3A-0D12FF858F08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9406889716205682E-2"/>
                  <c:y val="-1.51173709106470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D466-43CF-BF3A-0D12FF858F08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4928376704773601E-2"/>
                  <c:y val="-2.5195618184411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D466-43CF-BF3A-0D12FF858F08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3.1349591080024455E-2"/>
                  <c:y val="-1.76369327290881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8-D466-43CF-BF3A-0D12FF858F08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особо тяжкие</c:v>
                </c:pt>
                <c:pt idx="1">
                  <c:v>тяжкие</c:v>
                </c:pt>
                <c:pt idx="2">
                  <c:v>средней тяжести</c:v>
                </c:pt>
                <c:pt idx="3">
                  <c:v>небольшой тяжести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364</c:v>
                </c:pt>
                <c:pt idx="1">
                  <c:v>178</c:v>
                </c:pt>
                <c:pt idx="2">
                  <c:v>399</c:v>
                </c:pt>
                <c:pt idx="3">
                  <c:v>1451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9-D466-43CF-BF3A-0D12FF858F0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53410816"/>
        <c:axId val="453413168"/>
        <c:axId val="0"/>
      </c:bar3DChart>
      <c:catAx>
        <c:axId val="4534108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rgbClr val="00206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453413168"/>
        <c:crosses val="autoZero"/>
        <c:auto val="1"/>
        <c:lblAlgn val="ctr"/>
        <c:lblOffset val="100"/>
        <c:noMultiLvlLbl val="0"/>
      </c:catAx>
      <c:valAx>
        <c:axId val="4534131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534108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6098563960688764"/>
          <c:y val="0.90089392862974127"/>
          <c:w val="0.48400007146813412"/>
          <c:h val="6.383220591208237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baseline="0">
              <a:solidFill>
                <a:srgbClr val="00206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747AAB-B432-4222-B60F-22C24A2C2467}" type="datetimeFigureOut">
              <a:rPr lang="ru-RU" smtClean="0"/>
              <a:pPr/>
              <a:t>14.11.2019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28FAB7-6CF1-4BA2-9941-7487C7F3786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91186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28FAB7-6CF1-4BA2-9941-7487C7F37862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43482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BCF90EC-838F-4EF7-8F10-37CB70831234}" type="datetimeFigureOut">
              <a:rPr lang="ru-RU" smtClean="0"/>
              <a:pPr>
                <a:defRPr/>
              </a:pPr>
              <a:t>14.11.2019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9B7FC4-B50C-4AEA-B809-F9728B1A6AC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637298F-B7D6-44BD-B49D-B7334B0D22CD}" type="datetimeFigureOut">
              <a:rPr lang="ru-RU" smtClean="0"/>
              <a:pPr>
                <a:defRPr/>
              </a:pPr>
              <a:t>14.11.2019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A437AC-C9FE-4573-8841-FD74E16C612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DFB5448-1091-4EE4-A0FF-785BC1DE5A0C}" type="datetimeFigureOut">
              <a:rPr lang="ru-RU" smtClean="0"/>
              <a:pPr>
                <a:defRPr/>
              </a:pPr>
              <a:t>14.11.2019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721662-DE5E-44EE-B029-7D57B20525B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6233A0-094C-4311-A6F9-2442859B1186}" type="datetimeFigureOut">
              <a:rPr lang="ru-RU"/>
              <a:pPr>
                <a:defRPr/>
              </a:pPr>
              <a:t>14.11.2019</a:t>
            </a:fld>
            <a:endParaRPr lang="ru-RU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ECBB3F-0D0B-4DAF-AA62-680A871CFEC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6ABB362-5E73-4720-8FBA-AC59B6B03CAC}" type="datetimeFigureOut">
              <a:rPr lang="ru-RU" smtClean="0"/>
              <a:pPr>
                <a:defRPr/>
              </a:pPr>
              <a:t>14.11.2019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759160-2829-4FEC-B578-0287494ED30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D0C46B3-6D0C-4B7E-A20C-D4329EF18EBD}" type="datetimeFigureOut">
              <a:rPr lang="ru-RU" smtClean="0"/>
              <a:pPr>
                <a:defRPr/>
              </a:pPr>
              <a:t>14.11.2019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09E706-09D0-416B-8C4A-8ED0EAE58C4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67BDC32-9248-442C-B349-BEAFF01DA61C}" type="datetimeFigureOut">
              <a:rPr lang="ru-RU" smtClean="0"/>
              <a:pPr>
                <a:defRPr/>
              </a:pPr>
              <a:t>14.11.2019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4B5C8B-9A59-43E4-AA6E-CF018DAAA2B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F28C651-7B0A-41C2-86F1-71D568CDA54E}" type="datetimeFigureOut">
              <a:rPr lang="ru-RU" smtClean="0"/>
              <a:pPr>
                <a:defRPr/>
              </a:pPr>
              <a:t>14.11.2019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EA1112-15B6-453F-895C-7740B3F87D6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A3977DE-57E9-433B-88B6-085971753C5F}" type="datetimeFigureOut">
              <a:rPr lang="ru-RU" smtClean="0"/>
              <a:pPr>
                <a:defRPr/>
              </a:pPr>
              <a:t>14.11.2019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0B1CC9-E8A7-48ED-9A5A-36D13C93838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FC87623-C29B-4BD9-995D-B20996A6427E}" type="datetimeFigureOut">
              <a:rPr lang="ru-RU" smtClean="0"/>
              <a:pPr>
                <a:defRPr/>
              </a:pPr>
              <a:t>14.11.2019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E5D8BF-4A3B-4527-AB43-D80B1DA27F5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5F0ED6E-AA23-47D4-8C97-40E287729ED6}" type="datetimeFigureOut">
              <a:rPr lang="ru-RU" smtClean="0"/>
              <a:pPr>
                <a:defRPr/>
              </a:pPr>
              <a:t>14.11.2019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42C304-EFF6-4C58-93B6-D8CCCEDC4D9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05A9481-603D-4CDF-B7F8-0F1D9235FAA8}" type="datetimeFigureOut">
              <a:rPr lang="ru-RU" smtClean="0"/>
              <a:pPr>
                <a:defRPr/>
              </a:pPr>
              <a:t>14.11.2019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>
              <a:defRPr/>
            </a:pPr>
            <a:fld id="{ACC728F5-28CC-4FB9-8450-0E92BFB6492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49E745AD-0F4B-4E90-87EA-703C17A6DEB4}" type="datetimeFigureOut">
              <a:rPr lang="ru-RU" smtClean="0"/>
              <a:pPr>
                <a:defRPr/>
              </a:pPr>
              <a:t>14.11.2019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25C2EAE7-8368-4546-92DF-99627F2446C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75" r:id="rId1"/>
    <p:sldLayoutId id="2147484276" r:id="rId2"/>
    <p:sldLayoutId id="2147484277" r:id="rId3"/>
    <p:sldLayoutId id="2147484278" r:id="rId4"/>
    <p:sldLayoutId id="2147484279" r:id="rId5"/>
    <p:sldLayoutId id="2147484280" r:id="rId6"/>
    <p:sldLayoutId id="2147484281" r:id="rId7"/>
    <p:sldLayoutId id="2147484282" r:id="rId8"/>
    <p:sldLayoutId id="2147484283" r:id="rId9"/>
    <p:sldLayoutId id="2147484284" r:id="rId10"/>
    <p:sldLayoutId id="2147484285" r:id="rId11"/>
    <p:sldLayoutId id="2147484286" r:id="rId12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50000">
                                          <p:val>
                                            <p:strVal val="#ppt_y+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30" grpId="0" build="p"/>
    </p:bldLst>
  </p:timing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642767"/>
            <a:ext cx="8572560" cy="5169186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endParaRPr lang="ru-RU" sz="2800" dirty="0" smtClean="0"/>
          </a:p>
          <a:p>
            <a:pPr algn="ctr">
              <a:buNone/>
            </a:pPr>
            <a:r>
              <a:rPr lang="ru-RU" sz="51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Профилактика жестокого обращения в отношении несовершеннолетних</a:t>
            </a:r>
            <a:endParaRPr lang="ru-RU" sz="5100" b="1" dirty="0" smtClean="0">
              <a:solidFill>
                <a:srgbClr val="002060"/>
              </a:solidFill>
            </a:endParaRPr>
          </a:p>
          <a:p>
            <a:pPr algn="ctr">
              <a:buNone/>
            </a:pPr>
            <a:endParaRPr lang="ru-RU" sz="2800" b="1" dirty="0" smtClean="0">
              <a:solidFill>
                <a:srgbClr val="002060"/>
              </a:solidFill>
              <a:latin typeface="Times New Roman" pitchFamily="18" charset="0"/>
            </a:endParaRPr>
          </a:p>
          <a:p>
            <a:pPr algn="ctr">
              <a:buNone/>
            </a:pPr>
            <a:endParaRPr lang="ru-RU" sz="2800" b="1" dirty="0" smtClean="0">
              <a:solidFill>
                <a:srgbClr val="002060"/>
              </a:solidFill>
              <a:latin typeface="Times New Roman" pitchFamily="18" charset="0"/>
            </a:endParaRPr>
          </a:p>
          <a:p>
            <a:pPr algn="ctr">
              <a:lnSpc>
                <a:spcPct val="120000"/>
              </a:lnSpc>
              <a:buNone/>
            </a:pPr>
            <a:r>
              <a:rPr lang="ru-RU" sz="3300" b="1" i="1" dirty="0" smtClean="0">
                <a:solidFill>
                  <a:srgbClr val="002060"/>
                </a:solidFill>
                <a:latin typeface="Times New Roman" pitchFamily="18" charset="0"/>
              </a:rPr>
              <a:t>Доклад начальника отдела УОДУУП и ПДН </a:t>
            </a:r>
            <a:br>
              <a:rPr lang="ru-RU" sz="3300" b="1" i="1" dirty="0" smtClean="0">
                <a:solidFill>
                  <a:srgbClr val="002060"/>
                </a:solidFill>
                <a:latin typeface="Times New Roman" pitchFamily="18" charset="0"/>
              </a:rPr>
            </a:br>
            <a:r>
              <a:rPr lang="ru-RU" sz="3300" b="1" i="1" dirty="0" smtClean="0">
                <a:solidFill>
                  <a:srgbClr val="002060"/>
                </a:solidFill>
                <a:latin typeface="Times New Roman" pitchFamily="18" charset="0"/>
              </a:rPr>
              <a:t>ГУ МВД России по Свердловской области</a:t>
            </a:r>
            <a:br>
              <a:rPr lang="ru-RU" sz="3300" b="1" i="1" dirty="0" smtClean="0">
                <a:solidFill>
                  <a:srgbClr val="002060"/>
                </a:solidFill>
                <a:latin typeface="Times New Roman" pitchFamily="18" charset="0"/>
              </a:rPr>
            </a:br>
            <a:r>
              <a:rPr lang="ru-RU" sz="3300" b="1" i="1" dirty="0" smtClean="0">
                <a:solidFill>
                  <a:srgbClr val="002060"/>
                </a:solidFill>
                <a:latin typeface="Times New Roman" pitchFamily="18" charset="0"/>
              </a:rPr>
              <a:t>Воробей Оксаны Владимировны</a:t>
            </a:r>
          </a:p>
          <a:p>
            <a:pPr algn="ctr">
              <a:buNone/>
            </a:pP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</a:rPr>
              <a:t/>
            </a:r>
            <a:br>
              <a:rPr lang="ru-RU" sz="2800" b="1" dirty="0" smtClean="0">
                <a:solidFill>
                  <a:srgbClr val="002060"/>
                </a:solidFill>
                <a:latin typeface="Times New Roman" pitchFamily="18" charset="0"/>
              </a:rPr>
            </a:br>
            <a:endParaRPr lang="ru-RU" dirty="0"/>
          </a:p>
        </p:txBody>
      </p:sp>
      <p:pic>
        <p:nvPicPr>
          <p:cNvPr id="4" name="Picture 1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43240" y="142852"/>
            <a:ext cx="2462213" cy="151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5"/>
          <p:cNvSpPr>
            <a:spLocks noGrp="1" noChangeArrowheads="1"/>
          </p:cNvSpPr>
          <p:nvPr>
            <p:ph type="title"/>
          </p:nvPr>
        </p:nvSpPr>
        <p:spPr>
          <a:xfrm>
            <a:off x="182563" y="404664"/>
            <a:ext cx="8778875" cy="1169888"/>
          </a:xfrm>
          <a:noFill/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Структура преступности против несовершеннолетних </a:t>
            </a:r>
          </a:p>
        </p:txBody>
      </p: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2560638048"/>
              </p:ext>
            </p:extLst>
          </p:nvPr>
        </p:nvGraphicFramePr>
        <p:xfrm>
          <a:off x="192906" y="1772816"/>
          <a:ext cx="8627565" cy="48691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8772970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32657"/>
            <a:ext cx="9144000" cy="792088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ru-RU" sz="3600" dirty="0" smtClean="0">
                <a:solidFill>
                  <a:srgbClr val="002060"/>
                </a:solidFill>
              </a:rPr>
              <a:t/>
            </a:r>
            <a:br>
              <a:rPr lang="ru-RU" sz="3600" dirty="0" smtClean="0">
                <a:solidFill>
                  <a:srgbClr val="002060"/>
                </a:solidFill>
              </a:rPr>
            </a:br>
            <a:r>
              <a:rPr lang="ru-RU" sz="3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 категории тяжести</a:t>
            </a:r>
            <a:endParaRPr lang="ru-RU" sz="3800" b="1" dirty="0" smtClean="0">
              <a:solidFill>
                <a:srgbClr val="002060"/>
              </a:solidFill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19039079"/>
              </p:ext>
            </p:extLst>
          </p:nvPr>
        </p:nvGraphicFramePr>
        <p:xfrm>
          <a:off x="179512" y="1340768"/>
          <a:ext cx="8507288" cy="53285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0064" y="260648"/>
            <a:ext cx="8229600" cy="956336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Насильственные преступления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596658827"/>
              </p:ext>
            </p:extLst>
          </p:nvPr>
        </p:nvGraphicFramePr>
        <p:xfrm>
          <a:off x="251519" y="1340768"/>
          <a:ext cx="8640961" cy="54471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6835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454287"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/>
                        <a:t>Статья УК</a:t>
                      </a:r>
                      <a:r>
                        <a:rPr lang="ru-RU" sz="1600" b="0" baseline="0" dirty="0" smtClean="0"/>
                        <a:t> РФ</a:t>
                      </a:r>
                      <a:endParaRPr lang="ru-RU" sz="1600" b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родителями</a:t>
                      </a:r>
                      <a:endParaRPr lang="ru-RU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знакомыми</a:t>
                      </a:r>
                      <a:endParaRPr lang="ru-RU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посторон</a:t>
                      </a:r>
                      <a:r>
                        <a:rPr lang="ru-RU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-ними</a:t>
                      </a:r>
                      <a:endParaRPr lang="ru-RU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17944">
                <a:tc>
                  <a:txBody>
                    <a:bodyPr/>
                    <a:lstStyle/>
                    <a:p>
                      <a:r>
                        <a:rPr lang="ru-RU" sz="20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Убийство (ст. 105 УК)</a:t>
                      </a:r>
                      <a:endParaRPr lang="ru-RU" sz="2000" b="1" baseline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14,3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14,3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Тяжкий вред здоровью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(ст. 111 УК)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16,7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5428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Вред здоровью средней тяжести (ст. 112 УК)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  <a:endParaRPr lang="ru-RU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7,1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  <a:endParaRPr lang="ru-RU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54287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Побои, легкий вред здоровью (ст. 115, 116 УК)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</a:t>
                      </a:r>
                      <a:endParaRPr lang="ru-RU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</a:t>
                      </a:r>
                      <a:endParaRPr lang="ru-RU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46,7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20,0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ru-RU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8135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Истязание (ст. 117 УК)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  <a:endParaRPr lang="ru-RU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endParaRPr lang="ru-RU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55,0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20,0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Угроза убийством (ст. 119 УК)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</a:t>
                      </a:r>
                      <a:endParaRPr lang="ru-RU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16,7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37,0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ru-RU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5432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Изнасилование (ст. 131 УК)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</a:t>
                      </a:r>
                      <a:endParaRPr lang="ru-RU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6,8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23,7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</a:t>
                      </a:r>
                      <a:endParaRPr lang="ru-RU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5428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Насильственные действия сексуального характера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(ст. </a:t>
                      </a:r>
                      <a:r>
                        <a:rPr lang="ru-RU" sz="1600" b="1" i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132 УК</a:t>
                      </a:r>
                      <a:r>
                        <a:rPr lang="ru-RU" sz="1600" b="1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257</a:t>
                      </a:r>
                      <a:endParaRPr lang="ru-RU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4,3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</a:t>
                      </a:r>
                      <a:endParaRPr lang="ru-RU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30,4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168</a:t>
                      </a:r>
                      <a:endParaRPr lang="ru-RU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45428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Развратные действия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(ст. 135 УК)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</a:t>
                      </a:r>
                      <a:endParaRPr lang="ru-RU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1,2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4,7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</a:t>
                      </a:r>
                      <a:endParaRPr lang="ru-RU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8202" y="476672"/>
            <a:ext cx="8784976" cy="576064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Профилактический учет ПДН 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178881920"/>
              </p:ext>
            </p:extLst>
          </p:nvPr>
        </p:nvGraphicFramePr>
        <p:xfrm>
          <a:off x="247935" y="1052735"/>
          <a:ext cx="8685510" cy="56886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5611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19309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55927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мес. </a:t>
                      </a:r>
                    </a:p>
                    <a:p>
                      <a:pPr algn="ct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 года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мес.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 года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/ -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52487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latin typeface="Georgia" panose="02040502050405020303" pitchFamily="18" charset="0"/>
                          <a:cs typeface="Times New Roman" panose="02020603050405020304" pitchFamily="18" charset="0"/>
                        </a:rPr>
                        <a:t>Охвачено п</a:t>
                      </a:r>
                      <a:r>
                        <a:rPr lang="ru-RU" sz="1800" b="1" baseline="0" dirty="0" smtClean="0">
                          <a:latin typeface="Georgia" panose="02040502050405020303" pitchFamily="18" charset="0"/>
                          <a:cs typeface="Times New Roman" panose="02020603050405020304" pitchFamily="18" charset="0"/>
                        </a:rPr>
                        <a:t>рофилактической работой</a:t>
                      </a:r>
                      <a:endParaRPr lang="ru-RU" sz="1800" b="1" dirty="0">
                        <a:latin typeface="Georgia" panose="02040502050405020303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6892</a:t>
                      </a:r>
                      <a:endParaRPr lang="ru-RU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6468</a:t>
                      </a:r>
                      <a:endParaRPr lang="ru-RU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-6,2%</a:t>
                      </a:r>
                      <a:endParaRPr lang="ru-RU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04813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latin typeface="Georgia" panose="02040502050405020303" pitchFamily="18" charset="0"/>
                          <a:cs typeface="Times New Roman" panose="02020603050405020304" pitchFamily="18" charset="0"/>
                        </a:rPr>
                        <a:t>Поставлено на учет в ПДН</a:t>
                      </a:r>
                      <a:endParaRPr lang="ru-RU" sz="1800" b="1" dirty="0">
                        <a:latin typeface="Georgia" panose="02040502050405020303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2658</a:t>
                      </a:r>
                      <a:endParaRPr lang="ru-RU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2485</a:t>
                      </a:r>
                      <a:endParaRPr lang="ru-RU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-6,5%</a:t>
                      </a:r>
                      <a:endParaRPr lang="ru-RU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04813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latin typeface="Georgia" panose="02040502050405020303" pitchFamily="18" charset="0"/>
                          <a:cs typeface="Times New Roman" panose="02020603050405020304" pitchFamily="18" charset="0"/>
                        </a:rPr>
                        <a:t>Снято с учета в ПДН</a:t>
                      </a:r>
                      <a:endParaRPr lang="ru-RU" sz="1800" b="1" dirty="0">
                        <a:latin typeface="Georgia" panose="02040502050405020303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2603</a:t>
                      </a:r>
                      <a:endParaRPr lang="ru-RU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2487</a:t>
                      </a:r>
                      <a:endParaRPr lang="ru-RU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-4,5%</a:t>
                      </a:r>
                      <a:endParaRPr lang="ru-RU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04813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latin typeface="Georgia" panose="02040502050405020303" pitchFamily="18" charset="0"/>
                          <a:cs typeface="Times New Roman" panose="02020603050405020304" pitchFamily="18" charset="0"/>
                        </a:rPr>
                        <a:t>Состоит на учете в ПДН</a:t>
                      </a:r>
                      <a:endParaRPr lang="ru-RU" sz="1800" b="1" dirty="0">
                        <a:latin typeface="Georgia" panose="02040502050405020303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4289</a:t>
                      </a:r>
                      <a:endParaRPr lang="ru-RU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3981</a:t>
                      </a:r>
                      <a:endParaRPr lang="ru-RU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-7,2%</a:t>
                      </a:r>
                      <a:endParaRPr lang="ru-RU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652487">
                <a:tc>
                  <a:txBody>
                    <a:bodyPr/>
                    <a:lstStyle/>
                    <a:p>
                      <a:pPr marL="176213" indent="0"/>
                      <a:r>
                        <a:rPr lang="ru-RU" sz="1800" b="1" dirty="0" smtClean="0">
                          <a:latin typeface="Georgia" panose="02040502050405020303" pitchFamily="18" charset="0"/>
                          <a:cs typeface="Times New Roman" panose="02020603050405020304" pitchFamily="18" charset="0"/>
                        </a:rPr>
                        <a:t>злоупотребляющих </a:t>
                      </a:r>
                      <a:r>
                        <a:rPr lang="ru-RU" sz="1800" b="1" baseline="0" dirty="0" smtClean="0">
                          <a:latin typeface="Georgia" panose="02040502050405020303" pitchFamily="18" charset="0"/>
                          <a:cs typeface="Times New Roman" panose="02020603050405020304" pitchFamily="18" charset="0"/>
                        </a:rPr>
                        <a:t>алкогольной продукцией</a:t>
                      </a:r>
                      <a:endParaRPr lang="ru-RU" sz="1800" b="1" dirty="0">
                        <a:latin typeface="Georgia" panose="02040502050405020303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2604</a:t>
                      </a:r>
                      <a:endParaRPr lang="ru-RU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2314</a:t>
                      </a:r>
                      <a:endParaRPr lang="ru-RU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-11,1%</a:t>
                      </a:r>
                      <a:endParaRPr lang="ru-RU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652487">
                <a:tc>
                  <a:txBody>
                    <a:bodyPr/>
                    <a:lstStyle/>
                    <a:p>
                      <a:pPr marL="176213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latin typeface="Georgia" panose="02040502050405020303" pitchFamily="18" charset="0"/>
                          <a:cs typeface="Times New Roman" panose="02020603050405020304" pitchFamily="18" charset="0"/>
                        </a:rPr>
                        <a:t>замеченных в потреблении наркотических средств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</a:t>
                      </a:r>
                      <a:endParaRPr lang="ru-RU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</a:t>
                      </a:r>
                      <a:endParaRPr lang="ru-RU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-2,2%</a:t>
                      </a:r>
                      <a:endParaRPr lang="ru-RU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652487">
                <a:tc>
                  <a:txBody>
                    <a:bodyPr/>
                    <a:lstStyle/>
                    <a:p>
                      <a:pPr marL="176213" indent="0">
                        <a:tabLst/>
                      </a:pPr>
                      <a:r>
                        <a:rPr lang="ru-RU" sz="1800" b="1" dirty="0" smtClean="0">
                          <a:latin typeface="Georgia" panose="02040502050405020303" pitchFamily="18" charset="0"/>
                          <a:cs typeface="Times New Roman" panose="02020603050405020304" pitchFamily="18" charset="0"/>
                        </a:rPr>
                        <a:t>имеющих судимость (неснятую</a:t>
                      </a:r>
                      <a:r>
                        <a:rPr lang="ru-RU" sz="1800" b="1" baseline="0" dirty="0" smtClean="0">
                          <a:latin typeface="Georgia" panose="02040502050405020303" pitchFamily="18" charset="0"/>
                          <a:cs typeface="Times New Roman" panose="02020603050405020304" pitchFamily="18" charset="0"/>
                        </a:rPr>
                        <a:t> или непогашенную)</a:t>
                      </a:r>
                      <a:endParaRPr lang="ru-RU" sz="1800" b="1" dirty="0">
                        <a:latin typeface="Georgia" panose="02040502050405020303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</a:t>
                      </a:r>
                      <a:endParaRPr lang="ru-RU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</a:t>
                      </a:r>
                      <a:endParaRPr lang="ru-RU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+7,0%</a:t>
                      </a:r>
                      <a:endParaRPr lang="ru-RU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652487">
                <a:tc>
                  <a:txBody>
                    <a:bodyPr/>
                    <a:lstStyle/>
                    <a:p>
                      <a:pPr marL="176213" indent="0"/>
                      <a:r>
                        <a:rPr lang="ru-RU" sz="1800" b="1" dirty="0" smtClean="0">
                          <a:latin typeface="Georgia" panose="02040502050405020303" pitchFamily="18" charset="0"/>
                          <a:cs typeface="Times New Roman" panose="02020603050405020304" pitchFamily="18" charset="0"/>
                        </a:rPr>
                        <a:t>в том числе за совершение преступлений в отношении детей</a:t>
                      </a:r>
                      <a:endParaRPr lang="ru-RU" sz="1800" b="1" dirty="0">
                        <a:latin typeface="Georgia" panose="02040502050405020303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</a:t>
                      </a:r>
                      <a:endParaRPr lang="ru-RU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</a:t>
                      </a:r>
                      <a:endParaRPr lang="ru-RU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-2,8%</a:t>
                      </a:r>
                      <a:endParaRPr lang="ru-RU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652487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latin typeface="Georgia" panose="02040502050405020303" pitchFamily="18" charset="0"/>
                          <a:cs typeface="Times New Roman" panose="02020603050405020304" pitchFamily="18" charset="0"/>
                        </a:rPr>
                        <a:t>Воспитывается детей в семьях,</a:t>
                      </a:r>
                      <a:r>
                        <a:rPr lang="ru-RU" sz="1800" b="1" baseline="0" dirty="0" smtClean="0">
                          <a:latin typeface="Georgia" panose="02040502050405020303" pitchFamily="18" charset="0"/>
                          <a:cs typeface="Times New Roman" panose="02020603050405020304" pitchFamily="18" charset="0"/>
                        </a:rPr>
                        <a:t> состоящих на учете в ПДН</a:t>
                      </a:r>
                      <a:endParaRPr lang="ru-RU" sz="1800" b="1" dirty="0">
                        <a:latin typeface="Georgia" panose="02040502050405020303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8603</a:t>
                      </a:r>
                      <a:endParaRPr lang="ru-RU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8186</a:t>
                      </a:r>
                      <a:endParaRPr lang="ru-RU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-4,8%</a:t>
                      </a:r>
                      <a:endParaRPr lang="ru-RU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476672"/>
            <a:ext cx="8928992" cy="1134963"/>
          </a:xfrm>
        </p:spPr>
        <p:txBody>
          <a:bodyPr>
            <a:noAutofit/>
          </a:bodyPr>
          <a:lstStyle/>
          <a:p>
            <a:pPr algn="ctr"/>
            <a:r>
              <a:rPr lang="ru-RU" altLang="ru-RU" sz="29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Информация из субъектов системы профилактики</a:t>
            </a:r>
            <a:br>
              <a:rPr lang="ru-RU" altLang="ru-RU" sz="29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9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о фактах семейного неблагополучия</a:t>
            </a:r>
            <a:endParaRPr lang="ru-RU" sz="2900" dirty="0">
              <a:solidFill>
                <a:srgbClr val="002060"/>
              </a:solidFill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880924425"/>
              </p:ext>
            </p:extLst>
          </p:nvPr>
        </p:nvGraphicFramePr>
        <p:xfrm>
          <a:off x="359531" y="1844824"/>
          <a:ext cx="8424937" cy="47525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4847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55070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04158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544953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мес. 2018 года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мес. 2019 года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/ -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86951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500" b="1" kern="1200" dirty="0" smtClean="0">
                          <a:solidFill>
                            <a:schemeClr val="dk1"/>
                          </a:solidFill>
                          <a:latin typeface="Georgia" panose="02040502050405020303" pitchFamily="18" charset="0"/>
                          <a:ea typeface="+mn-ea"/>
                          <a:cs typeface="Times New Roman" panose="02020603050405020304" pitchFamily="18" charset="0"/>
                        </a:rPr>
                        <a:t>Поступило информаций о фактах семейного неблагополучия, всего</a:t>
                      </a:r>
                      <a:endParaRPr kumimoji="0" lang="ru-RU" sz="1500" b="1" kern="1200" dirty="0">
                        <a:solidFill>
                          <a:schemeClr val="dk1"/>
                        </a:solidFill>
                        <a:latin typeface="Georgia" panose="02040502050405020303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b="1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3158</a:t>
                      </a:r>
                      <a:endParaRPr kumimoji="0" lang="ru-RU" b="1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b="1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3349</a:t>
                      </a:r>
                      <a:endParaRPr kumimoji="0" lang="ru-RU" b="1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b="1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+6,0%</a:t>
                      </a:r>
                      <a:endParaRPr kumimoji="0" lang="ru-RU" b="1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86951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500" b="1" kern="1200" dirty="0" smtClean="0">
                          <a:solidFill>
                            <a:schemeClr val="dk1"/>
                          </a:solidFill>
                          <a:latin typeface="Georgia" panose="02040502050405020303" pitchFamily="18" charset="0"/>
                          <a:ea typeface="+mn-ea"/>
                          <a:cs typeface="Times New Roman" panose="02020603050405020304" pitchFamily="18" charset="0"/>
                        </a:rPr>
                        <a:t>из учреждений</a:t>
                      </a:r>
                      <a:r>
                        <a:rPr kumimoji="0" lang="ru-RU" sz="1500" b="1" kern="1200" baseline="0" dirty="0" smtClean="0">
                          <a:solidFill>
                            <a:schemeClr val="dk1"/>
                          </a:solidFill>
                          <a:latin typeface="Georgia" panose="02040502050405020303" pitchFamily="18" charset="0"/>
                          <a:ea typeface="+mn-ea"/>
                          <a:cs typeface="Times New Roman" panose="02020603050405020304" pitchFamily="18" charset="0"/>
                        </a:rPr>
                        <a:t> здравоохранения</a:t>
                      </a:r>
                      <a:endParaRPr kumimoji="0" lang="ru-RU" sz="1500" b="1" kern="1200" dirty="0">
                        <a:solidFill>
                          <a:schemeClr val="dk1"/>
                        </a:solidFill>
                        <a:latin typeface="Georgia" panose="02040502050405020303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b="1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366</a:t>
                      </a:r>
                      <a:endParaRPr kumimoji="0" lang="ru-RU" b="1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b="1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422</a:t>
                      </a:r>
                      <a:endParaRPr kumimoji="0" lang="ru-RU" b="1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b="1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+15,3%</a:t>
                      </a:r>
                      <a:endParaRPr kumimoji="0" lang="ru-RU" b="1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86951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500" b="1" kern="1200" dirty="0" smtClean="0">
                          <a:solidFill>
                            <a:schemeClr val="dk1"/>
                          </a:solidFill>
                          <a:latin typeface="Georgia" panose="02040502050405020303" pitchFamily="18" charset="0"/>
                          <a:ea typeface="+mn-ea"/>
                          <a:cs typeface="Times New Roman" panose="02020603050405020304" pitchFamily="18" charset="0"/>
                        </a:rPr>
                        <a:t>из учреждений</a:t>
                      </a:r>
                      <a:r>
                        <a:rPr kumimoji="0" lang="ru-RU" sz="1500" b="1" kern="1200" baseline="0" dirty="0" smtClean="0">
                          <a:solidFill>
                            <a:schemeClr val="dk1"/>
                          </a:solidFill>
                          <a:latin typeface="Georgia" panose="02040502050405020303" pitchFamily="18" charset="0"/>
                          <a:ea typeface="+mn-ea"/>
                          <a:cs typeface="Times New Roman" panose="02020603050405020304" pitchFamily="18" charset="0"/>
                        </a:rPr>
                        <a:t> социальной политики</a:t>
                      </a:r>
                      <a:endParaRPr kumimoji="0" lang="ru-RU" sz="1500" b="1" kern="1200" dirty="0">
                        <a:solidFill>
                          <a:schemeClr val="dk1"/>
                        </a:solidFill>
                        <a:latin typeface="Georgia" panose="02040502050405020303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b="1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657</a:t>
                      </a:r>
                      <a:endParaRPr kumimoji="0" lang="ru-RU" b="1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b="1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638</a:t>
                      </a:r>
                      <a:endParaRPr kumimoji="0" lang="ru-RU" b="1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b="1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-2,9%</a:t>
                      </a:r>
                      <a:endParaRPr kumimoji="0" lang="ru-RU" b="1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86951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500" b="1" kern="1200" dirty="0" smtClean="0">
                          <a:solidFill>
                            <a:schemeClr val="dk1"/>
                          </a:solidFill>
                          <a:latin typeface="Georgia" panose="02040502050405020303" pitchFamily="18" charset="0"/>
                          <a:ea typeface="+mn-ea"/>
                          <a:cs typeface="Times New Roman" panose="02020603050405020304" pitchFamily="18" charset="0"/>
                        </a:rPr>
                        <a:t>из образовательных организаций</a:t>
                      </a:r>
                      <a:endParaRPr kumimoji="0" lang="ru-RU" sz="1500" b="1" kern="1200" dirty="0">
                        <a:solidFill>
                          <a:schemeClr val="dk1"/>
                        </a:solidFill>
                        <a:latin typeface="Georgia" panose="02040502050405020303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b="1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1135</a:t>
                      </a:r>
                      <a:endParaRPr kumimoji="0" lang="ru-RU" b="1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b="1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1033</a:t>
                      </a:r>
                      <a:endParaRPr kumimoji="0" lang="ru-RU" b="1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b="1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-9,0%</a:t>
                      </a:r>
                      <a:endParaRPr kumimoji="0" lang="ru-RU" b="1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772820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500" b="1" kern="1200" dirty="0" smtClean="0">
                          <a:solidFill>
                            <a:schemeClr val="dk1"/>
                          </a:solidFill>
                          <a:latin typeface="Georgia" panose="02040502050405020303" pitchFamily="18" charset="0"/>
                          <a:ea typeface="+mn-ea"/>
                          <a:cs typeface="Times New Roman" panose="02020603050405020304" pitchFamily="18" charset="0"/>
                        </a:rPr>
                        <a:t>из других субъектов системы профилактики</a:t>
                      </a:r>
                      <a:endParaRPr kumimoji="0" lang="ru-RU" sz="1500" b="1" kern="1200" dirty="0">
                        <a:solidFill>
                          <a:schemeClr val="dk1"/>
                        </a:solidFill>
                        <a:latin typeface="Georgia" panose="02040502050405020303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b="1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307</a:t>
                      </a:r>
                      <a:endParaRPr kumimoji="0" lang="ru-RU" b="1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b="1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383</a:t>
                      </a:r>
                      <a:endParaRPr kumimoji="0" lang="ru-RU" b="1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b="1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+24,8%</a:t>
                      </a:r>
                      <a:endParaRPr kumimoji="0" lang="ru-RU" b="1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686951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500" b="1" kern="1200" dirty="0" smtClean="0">
                          <a:solidFill>
                            <a:schemeClr val="dk1"/>
                          </a:solidFill>
                          <a:latin typeface="Georgia" panose="02040502050405020303" pitchFamily="18" charset="0"/>
                          <a:ea typeface="+mn-ea"/>
                          <a:cs typeface="Times New Roman" panose="02020603050405020304" pitchFamily="18" charset="0"/>
                        </a:rPr>
                        <a:t>из подразделений органов внутренних</a:t>
                      </a:r>
                      <a:r>
                        <a:rPr kumimoji="0" lang="ru-RU" sz="1500" b="1" kern="1200" baseline="0" dirty="0" smtClean="0">
                          <a:solidFill>
                            <a:schemeClr val="dk1"/>
                          </a:solidFill>
                          <a:latin typeface="Georgia" panose="02040502050405020303" pitchFamily="18" charset="0"/>
                          <a:ea typeface="+mn-ea"/>
                          <a:cs typeface="Times New Roman" panose="02020603050405020304" pitchFamily="18" charset="0"/>
                        </a:rPr>
                        <a:t> дел</a:t>
                      </a:r>
                      <a:endParaRPr kumimoji="0" lang="ru-RU" sz="1500" b="1" kern="1200" dirty="0">
                        <a:solidFill>
                          <a:schemeClr val="dk1"/>
                        </a:solidFill>
                        <a:latin typeface="Georgia" panose="02040502050405020303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b="1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597</a:t>
                      </a:r>
                      <a:endParaRPr kumimoji="0" lang="ru-RU" b="1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b="1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762</a:t>
                      </a:r>
                      <a:endParaRPr kumimoji="0" lang="ru-RU" b="1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b="1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+27,6%</a:t>
                      </a:r>
                      <a:endParaRPr kumimoji="0" lang="ru-RU" b="1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201" y="332656"/>
            <a:ext cx="8928992" cy="1054470"/>
          </a:xfrm>
        </p:spPr>
        <p:txBody>
          <a:bodyPr>
            <a:normAutofit fontScale="90000"/>
          </a:bodyPr>
          <a:lstStyle/>
          <a:p>
            <a:pPr algn="ctr"/>
            <a:r>
              <a:rPr lang="ru-RU" alt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Профилактические мероприятия </a:t>
            </a:r>
            <a:r>
              <a:rPr lang="ru-RU" alt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(совместно с субъектами системы профилактики)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700808"/>
            <a:ext cx="8856984" cy="5021161"/>
          </a:xfrm>
        </p:spPr>
        <p:txBody>
          <a:bodyPr anchor="ctr">
            <a:noAutofit/>
          </a:bodyPr>
          <a:lstStyle/>
          <a:p>
            <a:pPr>
              <a:spcBef>
                <a:spcPts val="300"/>
              </a:spcBef>
            </a:pPr>
            <a:r>
              <a:rPr lang="ru-RU" sz="19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19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 декабря 2018 года по 15 января 2019 года – благотворительная акция «Полицейский Дед Мороз</a:t>
            </a:r>
            <a:r>
              <a:rPr lang="ru-RU" sz="19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»;</a:t>
            </a:r>
            <a:endParaRPr lang="ru-RU" sz="19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300"/>
              </a:spcBef>
            </a:pPr>
            <a:r>
              <a:rPr lang="ru-RU" sz="19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19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 декабря 2018 года по 13 января 2019 профилактическое мероприятие «Комендантский патруль»;</a:t>
            </a:r>
            <a:endParaRPr lang="ru-RU" sz="19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300"/>
              </a:spcBef>
            </a:pPr>
            <a:r>
              <a:rPr lang="ru-RU" sz="19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19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 по 13 апреля – акция «Единый день профилактики»;</a:t>
            </a:r>
            <a:endParaRPr lang="ru-RU" sz="19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300"/>
              </a:spcBef>
            </a:pPr>
            <a:r>
              <a:rPr lang="ru-RU" sz="19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19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25 по 28 апреля – акция «Семья без наркотиков»;</a:t>
            </a:r>
            <a:endParaRPr lang="ru-RU" sz="19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300"/>
              </a:spcBef>
            </a:pPr>
            <a:r>
              <a:rPr lang="ru-RU" sz="19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19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 по 20 мая – оперативно-профилактическое мероприятие «Твой выбор»;</a:t>
            </a:r>
            <a:endParaRPr lang="ru-RU" sz="19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300"/>
              </a:spcBef>
            </a:pPr>
            <a:r>
              <a:rPr lang="ru-RU" sz="19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19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 по 18 мая – профилактическое мероприятие «Беглец»;</a:t>
            </a:r>
            <a:endParaRPr lang="ru-RU" sz="19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300"/>
              </a:spcBef>
            </a:pPr>
            <a:r>
              <a:rPr lang="ru-RU" sz="19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19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по 10 июня – 1 этап ОПО «Подросток» «Детство без насилия»;</a:t>
            </a:r>
            <a:endParaRPr lang="ru-RU" sz="19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300"/>
              </a:spcBef>
            </a:pPr>
            <a:r>
              <a:rPr lang="ru-RU" sz="19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19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по 4 июля – 2 этап ОПО «Подросток» «</a:t>
            </a:r>
            <a:r>
              <a:rPr lang="ru-RU" sz="19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Условник</a:t>
            </a:r>
            <a:r>
              <a:rPr lang="ru-RU" sz="19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»;</a:t>
            </a:r>
            <a:endParaRPr lang="ru-RU" sz="19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300"/>
              </a:spcBef>
            </a:pPr>
            <a:r>
              <a:rPr lang="ru-RU" sz="19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19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29 июля по 7 августа – 3 этап ОПО «Подросток» «Комендантский патруль»;</a:t>
            </a:r>
            <a:endParaRPr lang="ru-RU" sz="19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300"/>
              </a:spcBef>
            </a:pPr>
            <a:r>
              <a:rPr lang="ru-RU" sz="19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19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 августа по 13 сентября </a:t>
            </a:r>
            <a:r>
              <a:rPr lang="ru-RU" sz="19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19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всероссийское профилактическое мероприятие «Помоги пойти учиться»;</a:t>
            </a:r>
            <a:endParaRPr lang="ru-RU" sz="19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300"/>
              </a:spcBef>
            </a:pPr>
            <a:r>
              <a:rPr lang="ru-RU" sz="19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 </a:t>
            </a:r>
            <a:r>
              <a:rPr lang="ru-RU" sz="19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по 5 сентября – 4 этап ОПО «Подросток» «Здоровье»</a:t>
            </a:r>
            <a:r>
              <a:rPr lang="ru-RU" sz="19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spcBef>
                <a:spcPts val="300"/>
              </a:spcBef>
            </a:pPr>
            <a:endParaRPr lang="ru-RU" sz="19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642767"/>
            <a:ext cx="8572560" cy="5169186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endParaRPr lang="ru-RU" sz="2800" dirty="0" smtClean="0"/>
          </a:p>
          <a:p>
            <a:pPr algn="ctr">
              <a:buNone/>
            </a:pPr>
            <a:r>
              <a:rPr lang="ru-RU" sz="51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Профилактика жестокого обращения в отношении несовершеннолетних</a:t>
            </a:r>
            <a:endParaRPr lang="ru-RU" sz="5100" b="1" dirty="0" smtClean="0">
              <a:solidFill>
                <a:srgbClr val="002060"/>
              </a:solidFill>
            </a:endParaRPr>
          </a:p>
          <a:p>
            <a:pPr algn="ctr">
              <a:buNone/>
            </a:pPr>
            <a:endParaRPr lang="ru-RU" sz="2800" b="1" dirty="0" smtClean="0">
              <a:solidFill>
                <a:srgbClr val="002060"/>
              </a:solidFill>
              <a:latin typeface="Times New Roman" pitchFamily="18" charset="0"/>
            </a:endParaRPr>
          </a:p>
          <a:p>
            <a:pPr algn="ctr">
              <a:buNone/>
            </a:pPr>
            <a:endParaRPr lang="ru-RU" sz="2800" b="1" dirty="0" smtClean="0">
              <a:solidFill>
                <a:srgbClr val="002060"/>
              </a:solidFill>
              <a:latin typeface="Times New Roman" pitchFamily="18" charset="0"/>
            </a:endParaRPr>
          </a:p>
          <a:p>
            <a:pPr algn="ctr">
              <a:lnSpc>
                <a:spcPct val="120000"/>
              </a:lnSpc>
              <a:buNone/>
            </a:pPr>
            <a:r>
              <a:rPr lang="ru-RU" sz="3300" b="1" i="1" dirty="0" smtClean="0">
                <a:solidFill>
                  <a:srgbClr val="002060"/>
                </a:solidFill>
                <a:latin typeface="Times New Roman" pitchFamily="18" charset="0"/>
              </a:rPr>
              <a:t>Доклад начальника отдела УОДУУП и ПДН </a:t>
            </a:r>
            <a:br>
              <a:rPr lang="ru-RU" sz="3300" b="1" i="1" dirty="0" smtClean="0">
                <a:solidFill>
                  <a:srgbClr val="002060"/>
                </a:solidFill>
                <a:latin typeface="Times New Roman" pitchFamily="18" charset="0"/>
              </a:rPr>
            </a:br>
            <a:r>
              <a:rPr lang="ru-RU" sz="3300" b="1" i="1" dirty="0" smtClean="0">
                <a:solidFill>
                  <a:srgbClr val="002060"/>
                </a:solidFill>
                <a:latin typeface="Times New Roman" pitchFamily="18" charset="0"/>
              </a:rPr>
              <a:t>ГУ МВД России по Свердловской области</a:t>
            </a:r>
            <a:br>
              <a:rPr lang="ru-RU" sz="3300" b="1" i="1" dirty="0" smtClean="0">
                <a:solidFill>
                  <a:srgbClr val="002060"/>
                </a:solidFill>
                <a:latin typeface="Times New Roman" pitchFamily="18" charset="0"/>
              </a:rPr>
            </a:br>
            <a:r>
              <a:rPr lang="ru-RU" sz="3300" b="1" i="1" dirty="0" smtClean="0">
                <a:solidFill>
                  <a:srgbClr val="002060"/>
                </a:solidFill>
                <a:latin typeface="Times New Roman" pitchFamily="18" charset="0"/>
              </a:rPr>
              <a:t>Воробей Оксаны Владимировны</a:t>
            </a:r>
          </a:p>
          <a:p>
            <a:pPr algn="ctr">
              <a:buNone/>
            </a:pP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</a:rPr>
              <a:t/>
            </a:r>
            <a:br>
              <a:rPr lang="ru-RU" sz="2800" b="1" dirty="0" smtClean="0">
                <a:solidFill>
                  <a:srgbClr val="002060"/>
                </a:solidFill>
                <a:latin typeface="Times New Roman" pitchFamily="18" charset="0"/>
              </a:rPr>
            </a:br>
            <a:endParaRPr lang="ru-RU" dirty="0"/>
          </a:p>
        </p:txBody>
      </p:sp>
      <p:pic>
        <p:nvPicPr>
          <p:cNvPr id="4" name="Picture 1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43240" y="142852"/>
            <a:ext cx="2462213" cy="151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381135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10585</TotalTime>
  <Words>381</Words>
  <Application>Microsoft Office PowerPoint</Application>
  <PresentationFormat>Экран (4:3)</PresentationFormat>
  <Paragraphs>184</Paragraphs>
  <Slides>8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6" baseType="lpstr">
      <vt:lpstr>Arial</vt:lpstr>
      <vt:lpstr>Calibri</vt:lpstr>
      <vt:lpstr>Constantia</vt:lpstr>
      <vt:lpstr>Georgia</vt:lpstr>
      <vt:lpstr>Rage Italic</vt:lpstr>
      <vt:lpstr>Times New Roman</vt:lpstr>
      <vt:lpstr>Wingdings 2</vt:lpstr>
      <vt:lpstr>Поток</vt:lpstr>
      <vt:lpstr>Презентация PowerPoint</vt:lpstr>
      <vt:lpstr>Структура преступности против несовершеннолетних </vt:lpstr>
      <vt:lpstr> По категории тяжести</vt:lpstr>
      <vt:lpstr>Насильственные преступления</vt:lpstr>
      <vt:lpstr>Профилактический учет ПДН </vt:lpstr>
      <vt:lpstr>Информация из субъектов системы профилактики  о фактах семейного неблагополучия</vt:lpstr>
      <vt:lpstr>Профилактические мероприятия  (совместно с субъектами системы профилактики)</vt:lpstr>
      <vt:lpstr>Презентация PowerPoint</vt:lpstr>
    </vt:vector>
  </TitlesOfParts>
  <Company>ГУВД ОБЭП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Мурзин</dc:creator>
  <cp:lastModifiedBy>user65</cp:lastModifiedBy>
  <cp:revision>604</cp:revision>
  <dcterms:created xsi:type="dcterms:W3CDTF">2006-01-30T14:53:58Z</dcterms:created>
  <dcterms:modified xsi:type="dcterms:W3CDTF">2019-11-14T08:29:28Z</dcterms:modified>
</cp:coreProperties>
</file>