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4" r:id="rId1"/>
  </p:sldMasterIdLst>
  <p:notesMasterIdLst>
    <p:notesMasterId r:id="rId10"/>
  </p:notesMasterIdLst>
  <p:sldIdLst>
    <p:sldId id="505" r:id="rId2"/>
    <p:sldId id="474" r:id="rId3"/>
    <p:sldId id="418" r:id="rId4"/>
    <p:sldId id="494" r:id="rId5"/>
    <p:sldId id="493" r:id="rId6"/>
    <p:sldId id="496" r:id="rId7"/>
    <p:sldId id="501" r:id="rId8"/>
    <p:sldId id="506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5pPr>
    <a:lvl6pPr marL="2286000" algn="l" defTabSz="914400" rtl="0" eaLnBrk="1" latinLnBrk="0" hangingPunct="1"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6pPr>
    <a:lvl7pPr marL="2743200" algn="l" defTabSz="914400" rtl="0" eaLnBrk="1" latinLnBrk="0" hangingPunct="1"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7pPr>
    <a:lvl8pPr marL="3200400" algn="l" defTabSz="914400" rtl="0" eaLnBrk="1" latinLnBrk="0" hangingPunct="1"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8pPr>
    <a:lvl9pPr marL="3657600" algn="l" defTabSz="914400" rtl="0" eaLnBrk="1" latinLnBrk="0" hangingPunct="1">
      <a:defRPr sz="4000" b="1" i="1" kern="1200">
        <a:solidFill>
          <a:srgbClr val="F8F200"/>
        </a:solidFill>
        <a:latin typeface="Rage Italic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6600"/>
    <a:srgbClr val="00FF00"/>
    <a:srgbClr val="26FA49"/>
    <a:srgbClr val="FB5BE8"/>
    <a:srgbClr val="FE2602"/>
    <a:srgbClr val="41E51B"/>
    <a:srgbClr val="F09030"/>
    <a:srgbClr val="D6F22E"/>
    <a:srgbClr val="F8A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94595" autoAdjust="0"/>
  </p:normalViewPr>
  <p:slideViewPr>
    <p:cSldViewPr snapToObjects="1"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549284183891981"/>
          <c:y val="7.4799554748663011E-2"/>
          <c:w val="0.76312621232062583"/>
          <c:h val="0.601182955581660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27B-4362-86C7-0BF8D6E791A6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27B-4362-86C7-0BF8D6E791A6}"/>
              </c:ext>
            </c:extLst>
          </c:dPt>
          <c:dPt>
            <c:idx val="2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27B-4362-86C7-0BF8D6E791A6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27B-4362-86C7-0BF8D6E791A6}"/>
              </c:ext>
            </c:extLst>
          </c:dPt>
          <c:dPt>
            <c:idx val="4"/>
            <c:bubble3D val="0"/>
            <c:spPr>
              <a:solidFill>
                <a:srgbClr val="008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27B-4362-86C7-0BF8D6E791A6}"/>
              </c:ext>
            </c:extLst>
          </c:dPt>
          <c:dLbls>
            <c:dLbl>
              <c:idx val="0"/>
              <c:layout>
                <c:manualLayout>
                  <c:x val="6.614071423256743E-3"/>
                  <c:y val="-4.02398865403843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27B-4362-86C7-0BF8D6E791A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9523676778013337E-2"/>
                  <c:y val="-3.3911379638373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27B-4362-86C7-0BF8D6E791A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977813554577683"/>
                  <c:y val="-7.1447436518824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27B-4362-86C7-0BF8D6E791A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9604600508200416E-2"/>
                  <c:y val="-5.7858439648727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27B-4362-86C7-0BF8D6E791A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771657472299597E-2"/>
                  <c:y val="-7.58426504777004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27B-4362-86C7-0BF8D6E791A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против собственности, 8,2%</c:v>
                </c:pt>
                <c:pt idx="1">
                  <c:v>против жизни и здоровья, 10,7%</c:v>
                </c:pt>
                <c:pt idx="2">
                  <c:v>против семьи и несовершеннолетних, 46,9%</c:v>
                </c:pt>
                <c:pt idx="3">
                  <c:v>против половой неприкосновенности, 26,3%</c:v>
                </c:pt>
                <c:pt idx="4">
                  <c:v>иные, 7,9%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196</c:v>
                </c:pt>
                <c:pt idx="1">
                  <c:v>257</c:v>
                </c:pt>
                <c:pt idx="2">
                  <c:v>1122</c:v>
                </c:pt>
                <c:pt idx="3">
                  <c:v>628</c:v>
                </c:pt>
                <c:pt idx="4">
                  <c:v>189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27B-4362-86C7-0BF8D6E791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5156495165490544"/>
          <c:w val="0.63162618884934507"/>
          <c:h val="0.24582679558691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199925522681262E-2"/>
          <c:y val="1.9086471451834078E-2"/>
          <c:w val="0.92280007447731871"/>
          <c:h val="0.704861107666828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мес. 2018 года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449863693341494E-2"/>
                  <c:y val="-2.519561818441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3435539034296241E-2"/>
                  <c:y val="-2.519561818441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928376704773491E-2"/>
                  <c:y val="-2.519561818441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4928376704773601E-2"/>
                  <c:y val="-1.7636932729088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337</c:v>
                </c:pt>
                <c:pt idx="1">
                  <c:v>244</c:v>
                </c:pt>
                <c:pt idx="2">
                  <c:v>397</c:v>
                </c:pt>
                <c:pt idx="3">
                  <c:v>1512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466-43CF-BF3A-0D12FF858F0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мес. 2019 года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449863693341494E-2"/>
                  <c:y val="-1.2597809092205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9406889716205682E-2"/>
                  <c:y val="-1.5117370910647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928376704773601E-2"/>
                  <c:y val="-2.519561818441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1349591080024455E-2"/>
                  <c:y val="-1.7636932729088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D466-43CF-BF3A-0D12FF858F0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особо тяжкие</c:v>
                </c:pt>
                <c:pt idx="1">
                  <c:v>тяжкие</c:v>
                </c:pt>
                <c:pt idx="2">
                  <c:v>средней тяжести</c:v>
                </c:pt>
                <c:pt idx="3">
                  <c:v>небольшой тяжести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364</c:v>
                </c:pt>
                <c:pt idx="1">
                  <c:v>178</c:v>
                </c:pt>
                <c:pt idx="2">
                  <c:v>399</c:v>
                </c:pt>
                <c:pt idx="3">
                  <c:v>1451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466-43CF-BF3A-0D12FF858F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3410816"/>
        <c:axId val="453413168"/>
        <c:axId val="0"/>
      </c:bar3DChart>
      <c:catAx>
        <c:axId val="45341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3413168"/>
        <c:crosses val="autoZero"/>
        <c:auto val="1"/>
        <c:lblAlgn val="ctr"/>
        <c:lblOffset val="100"/>
        <c:noMultiLvlLbl val="0"/>
      </c:catAx>
      <c:valAx>
        <c:axId val="453413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3410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098563960688764"/>
          <c:y val="0.90089392862974127"/>
          <c:w val="0.48400007146813412"/>
          <c:h val="6.38322059120823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747AAB-B432-4222-B60F-22C24A2C2467}" type="datetimeFigureOut">
              <a:rPr lang="ru-RU" smtClean="0"/>
              <a:pPr/>
              <a:t>14.11.2019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8FAB7-6CF1-4BA2-9941-7487C7F378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118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28FAB7-6CF1-4BA2-9941-7487C7F3786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4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CF90EC-838F-4EF7-8F10-37CB70831234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9B7FC4-B50C-4AEA-B809-F9728B1A6A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37298F-B7D6-44BD-B49D-B7334B0D22CD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437AC-C9FE-4573-8841-FD74E16C61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FB5448-1091-4EE4-A0FF-785BC1DE5A0C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721662-DE5E-44EE-B029-7D57B20525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233A0-094C-4311-A6F9-2442859B1186}" type="datetimeFigureOut">
              <a:rPr lang="ru-RU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CBB3F-0D0B-4DAF-AA62-680A871CFE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ABB362-5E73-4720-8FBA-AC59B6B03CAC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759160-2829-4FEC-B578-0287494ED3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0C46B3-6D0C-4B7E-A20C-D4329EF18EBD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9E706-09D0-416B-8C4A-8ED0EAE58C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7BDC32-9248-442C-B349-BEAFF01DA61C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B5C8B-9A59-43E4-AA6E-CF018DAAA2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28C651-7B0A-41C2-86F1-71D568CDA54E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A1112-15B6-453F-895C-7740B3F87D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3977DE-57E9-433B-88B6-085971753C5F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0B1CC9-E8A7-48ED-9A5A-36D13C9383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C87623-C29B-4BD9-995D-B20996A6427E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5D8BF-4A3B-4527-AB43-D80B1DA27F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F0ED6E-AA23-47D4-8C97-40E287729ED6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42C304-EFF6-4C58-93B6-D8CCCEDC4D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5A9481-603D-4CDF-B7F8-0F1D9235FAA8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CC728F5-28CC-4FB9-8450-0E92BFB649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9E745AD-0F4B-4E90-87EA-703C17A6DEB4}" type="datetimeFigureOut">
              <a:rPr lang="ru-RU" smtClean="0"/>
              <a:pPr>
                <a:defRPr/>
              </a:pPr>
              <a:t>14.11.2019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5C2EAE7-8368-4546-92DF-99627F2446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86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2767"/>
            <a:ext cx="8572560" cy="516918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5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Профилактика жестокого обращения в отношении несовершеннолетних</a:t>
            </a:r>
            <a:endParaRPr lang="ru-RU" sz="51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  <a:t>Доклад начальника отдела УОДУУП и ПДН 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  <a:t>ГУ МВД России по Свердловской области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  <a:t>Воробей Оксаны Владимировны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</a:rPr>
            </a:br>
            <a:endParaRPr lang="ru-RU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142852"/>
            <a:ext cx="246221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>
          <a:xfrm>
            <a:off x="182563" y="404664"/>
            <a:ext cx="8778875" cy="1169888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Структура преступности против несовершеннолетних 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560638048"/>
              </p:ext>
            </p:extLst>
          </p:nvPr>
        </p:nvGraphicFramePr>
        <p:xfrm>
          <a:off x="192906" y="1772816"/>
          <a:ext cx="8627565" cy="48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77297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2657"/>
            <a:ext cx="9144000" cy="79208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категории тяжести</a:t>
            </a:r>
            <a:endParaRPr lang="ru-RU" sz="38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039079"/>
              </p:ext>
            </p:extLst>
          </p:nvPr>
        </p:nvGraphicFramePr>
        <p:xfrm>
          <a:off x="179512" y="1340768"/>
          <a:ext cx="8507288" cy="5328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64" y="260648"/>
            <a:ext cx="8229600" cy="95633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Насильственные преступления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96658827"/>
              </p:ext>
            </p:extLst>
          </p:nvPr>
        </p:nvGraphicFramePr>
        <p:xfrm>
          <a:off x="251519" y="1340768"/>
          <a:ext cx="8640961" cy="5447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5428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/>
                        <a:t>Статья УК</a:t>
                      </a:r>
                      <a:r>
                        <a:rPr lang="ru-RU" sz="1600" b="0" baseline="0" dirty="0" smtClean="0"/>
                        <a:t> РФ</a:t>
                      </a:r>
                      <a:endParaRPr lang="ru-RU" sz="16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родителями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знакомыми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посторон</a:t>
                      </a: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-ними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7944">
                <a:tc>
                  <a:txBody>
                    <a:bodyPr/>
                    <a:lstStyle/>
                    <a:p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Убийство (ст. 105 УК)</a:t>
                      </a:r>
                      <a:endParaRPr lang="ru-RU" sz="20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Тяжкий вред здоровью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 111 УК)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4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Вред здоровью средней тяжести (ст. 112 УК)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428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Побои, легкий вред здоровью (ст. 115, 116 УК)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Истязание (ст. 117 УК)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Угроза убийством (ст. 119 УК)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4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Изнасилование (ст. 131 УК)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4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Насильственные действия сексуального характера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 </a:t>
                      </a:r>
                      <a:r>
                        <a:rPr lang="ru-RU" sz="16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 УК</a:t>
                      </a:r>
                      <a:r>
                        <a:rPr lang="ru-RU" sz="16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30,4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4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Развратные действия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(ст. 135 УК)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202" y="476672"/>
            <a:ext cx="8784976" cy="57606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Профилактический учет ПДН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78881920"/>
              </p:ext>
            </p:extLst>
          </p:nvPr>
        </p:nvGraphicFramePr>
        <p:xfrm>
          <a:off x="247935" y="1052735"/>
          <a:ext cx="8685510" cy="5688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61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930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92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мес. </a:t>
                      </a:r>
                    </a:p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года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/ -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248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Охвачено п</a:t>
                      </a:r>
                      <a:r>
                        <a:rPr lang="ru-RU" sz="1800" b="1" baseline="0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рофилактической работой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6892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6468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-6,2%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Поставлено на учет в ПДН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-6,5%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Снято с учета в ПДН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2487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-4,5%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Состоит на учете в ПДН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-7,2%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2487">
                <a:tc>
                  <a:txBody>
                    <a:bodyPr/>
                    <a:lstStyle/>
                    <a:p>
                      <a:pPr marL="176213" indent="0"/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злоупотребляющих </a:t>
                      </a:r>
                      <a:r>
                        <a:rPr lang="ru-RU" sz="1800" b="1" baseline="0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алкогольной продукцией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-11,1%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2487">
                <a:tc>
                  <a:txBody>
                    <a:bodyPr/>
                    <a:lstStyle/>
                    <a:p>
                      <a:pPr marL="1762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замеченных в потреблении наркотических средств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-2,2%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52487">
                <a:tc>
                  <a:txBody>
                    <a:bodyPr/>
                    <a:lstStyle/>
                    <a:p>
                      <a:pPr marL="176213" indent="0">
                        <a:tabLst/>
                      </a:pPr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имеющих судимость (неснятую</a:t>
                      </a:r>
                      <a:r>
                        <a:rPr lang="ru-RU" sz="1800" b="1" baseline="0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 или непогашенную)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+7,0%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52487">
                <a:tc>
                  <a:txBody>
                    <a:bodyPr/>
                    <a:lstStyle/>
                    <a:p>
                      <a:pPr marL="176213" indent="0"/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в том числе за совершение преступлений в отношении детей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-2,8%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5248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Воспитывается детей в семьях,</a:t>
                      </a:r>
                      <a:r>
                        <a:rPr lang="ru-RU" sz="1800" b="1" baseline="0" dirty="0" smtClean="0">
                          <a:latin typeface="Georgia" panose="02040502050405020303" pitchFamily="18" charset="0"/>
                          <a:cs typeface="Times New Roman" panose="02020603050405020304" pitchFamily="18" charset="0"/>
                        </a:rPr>
                        <a:t> состоящих на учете в ПДН</a:t>
                      </a:r>
                      <a:endParaRPr lang="ru-RU" sz="1800" b="1" dirty="0">
                        <a:latin typeface="Georgia" panose="02040502050405020303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8603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8186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-4,8%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928992" cy="1134963"/>
          </a:xfrm>
        </p:spPr>
        <p:txBody>
          <a:bodyPr>
            <a:noAutofit/>
          </a:bodyPr>
          <a:lstStyle/>
          <a:p>
            <a:pPr algn="ctr"/>
            <a:r>
              <a:rPr lang="ru-RU" altLang="ru-RU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Информация из субъектов системы профилактики</a:t>
            </a:r>
            <a:br>
              <a:rPr lang="ru-RU" altLang="ru-RU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 фактах семейного неблагополучия</a:t>
            </a:r>
            <a:endParaRPr lang="ru-RU" sz="2900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80924425"/>
              </p:ext>
            </p:extLst>
          </p:nvPr>
        </p:nvGraphicFramePr>
        <p:xfrm>
          <a:off x="359531" y="1844824"/>
          <a:ext cx="8424937" cy="475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507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15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495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мес. 2018 года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мес. 2019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/ -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695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Поступило информаций о фактах семейного неблагополучия, всего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3158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3349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+6,0%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695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из учреждений</a:t>
                      </a:r>
                      <a:r>
                        <a:rPr kumimoji="0" lang="ru-RU" sz="1500" b="1" kern="1200" baseline="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 здравоохранения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366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422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+15,3%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695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из учреждений</a:t>
                      </a:r>
                      <a:r>
                        <a:rPr kumimoji="0" lang="ru-RU" sz="1500" b="1" kern="1200" baseline="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 социальной политики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657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638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-2,9%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695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из образовательных организаций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1135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1033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-9,0%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282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из других субъектов системы профилактики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307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383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+24,8%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695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500" b="1" kern="120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из подразделений органов внутренних</a:t>
                      </a:r>
                      <a:r>
                        <a:rPr kumimoji="0" lang="ru-RU" sz="1500" b="1" kern="1200" baseline="0" dirty="0" smtClean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+mn-ea"/>
                          <a:cs typeface="Times New Roman" panose="02020603050405020304" pitchFamily="18" charset="0"/>
                        </a:rPr>
                        <a:t> дел</a:t>
                      </a:r>
                      <a:endParaRPr kumimoji="0" lang="ru-RU" sz="1500" b="1" kern="120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597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762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+27,6%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01" y="332656"/>
            <a:ext cx="8928992" cy="105447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Профилактические мероприятия 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(совместно с субъектами системы профилактики)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8"/>
            <a:ext cx="8856984" cy="5021161"/>
          </a:xfrm>
        </p:spPr>
        <p:txBody>
          <a:bodyPr anchor="ctr">
            <a:noAutofit/>
          </a:bodyPr>
          <a:lstStyle/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декабря 2018 года по 15 января 2019 года – благотворительная акция «Полицейский Дед Мороз</a:t>
            </a: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декабря 2018 года по 13 января 2019 профилактическое мероприятие «Комендантский патруль»;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по 13 апреля – акция «Единый день профилактики»;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по 28 апреля – акция «Семья без наркотиков»;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по 20 мая – оперативно-профилактическое мероприятие «Твой выбор»;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по 18 мая – профилактическое мероприятие «Беглец»;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по 10 июня – 1 этап ОПО «Подросток» «Детство без насилия»;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 4 июля – 2 этап ОПО «Подросток» «</a:t>
            </a:r>
            <a:r>
              <a:rPr lang="ru-RU" sz="19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Условник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июля по 7 августа – 3 этап ОПО «Подросток» «Комендантский патруль»;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августа по 13 сентября </a:t>
            </a: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всероссийское профилактическое мероприятие «Помоги пойти учиться»;</a:t>
            </a:r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</a:pPr>
            <a:r>
              <a:rPr lang="ru-RU" sz="19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9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 5 сентября – 4 этап ОПО «Подросток» «Здоровье»</a:t>
            </a: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300"/>
              </a:spcBef>
            </a:pPr>
            <a:endParaRPr lang="ru-RU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2767"/>
            <a:ext cx="8572560" cy="516918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5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Профилактика жестокого обращения в отношении несовершеннолетних</a:t>
            </a:r>
            <a:endParaRPr lang="ru-RU" sz="51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  <a:t>Доклад начальника отдела УОДУУП и ПДН 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  <a:t>ГУ МВД России по Свердловской области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</a:rPr>
              <a:t>Воробей Оксаны Владимировны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</a:rPr>
            </a:br>
            <a:endParaRPr lang="ru-RU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142852"/>
            <a:ext cx="246221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113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10585</TotalTime>
  <Words>381</Words>
  <Application>Microsoft Office PowerPoint</Application>
  <PresentationFormat>Экран (4:3)</PresentationFormat>
  <Paragraphs>184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Constantia</vt:lpstr>
      <vt:lpstr>Georgia</vt:lpstr>
      <vt:lpstr>Rage Italic</vt:lpstr>
      <vt:lpstr>Times New Roman</vt:lpstr>
      <vt:lpstr>Wingdings 2</vt:lpstr>
      <vt:lpstr>Поток</vt:lpstr>
      <vt:lpstr>Презентация PowerPoint</vt:lpstr>
      <vt:lpstr>Структура преступности против несовершеннолетних </vt:lpstr>
      <vt:lpstr> По категории тяжести</vt:lpstr>
      <vt:lpstr>Насильственные преступления</vt:lpstr>
      <vt:lpstr>Профилактический учет ПДН </vt:lpstr>
      <vt:lpstr>Информация из субъектов системы профилактики  о фактах семейного неблагополучия</vt:lpstr>
      <vt:lpstr>Профилактические мероприятия  (совместно с субъектами системы профилактики)</vt:lpstr>
      <vt:lpstr>Презентация PowerPoint</vt:lpstr>
    </vt:vector>
  </TitlesOfParts>
  <Company>ГУВД ОБЭП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Мурзин</dc:creator>
  <cp:lastModifiedBy>user65</cp:lastModifiedBy>
  <cp:revision>604</cp:revision>
  <dcterms:created xsi:type="dcterms:W3CDTF">2006-01-30T14:53:58Z</dcterms:created>
  <dcterms:modified xsi:type="dcterms:W3CDTF">2019-11-14T08:29:28Z</dcterms:modified>
</cp:coreProperties>
</file>