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45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1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8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6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9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16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5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29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79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93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9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1F191-99CD-4947-8B0B-EE4ACEAC64F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B0B26-1D61-4680-8FE9-3B013C407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61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99.r.photoshare.ru/00995/0097db089d7eb67a92e30fd584d2b7a8fadb42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/>
        </p:spPr>
      </p:pic>
      <p:sp>
        <p:nvSpPr>
          <p:cNvPr id="2" name="Прямоугольник 1"/>
          <p:cNvSpPr/>
          <p:nvPr/>
        </p:nvSpPr>
        <p:spPr>
          <a:xfrm>
            <a:off x="251520" y="116632"/>
            <a:ext cx="828092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Конспект </a:t>
            </a:r>
            <a:r>
              <a:rPr lang="ru-RU" b="1" i="1" dirty="0" smtClean="0">
                <a:solidFill>
                  <a:srgbClr val="FF0000"/>
                </a:solidFill>
              </a:rPr>
              <a:t> занятия мир природы в  </a:t>
            </a:r>
            <a:r>
              <a:rPr lang="ru-RU" b="1" i="1" dirty="0">
                <a:solidFill>
                  <a:srgbClr val="FF0000"/>
                </a:solidFill>
              </a:rPr>
              <a:t>подготовительной </a:t>
            </a:r>
            <a:r>
              <a:rPr lang="ru-RU" b="1" i="1" dirty="0" smtClean="0">
                <a:solidFill>
                  <a:srgbClr val="FF0000"/>
                </a:solidFill>
              </a:rPr>
              <a:t>группе на тему: </a:t>
            </a:r>
            <a:r>
              <a:rPr lang="ru-RU" b="1" i="1" dirty="0">
                <a:solidFill>
                  <a:srgbClr val="FF0000"/>
                </a:solidFill>
              </a:rPr>
              <a:t>«Знатоки природы</a:t>
            </a:r>
            <a:r>
              <a:rPr lang="ru-RU" b="1" i="1" dirty="0" smtClean="0">
                <a:solidFill>
                  <a:srgbClr val="FF0000"/>
                </a:solidFill>
              </a:rPr>
              <a:t>».</a:t>
            </a:r>
          </a:p>
          <a:p>
            <a:endParaRPr lang="ru-RU" b="1" i="1" dirty="0">
              <a:solidFill>
                <a:srgbClr val="FF0000"/>
              </a:solidFill>
            </a:endParaRPr>
          </a:p>
          <a:p>
            <a:r>
              <a:rPr lang="ru-RU" sz="1600" b="1" i="1" dirty="0">
                <a:solidFill>
                  <a:srgbClr val="FF0000"/>
                </a:solidFill>
              </a:rPr>
              <a:t>Цель: </a:t>
            </a:r>
            <a:r>
              <a:rPr lang="ru-RU" sz="1400" dirty="0" smtClean="0"/>
              <a:t>Активизировать </a:t>
            </a:r>
            <a:r>
              <a:rPr lang="ru-RU" sz="1400" dirty="0"/>
              <a:t>познавательную деятельность детей в области экологии и охраны </a:t>
            </a:r>
            <a:r>
              <a:rPr lang="ru-RU" sz="1400" dirty="0" smtClean="0"/>
              <a:t>природы</a:t>
            </a:r>
          </a:p>
          <a:p>
            <a:r>
              <a:rPr lang="ru-RU" sz="1600" b="1" i="1" dirty="0" smtClean="0">
                <a:solidFill>
                  <a:srgbClr val="FF0000"/>
                </a:solidFill>
              </a:rPr>
              <a:t>Задачи:</a:t>
            </a:r>
          </a:p>
          <a:p>
            <a:r>
              <a:rPr lang="ru-RU" sz="1400" dirty="0" smtClean="0"/>
              <a:t>1.Формировать </a:t>
            </a:r>
            <a:r>
              <a:rPr lang="ru-RU" sz="1400" dirty="0"/>
              <a:t>устойчивый интерес к природе через эмоциональное отношение к </a:t>
            </a:r>
            <a:r>
              <a:rPr lang="ru-RU" sz="1400" dirty="0" smtClean="0"/>
              <a:t>ней.</a:t>
            </a:r>
          </a:p>
          <a:p>
            <a:r>
              <a:rPr lang="ru-RU" sz="1400" dirty="0"/>
              <a:t>2. Развивать быстроту реакции, </a:t>
            </a:r>
            <a:r>
              <a:rPr lang="ru-RU" sz="1400" dirty="0" smtClean="0"/>
              <a:t>сообразительность</a:t>
            </a:r>
          </a:p>
          <a:p>
            <a:r>
              <a:rPr lang="ru-RU" sz="1400" dirty="0"/>
              <a:t>3. </a:t>
            </a:r>
            <a:r>
              <a:rPr lang="ru-RU" sz="1400" dirty="0" smtClean="0"/>
              <a:t>Воспитывать </a:t>
            </a:r>
            <a:r>
              <a:rPr lang="ru-RU" sz="1400" dirty="0"/>
              <a:t>в детях умение логически мыслить, правильно формируя </a:t>
            </a:r>
            <a:r>
              <a:rPr lang="ru-RU" sz="1400" dirty="0" smtClean="0"/>
              <a:t>выводы.</a:t>
            </a:r>
          </a:p>
          <a:p>
            <a:endParaRPr lang="ru-RU" sz="1400" dirty="0" smtClean="0"/>
          </a:p>
          <a:p>
            <a:r>
              <a:rPr lang="ru-RU" sz="1600" b="1" i="1" dirty="0"/>
              <a:t>Предварительная работа: </a:t>
            </a:r>
            <a:r>
              <a:rPr lang="ru-RU" sz="1400" dirty="0"/>
              <a:t>рассматривание наглядно-демонстративного материала, составление описательных рассказов, отгадывание загадок, чтение художественной детской литературы, энциклопедий «Животный мир», «Мир растений»; дидактические игры «Четвертый лишний», «Живая и неживая природа</a:t>
            </a:r>
            <a:r>
              <a:rPr lang="ru-RU" sz="1400" dirty="0" smtClean="0"/>
              <a:t>».</a:t>
            </a:r>
          </a:p>
          <a:p>
            <a:endParaRPr lang="ru-RU" sz="1400" dirty="0"/>
          </a:p>
          <a:p>
            <a:r>
              <a:rPr lang="ru-RU" sz="1600" b="1" i="1" dirty="0" smtClean="0"/>
              <a:t>Ход занятия:</a:t>
            </a:r>
          </a:p>
          <a:p>
            <a:r>
              <a:rPr lang="ru-RU" sz="1400" b="1" i="1" dirty="0"/>
              <a:t>Игра «Бывает - не бывает</a:t>
            </a:r>
            <a:r>
              <a:rPr lang="ru-RU" sz="1400" b="1" i="1" dirty="0" smtClean="0"/>
              <a:t>»</a:t>
            </a:r>
            <a:endParaRPr lang="ru-RU" sz="1400" b="1" i="1" dirty="0"/>
          </a:p>
          <a:p>
            <a:r>
              <a:rPr lang="ru-RU" sz="1400" dirty="0"/>
              <a:t>- Ледоход летом (не бывает)</a:t>
            </a:r>
          </a:p>
          <a:p>
            <a:r>
              <a:rPr lang="ru-RU" sz="1400" dirty="0"/>
              <a:t>- Роса зимой (не бывает)</a:t>
            </a:r>
          </a:p>
          <a:p>
            <a:r>
              <a:rPr lang="ru-RU" sz="1400" dirty="0"/>
              <a:t>- Заморозки весной (бывает)</a:t>
            </a:r>
          </a:p>
          <a:p>
            <a:r>
              <a:rPr lang="ru-RU" sz="1400" dirty="0"/>
              <a:t>- Дождь осенью (бывает)</a:t>
            </a:r>
          </a:p>
          <a:p>
            <a:r>
              <a:rPr lang="ru-RU" sz="1400" dirty="0"/>
              <a:t>- Метель летом (не бывает)</a:t>
            </a:r>
          </a:p>
          <a:p>
            <a:r>
              <a:rPr lang="ru-RU" sz="1400" dirty="0"/>
              <a:t>- Радуга весной (бывает)</a:t>
            </a:r>
          </a:p>
          <a:p>
            <a:r>
              <a:rPr lang="ru-RU" sz="1400" dirty="0"/>
              <a:t>- Иней зимой (бывает)</a:t>
            </a:r>
          </a:p>
          <a:p>
            <a:r>
              <a:rPr lang="ru-RU" sz="1400" dirty="0"/>
              <a:t>- Листопад весной (не бывает)</a:t>
            </a:r>
          </a:p>
          <a:p>
            <a:r>
              <a:rPr lang="ru-RU" sz="1400" dirty="0"/>
              <a:t>- Туман осенью (бывает)</a:t>
            </a:r>
          </a:p>
          <a:p>
            <a:r>
              <a:rPr lang="ru-RU" sz="1400" dirty="0"/>
              <a:t>- Восход зимой (бывает)</a:t>
            </a:r>
          </a:p>
          <a:p>
            <a:r>
              <a:rPr lang="ru-RU" sz="1400" dirty="0"/>
              <a:t>- Гроза весной (бывает)</a:t>
            </a:r>
          </a:p>
          <a:p>
            <a:r>
              <a:rPr lang="ru-RU" sz="1400" dirty="0"/>
              <a:t>- Град летом (бывает)</a:t>
            </a:r>
          </a:p>
        </p:txBody>
      </p:sp>
    </p:spTree>
    <p:extLst>
      <p:ext uri="{BB962C8B-B14F-4D97-AF65-F5344CB8AC3E}">
        <p14:creationId xmlns:p14="http://schemas.microsoft.com/office/powerpoint/2010/main" val="11447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99.r.photoshare.ru/00995/0097db089d7eb67a92e30fd584d2b7a8fadb42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/>
        </p:spPr>
      </p:pic>
      <p:sp>
        <p:nvSpPr>
          <p:cNvPr id="2" name="Прямоугольник 1"/>
          <p:cNvSpPr/>
          <p:nvPr/>
        </p:nvSpPr>
        <p:spPr>
          <a:xfrm>
            <a:off x="107504" y="260648"/>
            <a:ext cx="892899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Игра «Разминка»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У какого животного есть иголки? (ёж</a:t>
            </a:r>
            <a:r>
              <a:rPr lang="ru-RU" sz="1400" dirty="0" smtClean="0"/>
              <a:t>)</a:t>
            </a:r>
          </a:p>
          <a:p>
            <a:r>
              <a:rPr lang="ru-RU" sz="1400" dirty="0"/>
              <a:t>У какого животного самая длинная шея? (</a:t>
            </a:r>
            <a:r>
              <a:rPr lang="ru-RU" sz="1400" dirty="0" smtClean="0"/>
              <a:t>жираф)</a:t>
            </a:r>
          </a:p>
          <a:p>
            <a:r>
              <a:rPr lang="ru-RU" sz="1400" dirty="0"/>
              <a:t>В какое время года на деревьях распускаются листочки? (весной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 smtClean="0"/>
              <a:t> </a:t>
            </a:r>
            <a:r>
              <a:rPr lang="ru-RU" sz="1400" dirty="0"/>
              <a:t>Какая птица лечит деревья? (дятел</a:t>
            </a:r>
            <a:r>
              <a:rPr lang="ru-RU" sz="1400" dirty="0" smtClean="0"/>
              <a:t>)</a:t>
            </a:r>
          </a:p>
          <a:p>
            <a:r>
              <a:rPr lang="ru-RU" sz="1400" dirty="0"/>
              <a:t>Как называется дом у муравья? (муравейник)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Кто носит свой домик на спине? (улитка, черепаха)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Каким словом называют птиц зимующих у нас в городе? (зимующие</a:t>
            </a:r>
            <a:r>
              <a:rPr lang="ru-RU" sz="1400" dirty="0" smtClean="0"/>
              <a:t>)</a:t>
            </a:r>
          </a:p>
          <a:p>
            <a:r>
              <a:rPr lang="ru-RU" sz="1400" dirty="0"/>
              <a:t>Как называется зверь, строящий на реках плотины? (Бобер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Какое растение может нас обжечь? (Крапива</a:t>
            </a:r>
            <a:r>
              <a:rPr lang="ru-RU" sz="1400" dirty="0" smtClean="0"/>
              <a:t>)</a:t>
            </a:r>
          </a:p>
          <a:p>
            <a:r>
              <a:rPr lang="ru-RU" sz="1400" dirty="0"/>
              <a:t>Столовая для зимующих птиц? (кормушка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Дерево с белым стволом? (береза</a:t>
            </a:r>
            <a:r>
              <a:rPr lang="ru-RU" sz="1400" dirty="0" smtClean="0"/>
              <a:t>)</a:t>
            </a:r>
          </a:p>
          <a:p>
            <a:r>
              <a:rPr lang="ru-RU" sz="1400" dirty="0"/>
              <a:t>Что такое зеленый покров земли? (трава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Красивый цветок с шипами? (роза</a:t>
            </a:r>
            <a:r>
              <a:rPr lang="ru-RU" sz="1400" dirty="0" smtClean="0"/>
              <a:t>)</a:t>
            </a:r>
          </a:p>
          <a:p>
            <a:r>
              <a:rPr lang="ru-RU" sz="1400" dirty="0"/>
              <a:t>Сумчатый попрыгун? (кенгуру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Дикий родственник свиньи. (Кабан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Белобокая птица. (Сорока)</a:t>
            </a:r>
          </a:p>
        </p:txBody>
      </p:sp>
      <p:pic>
        <p:nvPicPr>
          <p:cNvPr id="4" name="Рисунок 3" descr="http://900igr.net/up/datas/195896/01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80928"/>
            <a:ext cx="5184576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89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99.r.photoshare.ru/00995/0097db089d7eb67a92e30fd584d2b7a8fadb42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/>
        </p:spPr>
      </p:pic>
      <p:sp>
        <p:nvSpPr>
          <p:cNvPr id="2" name="Прямоугольник 1"/>
          <p:cNvSpPr/>
          <p:nvPr/>
        </p:nvSpPr>
        <p:spPr>
          <a:xfrm>
            <a:off x="492390" y="404664"/>
            <a:ext cx="832808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400" b="1" dirty="0" smtClean="0"/>
              <a:t>Игра «Угадайте </a:t>
            </a:r>
            <a:r>
              <a:rPr lang="ru-RU" sz="1400" b="1" dirty="0"/>
              <a:t>по описанию</a:t>
            </a:r>
            <a:r>
              <a:rPr lang="ru-RU" sz="1400" b="1" dirty="0" smtClean="0"/>
              <a:t>».</a:t>
            </a:r>
          </a:p>
          <a:p>
            <a:r>
              <a:rPr lang="ru-RU" sz="1400" dirty="0"/>
              <a:t>1."Это удивительный зверек. Слух у него более тонкий, чем у кошек и собак. Обоняние необыкновенное – зверек чувствует жука или личинку в земле на глубине нескольких метров. А вот зрение у него слабое. Ест все: ягоды, семена растений, червей, мышей, насекомых и даже змей".</a:t>
            </a:r>
          </a:p>
          <a:p>
            <a:r>
              <a:rPr lang="ru-RU" sz="1400" dirty="0"/>
              <a:t>Подсказка: Он хоть и маленький, но не боится хищников, у него есть защита от них.</a:t>
            </a:r>
          </a:p>
          <a:p>
            <a:r>
              <a:rPr lang="ru-RU" sz="1400" b="1" dirty="0"/>
              <a:t>Ответ: </a:t>
            </a:r>
            <a:r>
              <a:rPr lang="ru-RU" sz="1400" dirty="0"/>
              <a:t>еж.</a:t>
            </a:r>
          </a:p>
          <a:p>
            <a:r>
              <a:rPr lang="ru-RU" sz="1400" dirty="0"/>
              <a:t>2."Это самый хитрый и осторожный зверь. Он умеет прекрасно маскироваться, у него острое зрение, слух, обоняние. А как он танцует! Поднимается на задние лапы и ходит в таком положении мелкими шажками. У людей этот танец получил название "фокстрот". Питается зверь насекомыми, грызунами, птицами, иногда и животными: ежами, зайцами".</a:t>
            </a:r>
          </a:p>
          <a:p>
            <a:r>
              <a:rPr lang="ru-RU" sz="1400" dirty="0"/>
              <a:t>Подсказка: Убегать от преследователей помогает рыжий, пушистый хвост (заметает следы).</a:t>
            </a:r>
          </a:p>
          <a:p>
            <a:r>
              <a:rPr lang="ru-RU" sz="1400" b="1" dirty="0"/>
              <a:t>Ответ</a:t>
            </a:r>
            <a:r>
              <a:rPr lang="ru-RU" sz="1400" dirty="0"/>
              <a:t>: </a:t>
            </a:r>
            <a:r>
              <a:rPr lang="ru-RU" sz="1400" dirty="0" smtClean="0"/>
              <a:t>лиса.</a:t>
            </a:r>
          </a:p>
          <a:p>
            <a:endParaRPr lang="ru-RU" sz="1400" dirty="0" smtClean="0"/>
          </a:p>
          <a:p>
            <a:r>
              <a:rPr lang="ru-RU" sz="1400" b="1" dirty="0" smtClean="0"/>
              <a:t>Игра «Назови </a:t>
            </a:r>
            <a:r>
              <a:rPr lang="ru-RU" sz="1400" b="1" dirty="0"/>
              <a:t>одним словом</a:t>
            </a:r>
            <a:r>
              <a:rPr lang="ru-RU" sz="1400" b="1" dirty="0" smtClean="0"/>
              <a:t>»</a:t>
            </a:r>
          </a:p>
          <a:p>
            <a:r>
              <a:rPr lang="ru-RU" sz="1400" dirty="0"/>
              <a:t>Волк, лиса, медведь, заяц – это …звери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Берёза, сосна, дуб, липа – это …деревья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Воробей, синица, дятел, ворона – это …птицы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Щука, карась, сом, налим – это …. рыбы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Клубника, малина, смородина, крыжовник – это ….ягода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Опята, маслята, рыжики, грузди – это …грибы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Бабочка, комар, стрекоза, муха – это …. насекомые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Ромашка, роза, тюльпан, мак – это …цветы.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491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99.r.photoshare.ru/00995/0097db089d7eb67a92e30fd584d2b7a8fadb42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/>
        </p:spPr>
      </p:pic>
      <p:sp>
        <p:nvSpPr>
          <p:cNvPr id="2" name="Прямоугольник 1"/>
          <p:cNvSpPr/>
          <p:nvPr/>
        </p:nvSpPr>
        <p:spPr>
          <a:xfrm>
            <a:off x="218408" y="258901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600" b="1" dirty="0" smtClean="0"/>
              <a:t>Игра «Верите </a:t>
            </a:r>
            <a:r>
              <a:rPr lang="ru-RU" sz="1600" b="1" dirty="0"/>
              <a:t>ли вы, что</a:t>
            </a:r>
            <a:r>
              <a:rPr lang="ru-RU" sz="1600" b="1" dirty="0" smtClean="0"/>
              <a:t>...»</a:t>
            </a:r>
          </a:p>
          <a:p>
            <a:r>
              <a:rPr lang="ru-RU" sz="1400" dirty="0"/>
              <a:t>Лимон – это фрукт? (да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У слизняка 30 тысяч зубов (да</a:t>
            </a:r>
            <a:r>
              <a:rPr lang="ru-RU" sz="1400" dirty="0" smtClean="0"/>
              <a:t>)</a:t>
            </a:r>
          </a:p>
          <a:p>
            <a:r>
              <a:rPr lang="ru-RU" sz="1400" dirty="0"/>
              <a:t>Верите ли вы, что кукушка кукует, не открывая клюва? (Да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Орган слуха у бабочки находится на усиках? (нет, на лапах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Зайца спят с открытыми глазами? (да, у них короткие веки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Луна сама не светит, а отражает солнечный свет? (да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Синица самая маленькая птица нашего леса? (нет, королек</a:t>
            </a:r>
            <a:r>
              <a:rPr lang="ru-RU" sz="1400" dirty="0" smtClean="0"/>
              <a:t>)</a:t>
            </a:r>
          </a:p>
          <a:p>
            <a:r>
              <a:rPr lang="ru-RU" sz="1400" dirty="0"/>
              <a:t>Ласточка роет нору в земле? (да, Береговушка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 smtClean="0"/>
              <a:t>Бамбук </a:t>
            </a:r>
            <a:r>
              <a:rPr lang="ru-RU" sz="1400" dirty="0"/>
              <a:t>– это дерево? (нет, трава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Орган слуха у кузнечика на логове? (нет, на лапках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Солнце – это звезда? (да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Лось не вязнет в болоте? (да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 smtClean="0"/>
              <a:t>У </a:t>
            </a:r>
            <a:r>
              <a:rPr lang="ru-RU" sz="1400" dirty="0"/>
              <a:t>кустарника один ствол? (нет</a:t>
            </a:r>
            <a:r>
              <a:rPr lang="ru-RU" sz="1400" dirty="0" smtClean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52935"/>
            <a:ext cx="5202765" cy="367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510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763</Words>
  <Application>Microsoft Office PowerPoint</Application>
  <PresentationFormat>Экран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6</cp:revision>
  <dcterms:created xsi:type="dcterms:W3CDTF">2020-04-06T07:57:49Z</dcterms:created>
  <dcterms:modified xsi:type="dcterms:W3CDTF">2020-04-06T12:44:21Z</dcterms:modified>
</cp:coreProperties>
</file>