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notesSlides/notesSlide27.xml" ContentType="application/vnd.openxmlformats-officedocument.presentationml.notesSlide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charts/chart31.xml" ContentType="application/vnd.openxmlformats-officedocument.drawingml.chart+xml"/>
  <Override PartName="/ppt/notesSlides/notesSlide4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20.xml" ContentType="application/vnd.openxmlformats-officedocument.drawingml.chart+xml"/>
  <Override PartName="/ppt/notesSlides/notesSlide30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notesSlides/notesSlide39.xml" ContentType="application/vnd.openxmlformats-officedocument.presentationml.notesSlide+xml"/>
  <Override PartName="/ppt/charts/chart36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notesSlides/notesSlide28.xml" ContentType="application/vnd.openxmlformats-officedocument.presentationml.notesSlide+xml"/>
  <Override PartName="/ppt/charts/chart25.xml" ContentType="application/vnd.openxmlformats-officedocument.drawingml.chart+xml"/>
  <Override PartName="/ppt/notesSlides/notesSlide37.xml" ContentType="application/vnd.openxmlformats-officedocument.presentationml.notesSlide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23.xml" ContentType="application/vnd.openxmlformats-officedocument.drawingml.chart+xml"/>
  <Override PartName="/ppt/notesSlides/notesSlide35.xml" ContentType="application/vnd.openxmlformats-officedocument.presentationml.notesSlide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notesSlides/notesSlide22.xml" ContentType="application/vnd.openxmlformats-officedocument.presentationml.notesSlide+xml"/>
  <Override PartName="/ppt/charts/chart21.xml" ContentType="application/vnd.openxmlformats-officedocument.drawingml.chart+xml"/>
  <Override PartName="/ppt/notesSlides/notesSlide33.xml" ContentType="application/vnd.openxmlformats-officedocument.presentationml.notesSlide+xml"/>
  <Override PartName="/ppt/charts/chart30.xml" ContentType="application/vnd.openxmlformats-officedocument.drawingml.chart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charts/chart15.xml" ContentType="application/vnd.openxmlformats-officedocument.drawingml.chart+xml"/>
  <Override PartName="/ppt/notesSlides/notesSlide25.xml" ContentType="application/vnd.openxmlformats-officedocument.presentationml.notesSlide+xml"/>
  <Override PartName="/ppt/charts/chart33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74" r:id="rId2"/>
    <p:sldId id="441" r:id="rId3"/>
    <p:sldId id="289" r:id="rId4"/>
    <p:sldId id="440" r:id="rId5"/>
    <p:sldId id="307" r:id="rId6"/>
    <p:sldId id="457" r:id="rId7"/>
    <p:sldId id="443" r:id="rId8"/>
    <p:sldId id="444" r:id="rId9"/>
    <p:sldId id="445" r:id="rId10"/>
    <p:sldId id="446" r:id="rId11"/>
    <p:sldId id="447" r:id="rId12"/>
    <p:sldId id="449" r:id="rId13"/>
    <p:sldId id="448" r:id="rId14"/>
    <p:sldId id="450" r:id="rId15"/>
    <p:sldId id="451" r:id="rId16"/>
    <p:sldId id="452" r:id="rId17"/>
    <p:sldId id="453" r:id="rId18"/>
    <p:sldId id="454" r:id="rId19"/>
    <p:sldId id="455" r:id="rId20"/>
    <p:sldId id="456" r:id="rId21"/>
    <p:sldId id="458" r:id="rId22"/>
    <p:sldId id="459" r:id="rId23"/>
    <p:sldId id="460" r:id="rId24"/>
    <p:sldId id="461" r:id="rId25"/>
    <p:sldId id="462" r:id="rId26"/>
    <p:sldId id="463" r:id="rId27"/>
    <p:sldId id="464" r:id="rId28"/>
    <p:sldId id="465" r:id="rId29"/>
    <p:sldId id="466" r:id="rId30"/>
    <p:sldId id="467" r:id="rId31"/>
    <p:sldId id="468" r:id="rId32"/>
    <p:sldId id="470" r:id="rId33"/>
    <p:sldId id="471" r:id="rId34"/>
    <p:sldId id="472" r:id="rId35"/>
    <p:sldId id="473" r:id="rId36"/>
    <p:sldId id="474" r:id="rId37"/>
    <p:sldId id="475" r:id="rId38"/>
    <p:sldId id="480" r:id="rId39"/>
    <p:sldId id="476" r:id="rId40"/>
    <p:sldId id="478" r:id="rId41"/>
    <p:sldId id="479" r:id="rId42"/>
    <p:sldId id="477" r:id="rId43"/>
  </p:sldIdLst>
  <p:sldSz cx="9144000" cy="6858000" type="screen4x3"/>
  <p:notesSz cx="9872663" cy="67421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  <a:srgbClr val="0099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15" autoAdjust="0"/>
    <p:restoredTop sz="78681" autoAdjust="0"/>
  </p:normalViewPr>
  <p:slideViewPr>
    <p:cSldViewPr>
      <p:cViewPr varScale="1">
        <p:scale>
          <a:sx n="53" d="100"/>
          <a:sy n="53" d="100"/>
        </p:scale>
        <p:origin x="-162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6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родителей, принявших участие в опросе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7"/>
            <c:spPr>
              <a:solidFill>
                <a:srgbClr val="FF0000"/>
              </a:solidFill>
            </c:spPr>
          </c:dPt>
          <c:dPt>
            <c:idx val="8"/>
            <c:spPr>
              <a:solidFill>
                <a:srgbClr val="FF0000"/>
              </a:solidFill>
            </c:spPr>
          </c:dPt>
          <c:dPt>
            <c:idx val="9"/>
            <c:spPr>
              <a:solidFill>
                <a:srgbClr val="FF0000"/>
              </a:solidFill>
            </c:spPr>
          </c:dPt>
          <c:dPt>
            <c:idx val="10"/>
            <c:spPr>
              <a:solidFill>
                <a:srgbClr val="FF0000"/>
              </a:solidFill>
            </c:spPr>
          </c:dPt>
          <c:dPt>
            <c:idx val="12"/>
            <c:spPr>
              <a:solidFill>
                <a:srgbClr val="FF0000"/>
              </a:solidFill>
            </c:spPr>
          </c:dPt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 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149</c:v>
                </c:pt>
                <c:pt idx="1">
                  <c:v>271</c:v>
                </c:pt>
                <c:pt idx="2">
                  <c:v>462</c:v>
                </c:pt>
                <c:pt idx="3">
                  <c:v>147</c:v>
                </c:pt>
                <c:pt idx="4">
                  <c:v>121</c:v>
                </c:pt>
                <c:pt idx="5">
                  <c:v>189</c:v>
                </c:pt>
                <c:pt idx="6">
                  <c:v>232</c:v>
                </c:pt>
                <c:pt idx="7">
                  <c:v>117</c:v>
                </c:pt>
                <c:pt idx="8">
                  <c:v>461</c:v>
                </c:pt>
                <c:pt idx="9">
                  <c:v>278</c:v>
                </c:pt>
                <c:pt idx="10">
                  <c:v>128</c:v>
                </c:pt>
                <c:pt idx="11">
                  <c:v>181</c:v>
                </c:pt>
                <c:pt idx="12">
                  <c:v>262</c:v>
                </c:pt>
                <c:pt idx="13">
                  <c:v>46</c:v>
                </c:pt>
              </c:numCache>
            </c:numRef>
          </c:val>
        </c:ser>
        <c:axId val="41046400"/>
        <c:axId val="41047936"/>
      </c:barChart>
      <c:catAx>
        <c:axId val="41046400"/>
        <c:scaling>
          <c:orientation val="minMax"/>
        </c:scaling>
        <c:axPos val="l"/>
        <c:tickLblPos val="nextTo"/>
        <c:crossAx val="41047936"/>
        <c:crosses val="autoZero"/>
        <c:auto val="1"/>
        <c:lblAlgn val="ctr"/>
        <c:lblOffset val="100"/>
      </c:catAx>
      <c:valAx>
        <c:axId val="41047936"/>
        <c:scaling>
          <c:orientation val="minMax"/>
        </c:scaling>
        <c:axPos val="b"/>
        <c:majorGridlines/>
        <c:numFmt formatCode="General" sourceLinked="1"/>
        <c:tickLblPos val="nextTo"/>
        <c:crossAx val="410464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узкопрофильные специалисты (логопеды, психологи)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</c:v>
                </c:pt>
                <c:pt idx="1">
                  <c:v>0.25</c:v>
                </c:pt>
                <c:pt idx="2">
                  <c:v>1.0000000000000004E-2</c:v>
                </c:pt>
                <c:pt idx="3">
                  <c:v>0</c:v>
                </c:pt>
                <c:pt idx="4">
                  <c:v>0</c:v>
                </c:pt>
                <c:pt idx="5">
                  <c:v>4.0000000000000015E-2</c:v>
                </c:pt>
                <c:pt idx="6">
                  <c:v>0</c:v>
                </c:pt>
                <c:pt idx="7">
                  <c:v>0.14000000000000001</c:v>
                </c:pt>
                <c:pt idx="8">
                  <c:v>0.05</c:v>
                </c:pt>
                <c:pt idx="9">
                  <c:v>0</c:v>
                </c:pt>
                <c:pt idx="10">
                  <c:v>3.0000000000000002E-2</c:v>
                </c:pt>
                <c:pt idx="11">
                  <c:v>0.26</c:v>
                </c:pt>
                <c:pt idx="12">
                  <c:v>0.14000000000000001</c:v>
                </c:pt>
                <c:pt idx="13">
                  <c:v>0.1</c:v>
                </c:pt>
              </c:numCache>
            </c:numRef>
          </c:val>
        </c:ser>
        <c:axId val="81208448"/>
        <c:axId val="81209984"/>
      </c:barChart>
      <c:catAx>
        <c:axId val="81208448"/>
        <c:scaling>
          <c:orientation val="minMax"/>
        </c:scaling>
        <c:axPos val="l"/>
        <c:tickLblPos val="nextTo"/>
        <c:crossAx val="81209984"/>
        <c:crosses val="autoZero"/>
        <c:auto val="1"/>
        <c:lblAlgn val="ctr"/>
        <c:lblOffset val="100"/>
      </c:catAx>
      <c:valAx>
        <c:axId val="81209984"/>
        <c:scaling>
          <c:orientation val="minMax"/>
        </c:scaling>
        <c:axPos val="b"/>
        <c:majorGridlines/>
        <c:numFmt formatCode="0%" sourceLinked="1"/>
        <c:tickLblPos val="nextTo"/>
        <c:crossAx val="8120844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Охрана, видеонаблюдение, доступ в организацию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3.0000000000000002E-2</c:v>
                </c:pt>
                <c:pt idx="5">
                  <c:v>1.0000000000000004E-2</c:v>
                </c:pt>
                <c:pt idx="6">
                  <c:v>0</c:v>
                </c:pt>
                <c:pt idx="7">
                  <c:v>0</c:v>
                </c:pt>
                <c:pt idx="8">
                  <c:v>2.0000000000000007E-2</c:v>
                </c:pt>
                <c:pt idx="9">
                  <c:v>0</c:v>
                </c:pt>
                <c:pt idx="10">
                  <c:v>0</c:v>
                </c:pt>
                <c:pt idx="11">
                  <c:v>0.11</c:v>
                </c:pt>
                <c:pt idx="12">
                  <c:v>8.0000000000000029E-2</c:v>
                </c:pt>
                <c:pt idx="13">
                  <c:v>0.2</c:v>
                </c:pt>
              </c:numCache>
            </c:numRef>
          </c:val>
        </c:ser>
        <c:axId val="81256448"/>
        <c:axId val="81257984"/>
      </c:barChart>
      <c:catAx>
        <c:axId val="81256448"/>
        <c:scaling>
          <c:orientation val="minMax"/>
        </c:scaling>
        <c:axPos val="l"/>
        <c:tickLblPos val="nextTo"/>
        <c:crossAx val="81257984"/>
        <c:crosses val="autoZero"/>
        <c:auto val="1"/>
        <c:lblAlgn val="ctr"/>
        <c:lblOffset val="100"/>
      </c:catAx>
      <c:valAx>
        <c:axId val="81257984"/>
        <c:scaling>
          <c:orientation val="minMax"/>
        </c:scaling>
        <c:axPos val="b"/>
        <c:majorGridlines/>
        <c:numFmt formatCode="0%" sourceLinked="1"/>
        <c:tickLblPos val="nextTo"/>
        <c:crossAx val="8125644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Качество работы персонала (вежливость, индивидуальный подход, невыполнение прямых обязанностей)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1.0000000000000004E-2</c:v>
                </c:pt>
                <c:pt idx="6">
                  <c:v>0</c:v>
                </c:pt>
                <c:pt idx="7">
                  <c:v>0.14000000000000001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4.0000000000000015E-2</c:v>
                </c:pt>
                <c:pt idx="12">
                  <c:v>4.0000000000000015E-2</c:v>
                </c:pt>
                <c:pt idx="13">
                  <c:v>0.1</c:v>
                </c:pt>
              </c:numCache>
            </c:numRef>
          </c:val>
        </c:ser>
        <c:axId val="83778944"/>
        <c:axId val="83801216"/>
      </c:barChart>
      <c:catAx>
        <c:axId val="83778944"/>
        <c:scaling>
          <c:orientation val="minMax"/>
        </c:scaling>
        <c:axPos val="l"/>
        <c:tickLblPos val="nextTo"/>
        <c:crossAx val="83801216"/>
        <c:crosses val="autoZero"/>
        <c:auto val="1"/>
        <c:lblAlgn val="ctr"/>
        <c:lblOffset val="100"/>
      </c:catAx>
      <c:valAx>
        <c:axId val="83801216"/>
        <c:scaling>
          <c:orientation val="minMax"/>
        </c:scaling>
        <c:axPos val="b"/>
        <c:majorGridlines/>
        <c:numFmt formatCode="0%" sourceLinked="1"/>
        <c:tickLblPos val="nextTo"/>
        <c:crossAx val="83778944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Санитарные узлы (ремонт, оснащение)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6.0000000000000019E-2</c:v>
                </c:pt>
                <c:pt idx="4">
                  <c:v>0</c:v>
                </c:pt>
                <c:pt idx="5">
                  <c:v>3.0000000000000002E-2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4.0000000000000015E-2</c:v>
                </c:pt>
                <c:pt idx="13">
                  <c:v>0</c:v>
                </c:pt>
              </c:numCache>
            </c:numRef>
          </c:val>
        </c:ser>
        <c:axId val="84683008"/>
        <c:axId val="84688896"/>
      </c:barChart>
      <c:catAx>
        <c:axId val="84683008"/>
        <c:scaling>
          <c:orientation val="minMax"/>
        </c:scaling>
        <c:axPos val="l"/>
        <c:tickLblPos val="nextTo"/>
        <c:crossAx val="84688896"/>
        <c:crosses val="autoZero"/>
        <c:auto val="1"/>
        <c:lblAlgn val="ctr"/>
        <c:lblOffset val="100"/>
      </c:catAx>
      <c:valAx>
        <c:axId val="84688896"/>
        <c:scaling>
          <c:orientation val="minMax"/>
        </c:scaling>
        <c:axPos val="b"/>
        <c:majorGridlines/>
        <c:numFmt formatCode="0%" sourceLinked="1"/>
        <c:tickLblPos val="nextTo"/>
        <c:crossAx val="8468300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Медицинское обслуживание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0.05</c:v>
                </c:pt>
                <c:pt idx="7">
                  <c:v>0</c:v>
                </c:pt>
                <c:pt idx="8">
                  <c:v>0.05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2.0000000000000007E-2</c:v>
                </c:pt>
                <c:pt idx="13">
                  <c:v>0.1</c:v>
                </c:pt>
              </c:numCache>
            </c:numRef>
          </c:val>
        </c:ser>
        <c:axId val="86627456"/>
        <c:axId val="86628992"/>
      </c:barChart>
      <c:catAx>
        <c:axId val="86627456"/>
        <c:scaling>
          <c:orientation val="minMax"/>
        </c:scaling>
        <c:axPos val="l"/>
        <c:tickLblPos val="nextTo"/>
        <c:crossAx val="86628992"/>
        <c:crosses val="autoZero"/>
        <c:auto val="1"/>
        <c:lblAlgn val="ctr"/>
        <c:lblOffset val="100"/>
      </c:catAx>
      <c:valAx>
        <c:axId val="86628992"/>
        <c:scaling>
          <c:orientation val="minMax"/>
        </c:scaling>
        <c:axPos val="b"/>
        <c:majorGridlines/>
        <c:numFmt formatCode="0%" sourceLinked="1"/>
        <c:tickLblPos val="nextTo"/>
        <c:crossAx val="86627456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График работы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1.0000000000000004E-2</c:v>
                </c:pt>
                <c:pt idx="3">
                  <c:v>0</c:v>
                </c:pt>
                <c:pt idx="4">
                  <c:v>9.0000000000000024E-2</c:v>
                </c:pt>
                <c:pt idx="5">
                  <c:v>0</c:v>
                </c:pt>
                <c:pt idx="6">
                  <c:v>0.05</c:v>
                </c:pt>
                <c:pt idx="7">
                  <c:v>0</c:v>
                </c:pt>
                <c:pt idx="8">
                  <c:v>2.0000000000000007E-2</c:v>
                </c:pt>
                <c:pt idx="9">
                  <c:v>0.15000000000000005</c:v>
                </c:pt>
                <c:pt idx="10">
                  <c:v>0</c:v>
                </c:pt>
                <c:pt idx="11">
                  <c:v>0</c:v>
                </c:pt>
                <c:pt idx="12">
                  <c:v>2.0000000000000007E-2</c:v>
                </c:pt>
                <c:pt idx="13">
                  <c:v>0</c:v>
                </c:pt>
              </c:numCache>
            </c:numRef>
          </c:val>
        </c:ser>
        <c:axId val="44219776"/>
        <c:axId val="45222144"/>
      </c:barChart>
      <c:catAx>
        <c:axId val="44219776"/>
        <c:scaling>
          <c:orientation val="minMax"/>
        </c:scaling>
        <c:axPos val="l"/>
        <c:tickLblPos val="nextTo"/>
        <c:crossAx val="45222144"/>
        <c:crosses val="autoZero"/>
        <c:auto val="1"/>
        <c:lblAlgn val="ctr"/>
        <c:lblOffset val="100"/>
      </c:catAx>
      <c:valAx>
        <c:axId val="45222144"/>
        <c:scaling>
          <c:orientation val="minMax"/>
        </c:scaling>
        <c:axPos val="b"/>
        <c:majorGridlines/>
        <c:numFmt formatCode="0%" sourceLinked="1"/>
        <c:tickLblPos val="nextTo"/>
        <c:crossAx val="44219776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наличие парковки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3.0000000000000002E-2</c:v>
                </c:pt>
                <c:pt idx="3">
                  <c:v>0.13</c:v>
                </c:pt>
                <c:pt idx="4">
                  <c:v>9.0000000000000011E-2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7.0000000000000021E-2</c:v>
                </c:pt>
                <c:pt idx="9">
                  <c:v>0</c:v>
                </c:pt>
                <c:pt idx="10">
                  <c:v>3.0000000000000002E-2</c:v>
                </c:pt>
                <c:pt idx="11">
                  <c:v>0</c:v>
                </c:pt>
                <c:pt idx="12">
                  <c:v>4.0000000000000008E-2</c:v>
                </c:pt>
                <c:pt idx="13">
                  <c:v>0</c:v>
                </c:pt>
              </c:numCache>
            </c:numRef>
          </c:val>
        </c:ser>
        <c:axId val="86637568"/>
        <c:axId val="81269504"/>
      </c:barChart>
      <c:catAx>
        <c:axId val="86637568"/>
        <c:scaling>
          <c:orientation val="minMax"/>
        </c:scaling>
        <c:axPos val="l"/>
        <c:tickLblPos val="nextTo"/>
        <c:crossAx val="81269504"/>
        <c:crosses val="autoZero"/>
        <c:auto val="1"/>
        <c:lblAlgn val="ctr"/>
        <c:lblOffset val="100"/>
      </c:catAx>
      <c:valAx>
        <c:axId val="81269504"/>
        <c:scaling>
          <c:orientation val="minMax"/>
        </c:scaling>
        <c:axPos val="b"/>
        <c:majorGridlines/>
        <c:numFmt formatCode="0%" sourceLinked="1"/>
        <c:tickLblPos val="nextTo"/>
        <c:crossAx val="8663756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учреждений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0"/>
                <c:pt idx="0">
                  <c:v>доступная среда </c:v>
                </c:pt>
                <c:pt idx="3">
                  <c:v>поборы</c:v>
                </c:pt>
                <c:pt idx="6">
                  <c:v>кадры </c:v>
                </c:pt>
                <c:pt idx="9">
                  <c:v>доступностьпитьевой воды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2</c:v>
                </c:pt>
                <c:pt idx="3">
                  <c:v>2</c:v>
                </c:pt>
                <c:pt idx="6">
                  <c:v>2</c:v>
                </c:pt>
                <c:pt idx="9">
                  <c:v>1</c:v>
                </c:pt>
              </c:numCache>
            </c:numRef>
          </c:val>
        </c:ser>
        <c:axId val="86730624"/>
        <c:axId val="86732160"/>
      </c:barChart>
      <c:catAx>
        <c:axId val="86730624"/>
        <c:scaling>
          <c:orientation val="minMax"/>
        </c:scaling>
        <c:axPos val="l"/>
        <c:numFmt formatCode="General" sourceLinked="1"/>
        <c:tickLblPos val="nextTo"/>
        <c:crossAx val="86732160"/>
        <c:crosses val="autoZero"/>
        <c:auto val="1"/>
        <c:lblAlgn val="ctr"/>
        <c:lblOffset val="100"/>
      </c:catAx>
      <c:valAx>
        <c:axId val="86732160"/>
        <c:scaling>
          <c:orientation val="minMax"/>
        </c:scaling>
        <c:axPos val="b"/>
        <c:majorGridlines/>
        <c:numFmt formatCode="General" sourceLinked="1"/>
        <c:tickLblPos val="nextTo"/>
        <c:crossAx val="86730624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размещение информации на стенде в ОУ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1</c:v>
                </c:pt>
                <c:pt idx="13">
                  <c:v>0</c:v>
                </c:pt>
              </c:numCache>
            </c:numRef>
          </c:val>
        </c:ser>
        <c:axId val="83833600"/>
        <c:axId val="83835136"/>
      </c:barChart>
      <c:catAx>
        <c:axId val="83833600"/>
        <c:scaling>
          <c:orientation val="minMax"/>
        </c:scaling>
        <c:axPos val="l"/>
        <c:tickLblPos val="nextTo"/>
        <c:crossAx val="83835136"/>
        <c:crosses val="autoZero"/>
        <c:auto val="1"/>
        <c:lblAlgn val="ctr"/>
        <c:lblOffset val="100"/>
      </c:catAx>
      <c:valAx>
        <c:axId val="83835136"/>
        <c:scaling>
          <c:orientation val="minMax"/>
        </c:scaling>
        <c:axPos val="b"/>
        <c:majorGridlines/>
        <c:numFmt formatCode="General" sourceLinked="1"/>
        <c:tickLblPos val="nextTo"/>
        <c:crossAx val="8383360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размещение  информации на сайте ОУ (ПФХД или бюд.смет)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axId val="86777216"/>
        <c:axId val="86795392"/>
      </c:barChart>
      <c:catAx>
        <c:axId val="86777216"/>
        <c:scaling>
          <c:orientation val="minMax"/>
        </c:scaling>
        <c:axPos val="l"/>
        <c:tickLblPos val="nextTo"/>
        <c:crossAx val="86795392"/>
        <c:crosses val="autoZero"/>
        <c:auto val="1"/>
        <c:lblAlgn val="ctr"/>
        <c:lblOffset val="100"/>
      </c:catAx>
      <c:valAx>
        <c:axId val="86795392"/>
        <c:scaling>
          <c:orientation val="minMax"/>
        </c:scaling>
        <c:axPos val="b"/>
        <c:majorGridlines/>
        <c:numFmt formatCode="General" sourceLinked="1"/>
        <c:tickLblPos val="nextTo"/>
        <c:crossAx val="86777216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предложений и замечаний от получателей услуг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4</c:v>
                </c:pt>
                <c:pt idx="1">
                  <c:v>8</c:v>
                </c:pt>
                <c:pt idx="2">
                  <c:v>11</c:v>
                </c:pt>
                <c:pt idx="3">
                  <c:v>5</c:v>
                </c:pt>
                <c:pt idx="4">
                  <c:v>9</c:v>
                </c:pt>
                <c:pt idx="5">
                  <c:v>11</c:v>
                </c:pt>
                <c:pt idx="6">
                  <c:v>6</c:v>
                </c:pt>
                <c:pt idx="7">
                  <c:v>4</c:v>
                </c:pt>
                <c:pt idx="8">
                  <c:v>13</c:v>
                </c:pt>
                <c:pt idx="9">
                  <c:v>5</c:v>
                </c:pt>
                <c:pt idx="10">
                  <c:v>9</c:v>
                </c:pt>
                <c:pt idx="11">
                  <c:v>9</c:v>
                </c:pt>
                <c:pt idx="12">
                  <c:v>15</c:v>
                </c:pt>
                <c:pt idx="13">
                  <c:v>8</c:v>
                </c:pt>
              </c:numCache>
            </c:numRef>
          </c:val>
        </c:ser>
        <c:axId val="41090048"/>
        <c:axId val="41366272"/>
      </c:barChart>
      <c:catAx>
        <c:axId val="41090048"/>
        <c:scaling>
          <c:orientation val="minMax"/>
        </c:scaling>
        <c:axPos val="l"/>
        <c:tickLblPos val="nextTo"/>
        <c:crossAx val="41366272"/>
        <c:crosses val="autoZero"/>
        <c:auto val="1"/>
        <c:lblAlgn val="ctr"/>
        <c:lblOffset val="100"/>
      </c:catAx>
      <c:valAx>
        <c:axId val="41366272"/>
        <c:scaling>
          <c:orientation val="minMax"/>
        </c:scaling>
        <c:axPos val="b"/>
        <c:majorGridlines/>
        <c:numFmt formatCode="General" sourceLinked="1"/>
        <c:tickLblPos val="nextTo"/>
        <c:crossAx val="4109004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об учебных планах, реализуемых образовательных программах с приложением копий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0</c:v>
                </c:pt>
                <c:pt idx="13">
                  <c:v>1</c:v>
                </c:pt>
              </c:numCache>
            </c:numRef>
          </c:val>
        </c:ser>
        <c:axId val="86841600"/>
        <c:axId val="86843392"/>
      </c:barChart>
      <c:catAx>
        <c:axId val="86841600"/>
        <c:scaling>
          <c:orientation val="minMax"/>
        </c:scaling>
        <c:axPos val="l"/>
        <c:tickLblPos val="nextTo"/>
        <c:crossAx val="86843392"/>
        <c:crosses val="autoZero"/>
        <c:auto val="1"/>
        <c:lblAlgn val="ctr"/>
        <c:lblOffset val="100"/>
      </c:catAx>
      <c:valAx>
        <c:axId val="86843392"/>
        <c:scaling>
          <c:orientation val="minMax"/>
        </c:scaling>
        <c:axPos val="b"/>
        <c:majorGridlines/>
        <c:numFmt formatCode="General" sourceLinked="1"/>
        <c:tickLblPos val="nextTo"/>
        <c:crossAx val="8684160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 календарных учебных графиках с приложением их копий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1</c:v>
                </c:pt>
              </c:numCache>
            </c:numRef>
          </c:val>
        </c:ser>
        <c:axId val="86992000"/>
        <c:axId val="86993536"/>
      </c:barChart>
      <c:catAx>
        <c:axId val="86992000"/>
        <c:scaling>
          <c:orientation val="minMax"/>
        </c:scaling>
        <c:axPos val="l"/>
        <c:tickLblPos val="nextTo"/>
        <c:crossAx val="86993536"/>
        <c:crosses val="autoZero"/>
        <c:auto val="1"/>
        <c:lblAlgn val="ctr"/>
        <c:lblOffset val="100"/>
      </c:catAx>
      <c:valAx>
        <c:axId val="86993536"/>
        <c:scaling>
          <c:orientation val="minMax"/>
        </c:scaling>
        <c:axPos val="b"/>
        <c:majorGridlines/>
        <c:numFmt formatCode="General" sourceLinked="1"/>
        <c:tickLblPos val="nextTo"/>
        <c:crossAx val="8699200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 методических и иных документах, разработанных ОУ для обеспечения ОП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</c:ser>
        <c:axId val="88125440"/>
        <c:axId val="88126976"/>
      </c:barChart>
      <c:catAx>
        <c:axId val="88125440"/>
        <c:scaling>
          <c:orientation val="minMax"/>
        </c:scaling>
        <c:axPos val="l"/>
        <c:tickLblPos val="nextTo"/>
        <c:crossAx val="88126976"/>
        <c:crosses val="autoZero"/>
        <c:auto val="1"/>
        <c:lblAlgn val="ctr"/>
        <c:lblOffset val="100"/>
      </c:catAx>
      <c:valAx>
        <c:axId val="88126976"/>
        <c:scaling>
          <c:orientation val="minMax"/>
        </c:scaling>
        <c:axPos val="b"/>
        <c:majorGridlines/>
        <c:numFmt formatCode="General" sourceLinked="1"/>
        <c:tickLblPos val="nextTo"/>
        <c:crossAx val="8812544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об обеспечении доступа в здание ОУ инвалидов и лиц с ОВЗ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</c:ser>
        <c:axId val="88210048"/>
        <c:axId val="88215936"/>
      </c:barChart>
      <c:catAx>
        <c:axId val="88210048"/>
        <c:scaling>
          <c:orientation val="minMax"/>
        </c:scaling>
        <c:axPos val="l"/>
        <c:tickLblPos val="nextTo"/>
        <c:crossAx val="88215936"/>
        <c:crosses val="autoZero"/>
        <c:auto val="1"/>
        <c:lblAlgn val="ctr"/>
        <c:lblOffset val="100"/>
      </c:catAx>
      <c:valAx>
        <c:axId val="88215936"/>
        <c:scaling>
          <c:orientation val="minMax"/>
        </c:scaling>
        <c:axPos val="b"/>
        <c:majorGridlines/>
        <c:numFmt formatCode="General" sourceLinked="1"/>
        <c:tickLblPos val="nextTo"/>
        <c:crossAx val="8821004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 специальных ТСО для инвалидов и лиц с ОВЗ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axId val="88266240"/>
        <c:axId val="88267776"/>
      </c:barChart>
      <c:catAx>
        <c:axId val="88266240"/>
        <c:scaling>
          <c:orientation val="minMax"/>
        </c:scaling>
        <c:axPos val="l"/>
        <c:tickLblPos val="nextTo"/>
        <c:crossAx val="88267776"/>
        <c:crosses val="autoZero"/>
        <c:auto val="1"/>
        <c:lblAlgn val="ctr"/>
        <c:lblOffset val="100"/>
      </c:catAx>
      <c:valAx>
        <c:axId val="88267776"/>
        <c:scaling>
          <c:orientation val="minMax"/>
        </c:scaling>
        <c:axPos val="b"/>
        <c:majorGridlines/>
        <c:numFmt formatCode="General" sourceLinked="1"/>
        <c:tickLblPos val="nextTo"/>
        <c:crossAx val="8826624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об объеме образовательной деятельности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axId val="88416640"/>
        <c:axId val="88418176"/>
      </c:barChart>
      <c:catAx>
        <c:axId val="88416640"/>
        <c:scaling>
          <c:orientation val="minMax"/>
        </c:scaling>
        <c:axPos val="l"/>
        <c:tickLblPos val="nextTo"/>
        <c:crossAx val="88418176"/>
        <c:crosses val="autoZero"/>
        <c:auto val="1"/>
        <c:lblAlgn val="ctr"/>
        <c:lblOffset val="100"/>
      </c:catAx>
      <c:valAx>
        <c:axId val="88418176"/>
        <c:scaling>
          <c:orientation val="minMax"/>
        </c:scaling>
        <c:axPos val="b"/>
        <c:majorGridlines/>
        <c:numFmt formatCode="General" sourceLinked="1"/>
        <c:tickLblPos val="nextTo"/>
        <c:crossAx val="8841664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 поступлении финансовых и материальных средств и об их расходовании по итогам финансового года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1</c:v>
                </c:pt>
              </c:numCache>
            </c:numRef>
          </c:val>
        </c:ser>
        <c:axId val="92761088"/>
        <c:axId val="92766976"/>
      </c:barChart>
      <c:catAx>
        <c:axId val="92761088"/>
        <c:scaling>
          <c:orientation val="minMax"/>
        </c:scaling>
        <c:axPos val="l"/>
        <c:tickLblPos val="nextTo"/>
        <c:crossAx val="92766976"/>
        <c:crosses val="autoZero"/>
        <c:auto val="1"/>
        <c:lblAlgn val="ctr"/>
        <c:lblOffset val="100"/>
      </c:catAx>
      <c:valAx>
        <c:axId val="92766976"/>
        <c:scaling>
          <c:orientation val="minMax"/>
        </c:scaling>
        <c:axPos val="b"/>
        <c:majorGridlines/>
        <c:numFmt formatCode="General" sourceLinked="1"/>
        <c:tickLblPos val="nextTo"/>
        <c:crossAx val="9276108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об условиях охраны здоровья обучающихся, в т.ч. инвалидов и лиц с ОВЗ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</c:ser>
        <c:axId val="92821376"/>
        <c:axId val="92822912"/>
      </c:barChart>
      <c:catAx>
        <c:axId val="92821376"/>
        <c:scaling>
          <c:orientation val="minMax"/>
        </c:scaling>
        <c:axPos val="l"/>
        <c:tickLblPos val="nextTo"/>
        <c:crossAx val="92822912"/>
        <c:crosses val="autoZero"/>
        <c:auto val="1"/>
        <c:lblAlgn val="ctr"/>
        <c:lblOffset val="100"/>
      </c:catAx>
      <c:valAx>
        <c:axId val="92822912"/>
        <c:scaling>
          <c:orientation val="minMax"/>
        </c:scaling>
        <c:axPos val="b"/>
        <c:majorGridlines/>
        <c:numFmt formatCode="General" sourceLinked="1"/>
        <c:tickLblPos val="nextTo"/>
        <c:crossAx val="92821376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 доступе к информационным системам, информационно-телекоммуникационным сетям, в том числе приспособлеными для использования инвалидами и лицами с ОВЗ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</c:ser>
        <c:axId val="92914816"/>
        <c:axId val="92916352"/>
      </c:barChart>
      <c:catAx>
        <c:axId val="92914816"/>
        <c:scaling>
          <c:orientation val="minMax"/>
        </c:scaling>
        <c:axPos val="l"/>
        <c:tickLblPos val="nextTo"/>
        <c:crossAx val="92916352"/>
        <c:crosses val="autoZero"/>
        <c:auto val="1"/>
        <c:lblAlgn val="ctr"/>
        <c:lblOffset val="100"/>
      </c:catAx>
      <c:valAx>
        <c:axId val="92916352"/>
        <c:scaling>
          <c:orientation val="minMax"/>
        </c:scaling>
        <c:axPos val="b"/>
        <c:majorGridlines/>
        <c:numFmt formatCode="General" sourceLinked="1"/>
        <c:tickLblPos val="nextTo"/>
        <c:crossAx val="9291481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об  ЭОР, которым обеспечивается доступ обучающихся, в т.ч. Приспособленные для импользования инвалидов и лиц с ОВЗ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</c:ser>
        <c:axId val="92979200"/>
        <c:axId val="92980736"/>
      </c:barChart>
      <c:catAx>
        <c:axId val="92979200"/>
        <c:scaling>
          <c:orientation val="minMax"/>
        </c:scaling>
        <c:axPos val="l"/>
        <c:tickLblPos val="nextTo"/>
        <c:crossAx val="92980736"/>
        <c:crosses val="autoZero"/>
        <c:auto val="1"/>
        <c:lblAlgn val="ctr"/>
        <c:lblOffset val="100"/>
      </c:catAx>
      <c:valAx>
        <c:axId val="92980736"/>
        <c:scaling>
          <c:orientation val="minMax"/>
        </c:scaling>
        <c:axPos val="b"/>
        <c:majorGridlines/>
        <c:numFmt formatCode="General" sourceLinked="1"/>
        <c:tickLblPos val="nextTo"/>
        <c:crossAx val="929792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2994178234707108E-3"/>
          <c:y val="0.81830296633707367"/>
          <c:w val="0.98140116435305857"/>
          <c:h val="0.16758749027885789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Оснащение и зонирование детских площадок для прогулок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0.15000000000000008</c:v>
                </c:pt>
                <c:pt idx="1">
                  <c:v>8.0000000000000043E-2</c:v>
                </c:pt>
                <c:pt idx="2">
                  <c:v>0.24000000000000007</c:v>
                </c:pt>
                <c:pt idx="3">
                  <c:v>0.25</c:v>
                </c:pt>
                <c:pt idx="4">
                  <c:v>0</c:v>
                </c:pt>
                <c:pt idx="5">
                  <c:v>0.1</c:v>
                </c:pt>
                <c:pt idx="6">
                  <c:v>0.18000000000000008</c:v>
                </c:pt>
                <c:pt idx="7">
                  <c:v>0</c:v>
                </c:pt>
                <c:pt idx="8">
                  <c:v>0.21000000000000008</c:v>
                </c:pt>
                <c:pt idx="9">
                  <c:v>0</c:v>
                </c:pt>
                <c:pt idx="10">
                  <c:v>0.11</c:v>
                </c:pt>
                <c:pt idx="11">
                  <c:v>0</c:v>
                </c:pt>
                <c:pt idx="12">
                  <c:v>0.1</c:v>
                </c:pt>
                <c:pt idx="13">
                  <c:v>0</c:v>
                </c:pt>
              </c:numCache>
            </c:numRef>
          </c:val>
        </c:ser>
        <c:axId val="43148800"/>
        <c:axId val="43150336"/>
      </c:barChart>
      <c:catAx>
        <c:axId val="43148800"/>
        <c:scaling>
          <c:orientation val="minMax"/>
        </c:scaling>
        <c:axPos val="l"/>
        <c:tickLblPos val="nextTo"/>
        <c:crossAx val="43150336"/>
        <c:crosses val="autoZero"/>
        <c:auto val="1"/>
        <c:lblAlgn val="ctr"/>
        <c:lblOffset val="100"/>
      </c:catAx>
      <c:valAx>
        <c:axId val="43150336"/>
        <c:scaling>
          <c:orientation val="minMax"/>
        </c:scaling>
        <c:axPos val="b"/>
        <c:majorGridlines/>
        <c:numFmt formatCode="0%" sourceLinked="1"/>
        <c:tickLblPos val="nextTo"/>
        <c:crossAx val="4314880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об  использовании при реализации ОП электронного обучения и дистанционных обрзовательных технологий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1</c:v>
                </c:pt>
              </c:numCache>
            </c:numRef>
          </c:val>
        </c:ser>
        <c:axId val="93059712"/>
        <c:axId val="93065600"/>
      </c:barChart>
      <c:catAx>
        <c:axId val="93059712"/>
        <c:scaling>
          <c:orientation val="minMax"/>
        </c:scaling>
        <c:axPos val="l"/>
        <c:tickLblPos val="nextTo"/>
        <c:crossAx val="93065600"/>
        <c:crosses val="autoZero"/>
        <c:auto val="1"/>
        <c:lblAlgn val="ctr"/>
        <c:lblOffset val="100"/>
      </c:catAx>
      <c:valAx>
        <c:axId val="93065600"/>
        <c:scaling>
          <c:orientation val="minMax"/>
        </c:scaling>
        <c:axPos val="b"/>
        <c:majorGridlines/>
        <c:numFmt formatCode="General" sourceLinked="1"/>
        <c:tickLblPos val="nextTo"/>
        <c:crossAx val="930597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2994178234707126E-3"/>
          <c:y val="0.81830296633707367"/>
          <c:w val="0.98140116435305857"/>
          <c:h val="0.16758749027885789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информация об  условиях питания обучающихся, в т.ч. Инвалидов и лиц с ОВЗ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информация о наличии общежития,интерната…..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Лист1!$C$2:$C$15</c:f>
              <c:numCache>
                <c:formatCode>General</c:formatCode>
                <c:ptCount val="14"/>
                <c:pt idx="2">
                  <c:v>1</c:v>
                </c:pt>
                <c:pt idx="8">
                  <c:v>1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предписания надзорных органов, отчеты об исполнении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Лист1!$D$2:$D$15</c:f>
              <c:numCache>
                <c:formatCode>General</c:formatCode>
                <c:ptCount val="14"/>
                <c:pt idx="9">
                  <c:v>1</c:v>
                </c:pt>
              </c:numCache>
            </c:numRef>
          </c:val>
        </c:ser>
        <c:axId val="93146496"/>
        <c:axId val="93160576"/>
      </c:barChart>
      <c:catAx>
        <c:axId val="93146496"/>
        <c:scaling>
          <c:orientation val="minMax"/>
        </c:scaling>
        <c:axPos val="l"/>
        <c:tickLblPos val="nextTo"/>
        <c:crossAx val="93160576"/>
        <c:crosses val="autoZero"/>
        <c:auto val="1"/>
        <c:lblAlgn val="ctr"/>
        <c:lblOffset val="100"/>
      </c:catAx>
      <c:valAx>
        <c:axId val="93160576"/>
        <c:scaling>
          <c:orientation val="minMax"/>
        </c:scaling>
        <c:axPos val="b"/>
        <c:majorGridlines/>
        <c:numFmt formatCode="General" sourceLinked="1"/>
        <c:tickLblPos val="nextTo"/>
        <c:crossAx val="9314649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Раздел "Часто задаваемые вопросы"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обеспечение технической возможности  выражения  мнения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Лист1!$C$2:$C$15</c:f>
              <c:numCache>
                <c:formatCode>General</c:formatCode>
                <c:ptCount val="14"/>
                <c:pt idx="0">
                  <c:v>1</c:v>
                </c:pt>
                <c:pt idx="1">
                  <c:v>1</c:v>
                </c:pt>
                <c:pt idx="5">
                  <c:v>1</c:v>
                </c:pt>
                <c:pt idx="7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ссылка на bus.gov.ru с результатами НОКУ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Лист1!$D$2:$D$15</c:f>
              <c:numCache>
                <c:formatCode>General</c:formatCode>
                <c:ptCount val="14"/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10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размещение в разделе "НОКУ" планов и отчетов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Лист1!$E$2:$E$15</c:f>
              <c:numCache>
                <c:formatCode>General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overlap val="100"/>
        <c:axId val="93295744"/>
        <c:axId val="93297280"/>
      </c:barChart>
      <c:catAx>
        <c:axId val="93295744"/>
        <c:scaling>
          <c:orientation val="minMax"/>
        </c:scaling>
        <c:axPos val="l"/>
        <c:tickLblPos val="nextTo"/>
        <c:crossAx val="93297280"/>
        <c:crosses val="autoZero"/>
        <c:auto val="1"/>
        <c:lblAlgn val="ctr"/>
        <c:lblOffset val="100"/>
      </c:catAx>
      <c:valAx>
        <c:axId val="93297280"/>
        <c:scaling>
          <c:orientation val="minMax"/>
        </c:scaling>
        <c:axPos val="b"/>
        <c:majorGridlines/>
        <c:numFmt formatCode="General" sourceLinked="1"/>
        <c:tickLblPos val="nextTo"/>
        <c:crossAx val="93295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762208757431528"/>
          <c:y val="6.2506388179091224E-2"/>
          <c:w val="0.33333333333333331"/>
          <c:h val="0.8749872236418178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наличие сменных кресел-колясок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8">
                  <c:v>1</c:v>
                </c:pt>
                <c:pt idx="11">
                  <c:v>1</c:v>
                </c:pt>
                <c:pt idx="1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предоставление услуг сурдопереводчика 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Лист1!$C$2:$C$15</c:f>
              <c:numCache>
                <c:formatCode>General</c:formatCode>
                <c:ptCount val="14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наличие пандусов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Лист1!$D$2:$D$15</c:f>
              <c:numCache>
                <c:formatCode>General</c:formatCode>
                <c:ptCount val="14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автостоянка для инвалидов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Лист1!$E$2:$E$15</c:f>
              <c:numCache>
                <c:formatCode>General</c:formatCode>
                <c:ptCount val="14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наличие адаптировнных лифтов, поручней, расширение дверных проемов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Лист1!$F$2:$F$15</c:f>
              <c:numCache>
                <c:formatCode>General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overlap val="100"/>
        <c:axId val="93588096"/>
        <c:axId val="93602176"/>
      </c:barChart>
      <c:catAx>
        <c:axId val="93588096"/>
        <c:scaling>
          <c:orientation val="minMax"/>
        </c:scaling>
        <c:axPos val="l"/>
        <c:tickLblPos val="nextTo"/>
        <c:crossAx val="93602176"/>
        <c:crosses val="autoZero"/>
        <c:auto val="1"/>
        <c:lblAlgn val="ctr"/>
        <c:lblOffset val="100"/>
      </c:catAx>
      <c:valAx>
        <c:axId val="93602176"/>
        <c:scaling>
          <c:orientation val="minMax"/>
        </c:scaling>
        <c:axPos val="b"/>
        <c:majorGridlines/>
        <c:numFmt formatCode="General" sourceLinked="1"/>
        <c:tickLblPos val="nextTo"/>
        <c:crossAx val="93588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762208757431551"/>
          <c:y val="6.2506388179091224E-2"/>
          <c:w val="0.33720825891140305"/>
          <c:h val="0.9374936118209086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оборудование санузла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дублирование звуковой и зрительной информации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Лист1!$C$2:$C$15</c:f>
              <c:numCache>
                <c:formatCode>General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6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Дублирование надписей, знаков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Лист1!$D$2:$D$15</c:f>
              <c:numCache>
                <c:formatCode>General</c:formatCode>
                <c:ptCount val="14"/>
                <c:pt idx="4">
                  <c:v>1</c:v>
                </c:pt>
                <c:pt idx="9">
                  <c:v>1</c:v>
                </c:pt>
                <c:pt idx="11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обеспечение помощи, оказываемую сотрудниками  по сопровождению инвалидов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Лист1!$E$2:$E$15</c:f>
              <c:numCache>
                <c:formatCode>General</c:formatCode>
                <c:ptCount val="14"/>
                <c:pt idx="2">
                  <c:v>1</c:v>
                </c:pt>
                <c:pt idx="9">
                  <c:v>1</c:v>
                </c:pt>
                <c:pt idx="13">
                  <c:v>1</c:v>
                </c:pt>
              </c:numCache>
            </c:numRef>
          </c:val>
        </c:ser>
        <c:overlap val="100"/>
        <c:axId val="93945216"/>
        <c:axId val="93951104"/>
      </c:barChart>
      <c:catAx>
        <c:axId val="93945216"/>
        <c:scaling>
          <c:orientation val="minMax"/>
        </c:scaling>
        <c:axPos val="l"/>
        <c:tickLblPos val="nextTo"/>
        <c:crossAx val="93951104"/>
        <c:crosses val="autoZero"/>
        <c:auto val="1"/>
        <c:lblAlgn val="ctr"/>
        <c:lblOffset val="100"/>
      </c:catAx>
      <c:valAx>
        <c:axId val="93951104"/>
        <c:scaling>
          <c:orientation val="minMax"/>
        </c:scaling>
        <c:axPos val="b"/>
        <c:majorGridlines/>
        <c:numFmt formatCode="General" sourceLinked="1"/>
        <c:tickLblPos val="nextTo"/>
        <c:crossAx val="93945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762208757431528"/>
          <c:y val="7.8967522127171078E-2"/>
          <c:w val="0.33777360445230681"/>
          <c:h val="0.90378198718660874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Комфортная зона ожидания, оборудованная мебелью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1">
                  <c:v>1</c:v>
                </c:pt>
                <c:pt idx="8">
                  <c:v>1</c:v>
                </c:pt>
                <c:pt idx="1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наличие и доступность питьевой воды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Лист1!$C$2:$C$15</c:f>
              <c:numCache>
                <c:formatCode>General</c:formatCode>
                <c:ptCount val="14"/>
                <c:pt idx="1">
                  <c:v>1</c:v>
                </c:pt>
                <c:pt idx="6">
                  <c:v>1</c:v>
                </c:pt>
                <c:pt idx="8">
                  <c:v>1</c:v>
                </c:pt>
                <c:pt idx="9">
                  <c:v>1</c:v>
                </c:pt>
                <c:pt idx="13">
                  <c:v>1</c:v>
                </c:pt>
              </c:numCache>
            </c:numRef>
          </c:val>
        </c:ser>
        <c:overlap val="100"/>
        <c:axId val="78187904"/>
        <c:axId val="78197888"/>
      </c:barChart>
      <c:catAx>
        <c:axId val="78187904"/>
        <c:scaling>
          <c:orientation val="minMax"/>
        </c:scaling>
        <c:axPos val="l"/>
        <c:tickLblPos val="nextTo"/>
        <c:crossAx val="78197888"/>
        <c:crosses val="autoZero"/>
        <c:auto val="1"/>
        <c:lblAlgn val="ctr"/>
        <c:lblOffset val="100"/>
      </c:catAx>
      <c:valAx>
        <c:axId val="78197888"/>
        <c:scaling>
          <c:orientation val="minMax"/>
        </c:scaling>
        <c:axPos val="b"/>
        <c:majorGridlines/>
        <c:numFmt formatCode="General" sourceLinked="1"/>
        <c:tickLblPos val="nextTo"/>
        <c:crossAx val="78187904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хорошо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1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отлично</c:v>
                </c:pt>
              </c:strCache>
            </c:strRef>
          </c:tx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Лист1!$C$2:$C$15</c:f>
              <c:numCache>
                <c:formatCode>General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</c:ser>
        <c:overlap val="100"/>
        <c:axId val="95371648"/>
        <c:axId val="95373184"/>
      </c:barChart>
      <c:catAx>
        <c:axId val="95371648"/>
        <c:scaling>
          <c:orientation val="minMax"/>
        </c:scaling>
        <c:axPos val="l"/>
        <c:tickLblPos val="nextTo"/>
        <c:crossAx val="95373184"/>
        <c:crosses val="autoZero"/>
        <c:auto val="1"/>
        <c:lblAlgn val="ctr"/>
        <c:lblOffset val="100"/>
      </c:catAx>
      <c:valAx>
        <c:axId val="95373184"/>
        <c:scaling>
          <c:orientation val="minMax"/>
        </c:scaling>
        <c:axPos val="b"/>
        <c:majorGridlines/>
        <c:numFmt formatCode="General" sourceLinked="1"/>
        <c:tickLblPos val="nextTo"/>
        <c:crossAx val="9537164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Проблемы питания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8.0000000000000029E-2</c:v>
                </c:pt>
                <c:pt idx="1">
                  <c:v>8.0000000000000029E-2</c:v>
                </c:pt>
                <c:pt idx="2">
                  <c:v>0.11</c:v>
                </c:pt>
                <c:pt idx="3">
                  <c:v>0</c:v>
                </c:pt>
                <c:pt idx="4">
                  <c:v>0.18000000000000005</c:v>
                </c:pt>
                <c:pt idx="5">
                  <c:v>0.4900000000000001</c:v>
                </c:pt>
                <c:pt idx="6">
                  <c:v>9.0000000000000024E-2</c:v>
                </c:pt>
                <c:pt idx="7">
                  <c:v>0.4300000000000001</c:v>
                </c:pt>
                <c:pt idx="8">
                  <c:v>0</c:v>
                </c:pt>
                <c:pt idx="9">
                  <c:v>0</c:v>
                </c:pt>
                <c:pt idx="10">
                  <c:v>0.11</c:v>
                </c:pt>
                <c:pt idx="11">
                  <c:v>7.0000000000000021E-2</c:v>
                </c:pt>
                <c:pt idx="12">
                  <c:v>0.1</c:v>
                </c:pt>
                <c:pt idx="13">
                  <c:v>0.2</c:v>
                </c:pt>
              </c:numCache>
            </c:numRef>
          </c:val>
        </c:ser>
        <c:axId val="44867968"/>
        <c:axId val="44869504"/>
      </c:barChart>
      <c:catAx>
        <c:axId val="44867968"/>
        <c:scaling>
          <c:orientation val="minMax"/>
        </c:scaling>
        <c:axPos val="l"/>
        <c:tickLblPos val="nextTo"/>
        <c:crossAx val="44869504"/>
        <c:crosses val="autoZero"/>
        <c:auto val="1"/>
        <c:lblAlgn val="ctr"/>
        <c:lblOffset val="100"/>
      </c:catAx>
      <c:valAx>
        <c:axId val="44869504"/>
        <c:scaling>
          <c:orientation val="minMax"/>
        </c:scaling>
        <c:axPos val="b"/>
        <c:majorGridlines/>
        <c:numFmt formatCode="0%" sourceLinked="1"/>
        <c:tickLblPos val="nextTo"/>
        <c:crossAx val="448679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7364651790826675"/>
          <c:y val="0.88357182535273859"/>
          <c:w val="0.30998929843502682"/>
          <c:h val="0.1164281746472614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Состояние, ремонт и модернизация здания в целом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0.8500000000000002</c:v>
                </c:pt>
                <c:pt idx="1">
                  <c:v>8.0000000000000029E-2</c:v>
                </c:pt>
                <c:pt idx="2">
                  <c:v>0.3000000000000001</c:v>
                </c:pt>
                <c:pt idx="3">
                  <c:v>0.25</c:v>
                </c:pt>
                <c:pt idx="4">
                  <c:v>0.47000000000000008</c:v>
                </c:pt>
                <c:pt idx="5">
                  <c:v>0.11</c:v>
                </c:pt>
                <c:pt idx="6">
                  <c:v>0.23</c:v>
                </c:pt>
                <c:pt idx="7">
                  <c:v>0</c:v>
                </c:pt>
                <c:pt idx="8">
                  <c:v>0.12000000000000002</c:v>
                </c:pt>
                <c:pt idx="9">
                  <c:v>8.0000000000000029E-2</c:v>
                </c:pt>
                <c:pt idx="10">
                  <c:v>0.56000000000000005</c:v>
                </c:pt>
                <c:pt idx="11">
                  <c:v>0</c:v>
                </c:pt>
                <c:pt idx="12">
                  <c:v>0.14000000000000001</c:v>
                </c:pt>
                <c:pt idx="13">
                  <c:v>0.2</c:v>
                </c:pt>
              </c:numCache>
            </c:numRef>
          </c:val>
        </c:ser>
        <c:axId val="44788736"/>
        <c:axId val="44794624"/>
      </c:barChart>
      <c:catAx>
        <c:axId val="44788736"/>
        <c:scaling>
          <c:orientation val="minMax"/>
        </c:scaling>
        <c:axPos val="l"/>
        <c:tickLblPos val="nextTo"/>
        <c:crossAx val="44794624"/>
        <c:crosses val="autoZero"/>
        <c:auto val="1"/>
        <c:lblAlgn val="ctr"/>
        <c:lblOffset val="100"/>
      </c:catAx>
      <c:valAx>
        <c:axId val="44794624"/>
        <c:scaling>
          <c:orientation val="minMax"/>
        </c:scaling>
        <c:axPos val="b"/>
        <c:majorGridlines/>
        <c:numFmt formatCode="0%" sourceLinked="1"/>
        <c:tickLblPos val="nextTo"/>
        <c:crossAx val="44788736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образовательно-развивающие программы (нехватка, оплата)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</c:v>
                </c:pt>
                <c:pt idx="1">
                  <c:v>0.17</c:v>
                </c:pt>
                <c:pt idx="2">
                  <c:v>0.14000000000000001</c:v>
                </c:pt>
                <c:pt idx="3">
                  <c:v>0.25</c:v>
                </c:pt>
                <c:pt idx="4">
                  <c:v>0.21000000000000005</c:v>
                </c:pt>
                <c:pt idx="5">
                  <c:v>0.24000000000000005</c:v>
                </c:pt>
                <c:pt idx="6">
                  <c:v>0.41000000000000009</c:v>
                </c:pt>
                <c:pt idx="7">
                  <c:v>0.29000000000000009</c:v>
                </c:pt>
                <c:pt idx="8">
                  <c:v>0.14000000000000001</c:v>
                </c:pt>
                <c:pt idx="9">
                  <c:v>0.54</c:v>
                </c:pt>
                <c:pt idx="10">
                  <c:v>0.11</c:v>
                </c:pt>
                <c:pt idx="11">
                  <c:v>0.63000000000000023</c:v>
                </c:pt>
                <c:pt idx="12">
                  <c:v>0.24000000000000005</c:v>
                </c:pt>
                <c:pt idx="13">
                  <c:v>0.2</c:v>
                </c:pt>
              </c:numCache>
            </c:numRef>
          </c:val>
        </c:ser>
        <c:axId val="44803200"/>
        <c:axId val="44804736"/>
      </c:barChart>
      <c:catAx>
        <c:axId val="44803200"/>
        <c:scaling>
          <c:orientation val="minMax"/>
        </c:scaling>
        <c:axPos val="l"/>
        <c:tickLblPos val="nextTo"/>
        <c:crossAx val="44804736"/>
        <c:crosses val="autoZero"/>
        <c:auto val="1"/>
        <c:lblAlgn val="ctr"/>
        <c:lblOffset val="100"/>
      </c:catAx>
      <c:valAx>
        <c:axId val="44804736"/>
        <c:scaling>
          <c:orientation val="minMax"/>
        </c:scaling>
        <c:axPos val="b"/>
        <c:majorGridlines/>
        <c:numFmt formatCode="0%" sourceLinked="1"/>
        <c:tickLblPos val="nextTo"/>
        <c:crossAx val="4480320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Благоустройство прилегающей территории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</c:v>
                </c:pt>
                <c:pt idx="1">
                  <c:v>8.0000000000000029E-2</c:v>
                </c:pt>
                <c:pt idx="2">
                  <c:v>2.0000000000000007E-2</c:v>
                </c:pt>
                <c:pt idx="3">
                  <c:v>0</c:v>
                </c:pt>
                <c:pt idx="4">
                  <c:v>3.0000000000000002E-2</c:v>
                </c:pt>
                <c:pt idx="5">
                  <c:v>6.0000000000000019E-2</c:v>
                </c:pt>
                <c:pt idx="6">
                  <c:v>0.14000000000000001</c:v>
                </c:pt>
                <c:pt idx="7">
                  <c:v>0</c:v>
                </c:pt>
                <c:pt idx="8">
                  <c:v>0.17</c:v>
                </c:pt>
                <c:pt idx="9">
                  <c:v>0</c:v>
                </c:pt>
                <c:pt idx="10">
                  <c:v>3.0000000000000002E-2</c:v>
                </c:pt>
                <c:pt idx="11">
                  <c:v>4.0000000000000015E-2</c:v>
                </c:pt>
                <c:pt idx="12">
                  <c:v>2.0000000000000007E-2</c:v>
                </c:pt>
                <c:pt idx="13">
                  <c:v>0</c:v>
                </c:pt>
              </c:numCache>
            </c:numRef>
          </c:val>
        </c:ser>
        <c:axId val="43188992"/>
        <c:axId val="43190528"/>
      </c:barChart>
      <c:catAx>
        <c:axId val="43188992"/>
        <c:scaling>
          <c:orientation val="minMax"/>
        </c:scaling>
        <c:axPos val="l"/>
        <c:tickLblPos val="nextTo"/>
        <c:crossAx val="43190528"/>
        <c:crosses val="autoZero"/>
        <c:auto val="1"/>
        <c:lblAlgn val="ctr"/>
        <c:lblOffset val="100"/>
      </c:catAx>
      <c:valAx>
        <c:axId val="43190528"/>
        <c:scaling>
          <c:orientation val="minMax"/>
        </c:scaling>
        <c:axPos val="b"/>
        <c:majorGridlines/>
        <c:numFmt formatCode="0%" sourceLinked="1"/>
        <c:tickLblPos val="nextTo"/>
        <c:crossAx val="43188992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Оснащение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0.15000000000000005</c:v>
                </c:pt>
                <c:pt idx="1">
                  <c:v>0.33000000000000013</c:v>
                </c:pt>
                <c:pt idx="2">
                  <c:v>0.22</c:v>
                </c:pt>
                <c:pt idx="3">
                  <c:v>0</c:v>
                </c:pt>
                <c:pt idx="4">
                  <c:v>0.15000000000000005</c:v>
                </c:pt>
                <c:pt idx="5">
                  <c:v>0.11</c:v>
                </c:pt>
                <c:pt idx="6">
                  <c:v>0</c:v>
                </c:pt>
                <c:pt idx="7">
                  <c:v>0</c:v>
                </c:pt>
                <c:pt idx="8">
                  <c:v>0.26</c:v>
                </c:pt>
                <c:pt idx="9">
                  <c:v>0</c:v>
                </c:pt>
                <c:pt idx="10">
                  <c:v>0.11</c:v>
                </c:pt>
                <c:pt idx="11">
                  <c:v>4.0000000000000015E-2</c:v>
                </c:pt>
                <c:pt idx="12">
                  <c:v>0.24000000000000005</c:v>
                </c:pt>
                <c:pt idx="13">
                  <c:v>0.1</c:v>
                </c:pt>
              </c:numCache>
            </c:numRef>
          </c:val>
        </c:ser>
        <c:axId val="43338368"/>
        <c:axId val="43340160"/>
      </c:barChart>
      <c:catAx>
        <c:axId val="43338368"/>
        <c:scaling>
          <c:orientation val="minMax"/>
        </c:scaling>
        <c:axPos val="l"/>
        <c:tickLblPos val="nextTo"/>
        <c:crossAx val="43340160"/>
        <c:crosses val="autoZero"/>
        <c:auto val="1"/>
        <c:lblAlgn val="ctr"/>
        <c:lblOffset val="100"/>
      </c:catAx>
      <c:valAx>
        <c:axId val="43340160"/>
        <c:scaling>
          <c:orientation val="minMax"/>
        </c:scaling>
        <c:axPos val="b"/>
        <c:majorGridlines/>
        <c:numFmt formatCode="0%" sourceLinked="1"/>
        <c:tickLblPos val="nextTo"/>
        <c:crossAx val="4333836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Мебель (ремонт, замена, недостаток)</c:v>
                </c:pt>
              </c:strCache>
            </c:strRef>
          </c:tx>
          <c:dLbls>
            <c:showVal val="1"/>
          </c:dLbls>
          <c:cat>
            <c:strRef>
              <c:f>Лист1!$A$2:$A$15</c:f>
              <c:strCache>
                <c:ptCount val="14"/>
                <c:pt idx="0">
                  <c:v>ДОУ № 2</c:v>
                </c:pt>
                <c:pt idx="1">
                  <c:v>ДОУ № 3</c:v>
                </c:pt>
                <c:pt idx="2">
                  <c:v>ДОУ № 8</c:v>
                </c:pt>
                <c:pt idx="3">
                  <c:v>ДОУ № 23</c:v>
                </c:pt>
                <c:pt idx="4">
                  <c:v>ДОУ № 27</c:v>
                </c:pt>
                <c:pt idx="5">
                  <c:v>ДОУ № 29</c:v>
                </c:pt>
                <c:pt idx="6">
                  <c:v>ДОУ № 36</c:v>
                </c:pt>
                <c:pt idx="7">
                  <c:v>ДОУ№ 37</c:v>
                </c:pt>
                <c:pt idx="8">
                  <c:v>ДОУ№ 38</c:v>
                </c:pt>
                <c:pt idx="9">
                  <c:v>ДОУ № 39</c:v>
                </c:pt>
                <c:pt idx="10">
                  <c:v>ДОУ № 42</c:v>
                </c:pt>
                <c:pt idx="11">
                  <c:v>ДОУ № 43</c:v>
                </c:pt>
                <c:pt idx="12">
                  <c:v>ДОУ № 44</c:v>
                </c:pt>
                <c:pt idx="13">
                  <c:v>ДОУ № 45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</c:v>
                </c:pt>
                <c:pt idx="1">
                  <c:v>8.0000000000000029E-2</c:v>
                </c:pt>
                <c:pt idx="2">
                  <c:v>0.1</c:v>
                </c:pt>
                <c:pt idx="3">
                  <c:v>0.19</c:v>
                </c:pt>
                <c:pt idx="4">
                  <c:v>0.12000000000000002</c:v>
                </c:pt>
                <c:pt idx="5">
                  <c:v>4.0000000000000015E-2</c:v>
                </c:pt>
                <c:pt idx="6">
                  <c:v>0</c:v>
                </c:pt>
                <c:pt idx="7">
                  <c:v>0</c:v>
                </c:pt>
                <c:pt idx="8">
                  <c:v>7.0000000000000021E-2</c:v>
                </c:pt>
                <c:pt idx="9">
                  <c:v>8.0000000000000029E-2</c:v>
                </c:pt>
                <c:pt idx="10">
                  <c:v>3.0000000000000002E-2</c:v>
                </c:pt>
                <c:pt idx="11">
                  <c:v>0</c:v>
                </c:pt>
                <c:pt idx="12">
                  <c:v>0.12000000000000002</c:v>
                </c:pt>
                <c:pt idx="13">
                  <c:v>0</c:v>
                </c:pt>
              </c:numCache>
            </c:numRef>
          </c:val>
        </c:ser>
        <c:axId val="45132032"/>
        <c:axId val="45154304"/>
      </c:barChart>
      <c:catAx>
        <c:axId val="45132032"/>
        <c:scaling>
          <c:orientation val="minMax"/>
        </c:scaling>
        <c:axPos val="l"/>
        <c:tickLblPos val="nextTo"/>
        <c:crossAx val="45154304"/>
        <c:crosses val="autoZero"/>
        <c:auto val="1"/>
        <c:lblAlgn val="ctr"/>
        <c:lblOffset val="100"/>
      </c:catAx>
      <c:valAx>
        <c:axId val="45154304"/>
        <c:scaling>
          <c:orientation val="minMax"/>
        </c:scaling>
        <c:axPos val="b"/>
        <c:majorGridlines/>
        <c:numFmt formatCode="0%" sourceLinked="1"/>
        <c:tickLblPos val="nextTo"/>
        <c:crossAx val="45132032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7301" cy="3382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3037" y="0"/>
            <a:ext cx="4277301" cy="3382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6C82B-33F6-421B-B38A-4443BB5EB6AE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03869"/>
            <a:ext cx="4277301" cy="3382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3037" y="6403869"/>
            <a:ext cx="4277301" cy="3382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F18A7-1913-4EF6-8989-85F20E007D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0913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2225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55D8A-EC1F-4AB9-B4B6-B487DB267813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73437" cy="2528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267" y="3202504"/>
            <a:ext cx="7898130" cy="3033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2225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16BD6F-05E7-4216-8EF3-CA6B06D937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2453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2828474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91928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512AE-8E09-4325-8C0D-5072CB80FED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42063095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6BD6F-05E7-4216-8EF3-CA6B06D937F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979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5FE64-85C9-47F3-9589-AD465AC92174}" type="datetimeFigureOut">
              <a:rPr lang="ru-RU" smtClean="0"/>
              <a:pPr/>
              <a:t>18.01.2020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C3C07-52E8-4B0F-8D3B-20337C985F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0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251520" y="2060848"/>
            <a:ext cx="864096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совещание с руководителями  муниципальных дошкольных </a:t>
            </a:r>
          </a:p>
          <a:p>
            <a:pPr marL="0" marR="0" lvl="0" indent="449263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образовательных учреждений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 Black" pitchFamily="34" charset="0"/>
            </a:endParaRPr>
          </a:p>
          <a:p>
            <a:pPr marL="0" marR="0" lvl="0" indent="449263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 Black" pitchFamily="34" charset="0"/>
              </a:rPr>
              <a:t>20.01.2020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О результатах независимой оценки качества условий в муниципальных дошкольных образовательных учреждениях в 2019 году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00166" y="214290"/>
            <a:ext cx="7464322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/>
            </a:r>
            <a:b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Управление образования Администрации городского округа Сухой Лог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259633" y="4941168"/>
            <a:ext cx="74168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Начальник Управления образования </a:t>
            </a:r>
          </a:p>
          <a:p>
            <a:pPr algn="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Администрации городского округа Сухой Лог </a:t>
            </a:r>
          </a:p>
          <a:p>
            <a:pPr algn="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Юлия Сергеевна Берсенева 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71800" y="5949280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г. Сухой Лог</a:t>
            </a:r>
          </a:p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2020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79512" y="1700808"/>
            <a:ext cx="87849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	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 оценки качества  условий:</a:t>
            </a:r>
          </a:p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1.Открытость и доступность информации об образовательной организации;</a:t>
            </a:r>
          </a:p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2.Комфортность условий предоставления услуг;</a:t>
            </a:r>
          </a:p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3.Доступность услуг для инвалидов;</a:t>
            </a:r>
          </a:p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4.Дорожелательность, вежливость работников образовательной организации;</a:t>
            </a:r>
          </a:p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5.Удовлетворенность условиями  оказания услуг</a:t>
            </a:r>
          </a:p>
          <a:p>
            <a:pPr algn="just"/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Независимая оценка качества условий в муниципальных дошкольных образовательных учреждениях в 2019 году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0" y="1643063"/>
            <a:ext cx="571500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4375" y="1643063"/>
            <a:ext cx="8429625" cy="21431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Заголовок 5"/>
          <p:cNvSpPr txBox="1">
            <a:spLocks/>
          </p:cNvSpPr>
          <p:nvPr/>
        </p:nvSpPr>
        <p:spPr>
          <a:xfrm>
            <a:off x="1259632" y="3501008"/>
            <a:ext cx="7416824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500" b="1" dirty="0" smtClean="0"/>
              <a:t>Участники НОКУ 2019 – 14  МДОУ</a:t>
            </a:r>
            <a:endParaRPr lang="ru-RU" sz="2500" b="1" dirty="0">
              <a:latin typeface="Arial Black" pitchFamily="34" charset="0"/>
            </a:endParaRPr>
          </a:p>
        </p:txBody>
      </p:sp>
      <p:sp>
        <p:nvSpPr>
          <p:cNvPr id="11" name="Заголовок 5"/>
          <p:cNvSpPr txBox="1">
            <a:spLocks/>
          </p:cNvSpPr>
          <p:nvPr/>
        </p:nvSpPr>
        <p:spPr>
          <a:xfrm>
            <a:off x="1187624" y="1916832"/>
            <a:ext cx="7416824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500" b="1" dirty="0"/>
              <a:t>Сроки </a:t>
            </a:r>
            <a:r>
              <a:rPr lang="ru-RU" sz="2500" b="1" dirty="0" smtClean="0"/>
              <a:t>НОКУ  2019 – 11 ноября по 5 декабря </a:t>
            </a:r>
            <a:endParaRPr lang="ru-RU" sz="2500" b="1" dirty="0">
              <a:latin typeface="Arial Black" pitchFamily="34" charset="0"/>
            </a:endParaRPr>
          </a:p>
        </p:txBody>
      </p:sp>
      <p:sp>
        <p:nvSpPr>
          <p:cNvPr id="12" name="Заголовок 5"/>
          <p:cNvSpPr txBox="1">
            <a:spLocks/>
          </p:cNvSpPr>
          <p:nvPr/>
        </p:nvSpPr>
        <p:spPr>
          <a:xfrm>
            <a:off x="1259632" y="5013176"/>
            <a:ext cx="7416824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500" b="1" dirty="0" smtClean="0"/>
              <a:t>Количество опрошенных родителей -  3044 чел</a:t>
            </a:r>
            <a:endParaRPr lang="ru-RU" sz="2500" b="1" dirty="0">
              <a:latin typeface="Arial Black" pitchFamily="34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Заголовок 5"/>
          <p:cNvSpPr txBox="1">
            <a:spLocks/>
          </p:cNvSpPr>
          <p:nvPr/>
        </p:nvSpPr>
        <p:spPr>
          <a:xfrm>
            <a:off x="1463215" y="197389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Независимая оценка качества условий в муниципальных дошкольных образовательных учреждениях в 2019 году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Рекомендации для образовательных организаций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Заголовок 5"/>
          <p:cNvSpPr txBox="1">
            <a:spLocks/>
          </p:cNvSpPr>
          <p:nvPr/>
        </p:nvSpPr>
        <p:spPr>
          <a:xfrm>
            <a:off x="1570719" y="0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Удовлетворенность получателей образовательных услуг качеством условий осуществления образовательной деятельностью 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463215" y="197389"/>
            <a:ext cx="7573281" cy="1143000"/>
          </a:xfr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r>
              <a:rPr lang="ru-RU" sz="2000" b="1" dirty="0" smtClean="0">
                <a:latin typeface="Arial Black" panose="020B0A04020102020204" pitchFamily="34" charset="0"/>
              </a:rPr>
              <a:t>Независимая оценка качества условий в муниципальных дошкольных образовательных учреждениях в 2019 году</a:t>
            </a:r>
            <a:endParaRPr lang="ru-RU" sz="2000" b="1" dirty="0">
              <a:latin typeface="Arial Black" panose="020B0A04020102020204" pitchFamily="34" charset="0"/>
            </a:endParaRPr>
          </a:p>
        </p:txBody>
      </p:sp>
      <p:pic>
        <p:nvPicPr>
          <p:cNvPr id="9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85720" y="4067850"/>
            <a:ext cx="8143932" cy="400110"/>
          </a:xfrm>
          <a:prstGeom prst="rect">
            <a:avLst/>
          </a:prstGeom>
          <a:noFill/>
          <a:ln w="9525">
            <a:solidFill>
              <a:schemeClr val="accent6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</a:t>
            </a:r>
            <a:endParaRPr lang="ru-RU" sz="1200" b="1" dirty="0" smtClean="0"/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251520" y="1397000"/>
          <a:ext cx="8496944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82434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51520" y="1412776"/>
            <a:ext cx="8640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МДОУ по Свердловской области</a:t>
            </a:r>
          </a:p>
          <a:p>
            <a:pPr algn="just"/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Независимая оценка качества условий в муниципальных дошкольных образовательных учреждениях в 2019 году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pic>
        <p:nvPicPr>
          <p:cNvPr id="1026" name="Picture 2" descr="C:\Users\Lenovo-4\Desktop\Берсенева Ю\НОКУ\рейтинг по области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26" y="1916832"/>
            <a:ext cx="9153526" cy="45674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51520" y="1412776"/>
            <a:ext cx="86409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МДОУ по городскому округу Сухой Лог</a:t>
            </a:r>
          </a:p>
          <a:p>
            <a:pPr algn="just"/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Независимая оценка качества условий в муниципальных дошкольных образовательных учреждениях в 2019 году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pic>
        <p:nvPicPr>
          <p:cNvPr id="2050" name="Picture 2" descr="C:\Users\Lenovo-4\Desktop\Берсенева Ю\НОКУ\рейтинг погородскому округу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492896"/>
            <a:ext cx="8478837" cy="40347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503040" y="3140968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Богданович – 64  место</a:t>
            </a:r>
          </a:p>
          <a:p>
            <a:pPr algn="just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Асбест – 45 место</a:t>
            </a:r>
          </a:p>
          <a:p>
            <a:pPr algn="just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Камышловский МР – 56 место</a:t>
            </a:r>
          </a:p>
          <a:p>
            <a:pPr algn="just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 Каменск-Уральский – 42 место</a:t>
            </a:r>
          </a:p>
          <a:p>
            <a:pPr algn="just">
              <a:buFont typeface="Arial" pitchFamily="34" charset="0"/>
              <a:buChar char="•"/>
            </a:pP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 </a:t>
            </a:r>
            <a:r>
              <a:rPr lang="ru-RU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Рефтинский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54 место</a:t>
            </a:r>
          </a:p>
          <a:p>
            <a:pPr algn="just">
              <a:buFont typeface="Arial" pitchFamily="34" charset="0"/>
              <a:buChar char="•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Малышевский ГО – 14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</a:t>
            </a:r>
          </a:p>
          <a:p>
            <a:pPr algn="just">
              <a:buFont typeface="Arial" pitchFamily="34" charset="0"/>
              <a:buChar char="•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Белоярский ГО – 74 место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Независимая оценка качества условий в муниципальных дошкольных образовательных учреждениях в 2019 году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3040" y="1484784"/>
            <a:ext cx="86409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	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рейтинге среди муниципальных (городских) образований Свердловской области городской округ занимает  15 место</a:t>
            </a:r>
          </a:p>
          <a:p>
            <a:pPr algn="just"/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95536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95536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̍傎眝˸⸸퐰紴̍嫰̍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5720" y="142852"/>
            <a:ext cx="1000132" cy="1252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Заголовок 5"/>
          <p:cNvSpPr txBox="1">
            <a:spLocks/>
          </p:cNvSpPr>
          <p:nvPr/>
        </p:nvSpPr>
        <p:spPr>
          <a:xfrm>
            <a:off x="1403648" y="260648"/>
            <a:ext cx="7573281" cy="1143000"/>
          </a:xfrm>
          <a:prstGeom prst="rect">
            <a:avLst/>
          </a:prstGeom>
          <a:solidFill>
            <a:srgbClr val="92D050"/>
          </a:solidFill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Замечания и предложения, высказанные получателями услуг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323528" y="1196752"/>
          <a:ext cx="84249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4691</TotalTime>
  <Words>423</Words>
  <Application>Microsoft Office PowerPoint</Application>
  <PresentationFormat>Экран (4:3)</PresentationFormat>
  <Paragraphs>126</Paragraphs>
  <Slides>42</Slides>
  <Notes>42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    Управление образования Администрации городского округа Сухой Лог  </vt:lpstr>
      <vt:lpstr>Слайд 2</vt:lpstr>
      <vt:lpstr>Слайд 3</vt:lpstr>
      <vt:lpstr>Независимая оценка качества условий в муниципальных дошкольных образовательных учреждениях в 2019 году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Company>Personal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user6</dc:creator>
  <cp:lastModifiedBy>Lenovo-4</cp:lastModifiedBy>
  <cp:revision>583</cp:revision>
  <cp:lastPrinted>2017-10-19T04:35:52Z</cp:lastPrinted>
  <dcterms:created xsi:type="dcterms:W3CDTF">2015-03-11T10:35:24Z</dcterms:created>
  <dcterms:modified xsi:type="dcterms:W3CDTF">2020-01-18T13:09:17Z</dcterms:modified>
</cp:coreProperties>
</file>