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7439" y="2967335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Звук и буква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Гг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9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Послушай стихотворение и определи, какой звук встречается в нем чаще других.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5776" y="1772816"/>
            <a:ext cx="401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Гуси гуськом на лужайку бегут,</a:t>
            </a:r>
          </a:p>
          <a:p>
            <a:r>
              <a:rPr lang="ru-RU" dirty="0" smtClean="0"/>
              <a:t>Галя и Гоша гусей стерегут.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5550" y="2702349"/>
            <a:ext cx="8240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Чаще всего слышится звук Г.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Давай произнесем этот звук вместе. Обрати внимание: когда</a:t>
            </a:r>
          </a:p>
          <a:p>
            <a:r>
              <a:rPr lang="ru-RU" dirty="0"/>
              <a:t>м</a:t>
            </a:r>
            <a:r>
              <a:rPr lang="ru-RU" dirty="0" smtClean="0"/>
              <a:t>ы произносим этот звук, язык прижимается к небу в глубине рта.</a:t>
            </a:r>
          </a:p>
          <a:p>
            <a:r>
              <a:rPr lang="ru-RU" dirty="0" smtClean="0"/>
              <a:t>Значит, во рту есть преграда из языка. Как ты думаешь, звук </a:t>
            </a:r>
            <a:r>
              <a:rPr lang="en-US" dirty="0" smtClean="0"/>
              <a:t>[</a:t>
            </a:r>
            <a:r>
              <a:rPr lang="ru-RU" dirty="0" smtClean="0"/>
              <a:t>Г</a:t>
            </a:r>
            <a:r>
              <a:rPr lang="en-US" dirty="0" smtClean="0"/>
              <a:t>]</a:t>
            </a:r>
            <a:r>
              <a:rPr lang="ru-RU" dirty="0" smtClean="0"/>
              <a:t> – согласный или гласный?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Верно. Он согласный. Его нельзя петь, открыв рот. Каким цветом мы будем обозначать этот звук? (Синим).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Ты будешь хлопать в ладоши, как только услышишь звук </a:t>
            </a:r>
            <a:r>
              <a:rPr lang="en-US" dirty="0" smtClean="0"/>
              <a:t>[</a:t>
            </a:r>
            <a:r>
              <a:rPr lang="ru-RU" dirty="0" smtClean="0"/>
              <a:t>Г</a:t>
            </a:r>
            <a:r>
              <a:rPr lang="en-US" dirty="0" smtClean="0"/>
              <a:t>]</a:t>
            </a:r>
            <a:r>
              <a:rPr lang="ru-RU" dirty="0" smtClean="0"/>
              <a:t>.</a:t>
            </a:r>
          </a:p>
          <a:p>
            <a:r>
              <a:rPr lang="ru-RU" i="1" dirty="0" smtClean="0"/>
              <a:t>Т, г, д, г, н, б, г, га, </a:t>
            </a:r>
            <a:r>
              <a:rPr lang="ru-RU" i="1" dirty="0" err="1" smtClean="0"/>
              <a:t>го</a:t>
            </a:r>
            <a:r>
              <a:rPr lang="ru-RU" i="1" dirty="0" smtClean="0"/>
              <a:t>, </a:t>
            </a:r>
            <a:r>
              <a:rPr lang="ru-RU" i="1" dirty="0" err="1" smtClean="0"/>
              <a:t>ло</a:t>
            </a:r>
            <a:r>
              <a:rPr lang="ru-RU" i="1" dirty="0" smtClean="0"/>
              <a:t>, нота, гонять, сидеть, голубь, погода.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6848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792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Согласные звуки могут быть звонкими и глухими. Сейчас мы с тобой будем учиться это определять.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Когда мы говорим</a:t>
            </a:r>
            <a:r>
              <a:rPr lang="ru-RU" dirty="0"/>
              <a:t> </a:t>
            </a:r>
            <a:r>
              <a:rPr lang="ru-RU" i="1" dirty="0"/>
              <a:t>«К»</a:t>
            </a:r>
            <a:r>
              <a:rPr lang="ru-RU" dirty="0"/>
              <a:t>, голос молчит, стенки </a:t>
            </a:r>
            <a:r>
              <a:rPr lang="ru-RU" i="1" dirty="0"/>
              <a:t>«домика»</a:t>
            </a:r>
            <a:r>
              <a:rPr lang="ru-RU" dirty="0"/>
              <a:t> не дрожат, когда </a:t>
            </a:r>
            <a:r>
              <a:rPr lang="ru-RU" dirty="0" smtClean="0"/>
              <a:t>мы говорим</a:t>
            </a:r>
            <a:r>
              <a:rPr lang="ru-RU" dirty="0"/>
              <a:t> </a:t>
            </a:r>
            <a:r>
              <a:rPr lang="ru-RU" i="1" dirty="0"/>
              <a:t>«Г»</a:t>
            </a:r>
            <a:r>
              <a:rPr lang="ru-RU" dirty="0"/>
              <a:t>, голос так громко звучит, что даже стенки </a:t>
            </a:r>
            <a:r>
              <a:rPr lang="ru-RU" i="1" dirty="0"/>
              <a:t>«домика»</a:t>
            </a:r>
            <a:r>
              <a:rPr lang="ru-RU" dirty="0"/>
              <a:t> дрожат. </a:t>
            </a:r>
            <a:r>
              <a:rPr lang="ru-RU" dirty="0" smtClean="0"/>
              <a:t>Давай </a:t>
            </a:r>
            <a:r>
              <a:rPr lang="ru-RU" dirty="0"/>
              <a:t>проверим, как звонко звучит наш голос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Ребенок </a:t>
            </a:r>
            <a:r>
              <a:rPr lang="ru-RU" dirty="0">
                <a:solidFill>
                  <a:srgbClr val="FF0000"/>
                </a:solidFill>
              </a:rPr>
              <a:t>прикладывают тыльную сторону ладони к своей шее спереди, произносят то </a:t>
            </a:r>
            <a:r>
              <a:rPr lang="ru-RU" b="1" dirty="0">
                <a:solidFill>
                  <a:srgbClr val="FF0000"/>
                </a:solidFill>
              </a:rPr>
              <a:t>звук </a:t>
            </a:r>
            <a:r>
              <a:rPr lang="ru-RU" i="1" dirty="0">
                <a:solidFill>
                  <a:srgbClr val="FF0000"/>
                </a:solidFill>
              </a:rPr>
              <a:t>«К»</a:t>
            </a:r>
            <a:r>
              <a:rPr lang="ru-RU" dirty="0">
                <a:solidFill>
                  <a:srgbClr val="FF0000"/>
                </a:solidFill>
              </a:rPr>
              <a:t>, то </a:t>
            </a:r>
            <a:r>
              <a:rPr lang="ru-RU" b="1" dirty="0">
                <a:solidFill>
                  <a:srgbClr val="FF0000"/>
                </a:solidFill>
              </a:rPr>
              <a:t>звук </a:t>
            </a:r>
            <a:r>
              <a:rPr lang="ru-RU" i="1" dirty="0">
                <a:solidFill>
                  <a:srgbClr val="FF0000"/>
                </a:solidFill>
              </a:rPr>
              <a:t>«Г»</a:t>
            </a:r>
            <a:r>
              <a:rPr lang="ru-RU" dirty="0">
                <a:solidFill>
                  <a:srgbClr val="FF0000"/>
                </a:solidFill>
              </a:rPr>
              <a:t>. (При произношении </a:t>
            </a:r>
            <a:r>
              <a:rPr lang="ru-RU" i="1" dirty="0">
                <a:solidFill>
                  <a:srgbClr val="FF0000"/>
                </a:solidFill>
              </a:rPr>
              <a:t>«Г»</a:t>
            </a:r>
            <a:r>
              <a:rPr lang="ru-RU" dirty="0">
                <a:solidFill>
                  <a:srgbClr val="FF0000"/>
                </a:solidFill>
              </a:rPr>
              <a:t> ребенок ощущает вибрацию голосовых связок</a:t>
            </a:r>
            <a:r>
              <a:rPr lang="ru-RU" dirty="0" smtClean="0">
                <a:solidFill>
                  <a:srgbClr val="FF0000"/>
                </a:solidFill>
              </a:rPr>
              <a:t>).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Запомни! </a:t>
            </a:r>
            <a:r>
              <a:rPr lang="ru-RU" dirty="0"/>
              <a:t>Согласные звуки могут быть звонкими и глухими. </a:t>
            </a:r>
            <a:endParaRPr lang="ru-RU" dirty="0" smtClean="0"/>
          </a:p>
          <a:p>
            <a:r>
              <a:rPr lang="ru-RU" dirty="0" smtClean="0"/>
              <a:t>Звук </a:t>
            </a:r>
            <a:r>
              <a:rPr lang="en-US" dirty="0" smtClean="0"/>
              <a:t>[</a:t>
            </a:r>
            <a:r>
              <a:rPr lang="ru-RU" dirty="0" smtClean="0"/>
              <a:t>К</a:t>
            </a:r>
            <a:r>
              <a:rPr lang="en-US" dirty="0" smtClean="0"/>
              <a:t>]</a:t>
            </a:r>
            <a:r>
              <a:rPr lang="ru-RU" dirty="0" smtClean="0"/>
              <a:t> – согласный и глухой, звук</a:t>
            </a:r>
            <a:r>
              <a:rPr lang="en-US" dirty="0" smtClean="0"/>
              <a:t> [</a:t>
            </a:r>
            <a:r>
              <a:rPr lang="ru-RU" dirty="0" smtClean="0"/>
              <a:t>Г</a:t>
            </a:r>
            <a:r>
              <a:rPr lang="en-US" dirty="0" smtClean="0"/>
              <a:t>]</a:t>
            </a:r>
            <a:r>
              <a:rPr lang="ru-RU" dirty="0" smtClean="0"/>
              <a:t> – согласный и звонкий.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22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6780" y="1700808"/>
            <a:ext cx="718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К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70521" y="1700808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Г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91069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Задание. Расположи картинки. </a:t>
            </a:r>
            <a:r>
              <a:rPr lang="ru-RU" i="1" dirty="0" smtClean="0"/>
              <a:t>Ребенок размещает картинки под той или иной буквой. (развитие умения выделять первый звук в слове»).</a:t>
            </a:r>
            <a:endParaRPr lang="ru-RU" b="1" dirty="0"/>
          </a:p>
        </p:txBody>
      </p:sp>
      <p:pic>
        <p:nvPicPr>
          <p:cNvPr id="1026" name="Picture 2" descr="Глобу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22186"/>
          <a:stretch/>
        </p:blipFill>
        <p:spPr bwMode="auto">
          <a:xfrm>
            <a:off x="3779912" y="4788520"/>
            <a:ext cx="1165557" cy="13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луб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14749"/>
          <a:stretch/>
        </p:blipFill>
        <p:spPr bwMode="auto">
          <a:xfrm>
            <a:off x="4945469" y="5157177"/>
            <a:ext cx="1128652" cy="99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лаз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2512" r="9293" b="21669"/>
          <a:stretch/>
        </p:blipFill>
        <p:spPr bwMode="auto">
          <a:xfrm>
            <a:off x="1855246" y="5322077"/>
            <a:ext cx="1461162" cy="73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пуст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-61" r="15909" b="61"/>
          <a:stretch/>
        </p:blipFill>
        <p:spPr bwMode="auto">
          <a:xfrm>
            <a:off x="7330142" y="5013176"/>
            <a:ext cx="1130075" cy="11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r="29086"/>
          <a:stretch/>
        </p:blipFill>
        <p:spPr bwMode="auto">
          <a:xfrm>
            <a:off x="636859" y="4750096"/>
            <a:ext cx="999842" cy="13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ктус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r="28633"/>
          <a:stretch/>
        </p:blipFill>
        <p:spPr bwMode="auto">
          <a:xfrm>
            <a:off x="6229844" y="4800383"/>
            <a:ext cx="940677" cy="14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6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dentifyyourcollecta.com/images/885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1883910" cy="2214934"/>
          </a:xfrm>
          <a:prstGeom prst="rect">
            <a:avLst/>
          </a:prstGeom>
          <a:noFill/>
          <a:extLst/>
        </p:spPr>
      </p:pic>
      <p:pic>
        <p:nvPicPr>
          <p:cNvPr id="2052" name="Picture 4" descr="https://fhd.multiurok.ru/7/4/2/742dd93103e1684f3b99e304a1bbfc394267db19/zadaniia-dlia-priedmietnoi-diaghnostiki-obrazovatiel-nykh-riezul-tatov-v-5-klassie-po-biologhii-po-fgos-umk-pasiechnik-v-v-viertikal-biologhiia-5-klass_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1" y="3501008"/>
            <a:ext cx="21249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76470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Какие картинки, ты видишь? Какой первый звук в этих словах? Звук </a:t>
            </a:r>
            <a:r>
              <a:rPr lang="en-US" dirty="0" smtClean="0"/>
              <a:t>[</a:t>
            </a:r>
            <a:r>
              <a:rPr lang="ru-RU" dirty="0" smtClean="0"/>
              <a:t>Г</a:t>
            </a:r>
            <a:r>
              <a:rPr lang="en-US" dirty="0" smtClean="0"/>
              <a:t>]</a:t>
            </a:r>
            <a:r>
              <a:rPr lang="ru-RU" dirty="0" smtClean="0"/>
              <a:t>на письме обозначается буквой </a:t>
            </a:r>
            <a:r>
              <a:rPr lang="ru-RU" dirty="0" err="1" smtClean="0"/>
              <a:t>Гг</a:t>
            </a:r>
            <a:r>
              <a:rPr lang="ru-RU" dirty="0" smtClean="0"/>
              <a:t> ( </a:t>
            </a:r>
            <a:r>
              <a:rPr lang="ru-RU" dirty="0" err="1" smtClean="0"/>
              <a:t>ге</a:t>
            </a:r>
            <a:r>
              <a:rPr lang="ru-RU" dirty="0" smtClean="0"/>
              <a:t> ).</a:t>
            </a:r>
            <a:endParaRPr lang="ru-RU" dirty="0"/>
          </a:p>
        </p:txBody>
      </p:sp>
      <p:pic>
        <p:nvPicPr>
          <p:cNvPr id="2054" name="Picture 6" descr="https://multi-mama.ru/wp-content/uploads/2019/10/stixi-pro-bukvy-alfavita-ot-a-do-ya-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72171"/>
            <a:ext cx="4295527" cy="32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3503" y="5122446"/>
            <a:ext cx="582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Давай, попробуем написать букву Г, с помощью необычных предметов.</a:t>
            </a:r>
          </a:p>
        </p:txBody>
      </p:sp>
    </p:spTree>
    <p:extLst>
      <p:ext uri="{BB962C8B-B14F-4D97-AF65-F5344CB8AC3E}">
        <p14:creationId xmlns:p14="http://schemas.microsoft.com/office/powerpoint/2010/main" val="44012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Составь схему к слову ГРУША. </a:t>
            </a:r>
            <a:r>
              <a:rPr lang="ru-RU" i="1" dirty="0" smtClean="0"/>
              <a:t>В папке дополнительный материал, вы найдете дополнительное задание.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564904"/>
            <a:ext cx="7848872" cy="15841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67744" y="2564904"/>
            <a:ext cx="0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851920" y="2564904"/>
            <a:ext cx="0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364088" y="2564904"/>
            <a:ext cx="0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948264" y="2564904"/>
            <a:ext cx="0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403648" y="4653136"/>
            <a:ext cx="1296144" cy="12241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699792" y="4653136"/>
            <a:ext cx="1296144" cy="12241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071748" y="4686703"/>
            <a:ext cx="1296144" cy="12241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63090" y="5058250"/>
            <a:ext cx="1296144" cy="12241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092280" y="4509120"/>
            <a:ext cx="1296144" cy="12241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12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07583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Давай, вспомним с каким звуком мы сегодня познакомились 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Чтобы определить согласный звук звонкий или глухой, что ты должен сделать?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Как называется буква, которой обозначается звук </a:t>
            </a:r>
            <a:r>
              <a:rPr lang="en-US" dirty="0" smtClean="0"/>
              <a:t>[</a:t>
            </a:r>
            <a:r>
              <a:rPr lang="ru-RU" dirty="0" smtClean="0"/>
              <a:t>Г</a:t>
            </a:r>
            <a:r>
              <a:rPr lang="en-US" dirty="0" smtClean="0"/>
              <a:t>]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s://avatars.mds.yandex.net/get-pdb/2981700/0da3a0f6-b68e-4851-8c5b-0687dda5edd8/ori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3295328" cy="32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811099"/>
            <a:ext cx="4523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603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35</TotalTime>
  <Words>283</Words>
  <Application>Microsoft Office PowerPoint</Application>
  <PresentationFormat>Экран (4:3)</PresentationFormat>
  <Paragraphs>27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SH-U</dc:creator>
  <cp:lastModifiedBy>SH-U</cp:lastModifiedBy>
  <cp:revision>5</cp:revision>
  <dcterms:created xsi:type="dcterms:W3CDTF">2020-04-28T12:24:43Z</dcterms:created>
  <dcterms:modified xsi:type="dcterms:W3CDTF">2020-04-28T13:10:45Z</dcterms:modified>
</cp:coreProperties>
</file>