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66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74" r:id="rId14"/>
    <p:sldId id="277" r:id="rId15"/>
    <p:sldId id="259" r:id="rId16"/>
    <p:sldId id="278" r:id="rId17"/>
    <p:sldId id="279" r:id="rId18"/>
    <p:sldId id="280" r:id="rId19"/>
    <p:sldId id="281" r:id="rId20"/>
    <p:sldId id="283" r:id="rId21"/>
    <p:sldId id="260" r:id="rId22"/>
    <p:sldId id="261" r:id="rId23"/>
    <p:sldId id="262" r:id="rId24"/>
    <p:sldId id="284" r:id="rId25"/>
    <p:sldId id="285" r:id="rId26"/>
    <p:sldId id="286" r:id="rId27"/>
    <p:sldId id="287" r:id="rId28"/>
    <p:sldId id="263" r:id="rId29"/>
    <p:sldId id="264" r:id="rId30"/>
    <p:sldId id="265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B58AF-525D-4CA0-B551-465EE4B6EA00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6AD1B-4F38-487C-B47D-BDEB40845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6AD1B-4F38-487C-B47D-BDEB4084541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0A065-4D38-4855-B761-CA0E88A26D5F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45EE6-D675-4B2A-B241-A69A9A9F7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0A065-4D38-4855-B761-CA0E88A26D5F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45EE6-D675-4B2A-B241-A69A9A9F7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0A065-4D38-4855-B761-CA0E88A26D5F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45EE6-D675-4B2A-B241-A69A9A9F7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0A065-4D38-4855-B761-CA0E88A26D5F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45EE6-D675-4B2A-B241-A69A9A9F7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0A065-4D38-4855-B761-CA0E88A26D5F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45EE6-D675-4B2A-B241-A69A9A9F7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0A065-4D38-4855-B761-CA0E88A26D5F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45EE6-D675-4B2A-B241-A69A9A9F7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0A065-4D38-4855-B761-CA0E88A26D5F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45EE6-D675-4B2A-B241-A69A9A9F7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0A065-4D38-4855-B761-CA0E88A26D5F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45EE6-D675-4B2A-B241-A69A9A9F7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0A065-4D38-4855-B761-CA0E88A26D5F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45EE6-D675-4B2A-B241-A69A9A9F7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0A065-4D38-4855-B761-CA0E88A26D5F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945EE6-D675-4B2A-B241-A69A9A9F7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250A065-4D38-4855-B761-CA0E88A26D5F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C945EE6-D675-4B2A-B241-A69A9A9F7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250A065-4D38-4855-B761-CA0E88A26D5F}" type="datetimeFigureOut">
              <a:rPr lang="ru-RU" smtClean="0"/>
              <a:pPr/>
              <a:t>29.03.2010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C945EE6-D675-4B2A-B241-A69A9A9F7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858312" cy="4786346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Огонь – друг или враг человека?</a:t>
            </a:r>
            <a:endParaRPr lang="ru-RU" sz="7200" dirty="0">
              <a:solidFill>
                <a:schemeClr val="tx1"/>
              </a:solidFill>
            </a:endParaRPr>
          </a:p>
        </p:txBody>
      </p:sp>
      <p:pic>
        <p:nvPicPr>
          <p:cNvPr id="20483" name="Picture 3" descr="C:\Documents and Settings\Admin\Рабочий стол\огонь друг или враг\Рисунки огонь\ogonx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106569"/>
            <a:ext cx="4714908" cy="3537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3000364" y="5143512"/>
            <a:ext cx="345598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ПОВАР</a:t>
            </a:r>
          </a:p>
        </p:txBody>
      </p:sp>
      <p:pic>
        <p:nvPicPr>
          <p:cNvPr id="7170" name="Picture 2" descr="C:\Documents and Settings\Admin\Рабочий стол\огонь друг или враг\Рисунки огонь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290"/>
            <a:ext cx="5715040" cy="4463331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928926" y="4357694"/>
            <a:ext cx="345598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ВЕЧНЫЙ ОГОНЬ</a:t>
            </a:r>
          </a:p>
        </p:txBody>
      </p:sp>
      <p:pic>
        <p:nvPicPr>
          <p:cNvPr id="8194" name="Picture 2" descr="C:\Documents and Settings\Admin\Рабочий стол\огонь друг или враг\Рисунки огонь\Рисунок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28"/>
            <a:ext cx="6000750" cy="369570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2357422" y="4786322"/>
            <a:ext cx="432117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ОЛИМПИЙСКИЙ ОГОНЬ</a:t>
            </a:r>
          </a:p>
        </p:txBody>
      </p:sp>
      <p:pic>
        <p:nvPicPr>
          <p:cNvPr id="9218" name="Picture 2" descr="C:\Documents and Settings\Admin\Рабочий стол\огонь друг или враг\Рисунки огонь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5619789" cy="4214842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88913"/>
            <a:ext cx="5545137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Он всегда бывает разным,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Удивительный огонь.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То буяном безобразным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</a:rPr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То тихоней из </a:t>
            </a:r>
            <a:r>
              <a:rPr lang="ru-RU" b="1" dirty="0" err="1" smtClean="0">
                <a:latin typeface="Times New Roman" pitchFamily="18" charset="0"/>
              </a:rPr>
              <a:t>тихонь</a:t>
            </a:r>
            <a:r>
              <a:rPr lang="ru-RU" b="1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То он змейкой торопливой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По сухой скользит коре,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7F709"/>
                </a:solidFill>
                <a:latin typeface="Times New Roman" pitchFamily="18" charset="0"/>
              </a:rPr>
              <a:t>То косматой рыжей гривой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F7F709"/>
                </a:solidFill>
                <a:latin typeface="Times New Roman" pitchFamily="18" charset="0"/>
              </a:rPr>
              <a:t>Полыхает на заре.</a:t>
            </a:r>
          </a:p>
        </p:txBody>
      </p:sp>
      <p:pic>
        <p:nvPicPr>
          <p:cNvPr id="6148" name="Picture 4" descr="20010c66dbff6bccbb0b0301cb7628c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97425"/>
            <a:ext cx="2665412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e5f2a352c6d745d2703733caa3952a5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981075"/>
            <a:ext cx="7429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c15dd2e7088286921802b501d2b9af5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716338"/>
            <a:ext cx="20161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4005263"/>
            <a:ext cx="6202363" cy="269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F7F709"/>
                </a:solidFill>
                <a:latin typeface="Times New Roman" pitchFamily="18" charset="0"/>
              </a:rPr>
              <a:t>Вот на спичке , как на ветке,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F7F709"/>
                </a:solidFill>
                <a:latin typeface="Times New Roman" pitchFamily="18" charset="0"/>
              </a:rPr>
              <a:t>Голубой дрожит листок.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F7F709"/>
                </a:solidFill>
                <a:latin typeface="Times New Roman" pitchFamily="18" charset="0"/>
              </a:rPr>
              <a:t>Вот, ломая прутья клетки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F7F709"/>
                </a:solidFill>
                <a:latin typeface="Times New Roman" pitchFamily="18" charset="0"/>
              </a:rPr>
              <a:t>Хищный делает бросок !..</a:t>
            </a:r>
          </a:p>
        </p:txBody>
      </p:sp>
      <p:pic>
        <p:nvPicPr>
          <p:cNvPr id="20484" name="Picture 4" descr="C15C4989B971C789spichka_0722"/>
          <p:cNvPicPr>
            <a:picLocks noChangeAspect="1" noChangeArrowheads="1"/>
          </p:cNvPicPr>
          <p:nvPr/>
        </p:nvPicPr>
        <p:blipFill>
          <a:blip r:embed="rId2" cstate="print"/>
          <a:srcRect l="2936" t="1396" r="2426" b="2158"/>
          <a:stretch>
            <a:fillRect/>
          </a:stretch>
        </p:blipFill>
        <p:spPr bwMode="auto">
          <a:xfrm>
            <a:off x="395288" y="333375"/>
            <a:ext cx="3671887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Рисунок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60350"/>
            <a:ext cx="381635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Огонь – враг человека</a:t>
            </a:r>
            <a:endParaRPr lang="ru-RU" dirty="0"/>
          </a:p>
        </p:txBody>
      </p:sp>
      <p:pic>
        <p:nvPicPr>
          <p:cNvPr id="10242" name="Picture 2" descr="C:\Documents and Settings\Admin\Рабочий стол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Огонь – враг человека</a:t>
            </a:r>
            <a:endParaRPr lang="ru-RU" dirty="0"/>
          </a:p>
        </p:txBody>
      </p:sp>
      <p:pic>
        <p:nvPicPr>
          <p:cNvPr id="11266" name="Picture 2" descr="C:\Documents and Settings\Admin\Рабочий стол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841257" cy="4500594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Огонь – враг человека</a:t>
            </a:r>
            <a:endParaRPr lang="ru-RU" dirty="0"/>
          </a:p>
        </p:txBody>
      </p:sp>
      <p:pic>
        <p:nvPicPr>
          <p:cNvPr id="12290" name="Picture 2" descr="C:\Documents and Settings\Admin\Рабочий стол\Рисуно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7538683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Огонь – враг человека</a:t>
            </a:r>
            <a:endParaRPr lang="ru-RU" dirty="0"/>
          </a:p>
        </p:txBody>
      </p:sp>
      <p:pic>
        <p:nvPicPr>
          <p:cNvPr id="13316" name="Picture 4" descr="C:\Documents and Settings\Admin\Рабочий стол\Рисунок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6286544" cy="4714908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Огонь – враг человека</a:t>
            </a:r>
            <a:endParaRPr lang="ru-RU" dirty="0"/>
          </a:p>
        </p:txBody>
      </p:sp>
      <p:pic>
        <p:nvPicPr>
          <p:cNvPr id="14338" name="Picture 2" descr="C:\Documents and Settings\Admin\Рабочий стол\Рисунок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715280" cy="4757756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476250"/>
            <a:ext cx="8229600" cy="12969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dirty="0" smtClean="0"/>
              <a:t>Без огня жизнь человека на земле невозможна. </a:t>
            </a: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1547813" y="5445125"/>
            <a:ext cx="67691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7F709"/>
                </a:solidFill>
                <a:effectLst>
                  <a:outerShdw dist="137372" dir="18221404" algn="ctr" rotWithShape="0">
                    <a:srgbClr val="990000">
                      <a:alpha val="79999"/>
                    </a:srgbClr>
                  </a:outerShdw>
                </a:effectLst>
                <a:latin typeface="Impact"/>
              </a:rPr>
              <a:t>Давайте разберёмся...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2484438" y="3860800"/>
            <a:ext cx="4752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Или враг ?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900113" y="2133600"/>
            <a:ext cx="79200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Значит, огонь наш друг?</a:t>
            </a:r>
          </a:p>
        </p:txBody>
      </p:sp>
      <p:pic>
        <p:nvPicPr>
          <p:cNvPr id="40966" name="Picture 6" descr="c7f65055e8bdf3c17b51abcddb6f282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2131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c7f65055e8bdf3c17b51abcddb6f282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32131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09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  <p:bldP spid="40963" grpId="0" animBg="1"/>
      <p:bldP spid="40964" grpId="0" animBg="1"/>
      <p:bldP spid="409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82575">
              <a:buNone/>
            </a:pPr>
            <a:r>
              <a:rPr lang="ru-RU" sz="4400" b="1" dirty="0" smtClean="0">
                <a:solidFill>
                  <a:srgbClr val="F7F709"/>
                </a:solidFill>
                <a:latin typeface="Times New Roman" pitchFamily="18" charset="0"/>
              </a:rPr>
              <a:t>Злой огонь – </a:t>
            </a:r>
            <a:r>
              <a:rPr lang="ru-RU" sz="4400" b="1" dirty="0" err="1" smtClean="0">
                <a:solidFill>
                  <a:srgbClr val="F7F709"/>
                </a:solidFill>
                <a:latin typeface="Times New Roman" pitchFamily="18" charset="0"/>
              </a:rPr>
              <a:t>огонь</a:t>
            </a:r>
            <a:r>
              <a:rPr lang="ru-RU" sz="4400" b="1" dirty="0" smtClean="0">
                <a:solidFill>
                  <a:srgbClr val="F7F709"/>
                </a:solidFill>
                <a:latin typeface="Times New Roman" pitchFamily="18" charset="0"/>
              </a:rPr>
              <a:t> пожара,</a:t>
            </a:r>
          </a:p>
          <a:p>
            <a:pPr indent="282575">
              <a:buNone/>
            </a:pPr>
            <a:r>
              <a:rPr lang="ru-RU" sz="4400" b="1" dirty="0" smtClean="0">
                <a:solidFill>
                  <a:srgbClr val="F7F709"/>
                </a:solidFill>
                <a:latin typeface="Times New Roman" pitchFamily="18" charset="0"/>
              </a:rPr>
              <a:t>Злой огонь – </a:t>
            </a:r>
            <a:r>
              <a:rPr lang="ru-RU" sz="4400" b="1" dirty="0" err="1" smtClean="0">
                <a:solidFill>
                  <a:srgbClr val="F7F709"/>
                </a:solidFill>
                <a:latin typeface="Times New Roman" pitchFamily="18" charset="0"/>
              </a:rPr>
              <a:t>огонь</a:t>
            </a:r>
            <a:r>
              <a:rPr lang="ru-RU" sz="4400" b="1" dirty="0" smtClean="0">
                <a:solidFill>
                  <a:srgbClr val="F7F709"/>
                </a:solidFill>
                <a:latin typeface="Times New Roman" pitchFamily="18" charset="0"/>
              </a:rPr>
              <a:t> войны !</a:t>
            </a:r>
          </a:p>
          <a:p>
            <a:pPr indent="282575">
              <a:buNone/>
            </a:pPr>
            <a:r>
              <a:rPr lang="ru-RU" sz="4400" b="1" dirty="0" smtClean="0">
                <a:solidFill>
                  <a:srgbClr val="F7F709"/>
                </a:solidFill>
                <a:latin typeface="Times New Roman" pitchFamily="18" charset="0"/>
              </a:rPr>
              <a:t>От безжалостного жара</a:t>
            </a:r>
          </a:p>
          <a:p>
            <a:pPr indent="282575">
              <a:buNone/>
            </a:pPr>
            <a:r>
              <a:rPr lang="ru-RU" sz="4400" b="1" dirty="0" smtClean="0">
                <a:solidFill>
                  <a:srgbClr val="F7F709"/>
                </a:solidFill>
                <a:latin typeface="Times New Roman" pitchFamily="18" charset="0"/>
              </a:rPr>
              <a:t>Дни темны, поля черны.</a:t>
            </a:r>
          </a:p>
          <a:p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Борцы с огнём</a:t>
            </a:r>
            <a:endParaRPr lang="ru-RU" sz="8000" dirty="0"/>
          </a:p>
        </p:txBody>
      </p:sp>
      <p:pic>
        <p:nvPicPr>
          <p:cNvPr id="15362" name="Picture 2" descr="C:\Documents and Settings\Admin\Рабочий стол\огонь друг или враг\Рисунки огонь\26282972_1212394051_AP080601023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00307"/>
            <a:ext cx="2357454" cy="4214842"/>
          </a:xfrm>
          <a:prstGeom prst="rect">
            <a:avLst/>
          </a:prstGeom>
          <a:noFill/>
        </p:spPr>
      </p:pic>
      <p:pic>
        <p:nvPicPr>
          <p:cNvPr id="15363" name="Picture 3" descr="C:\Documents and Settings\Admin\Рабочий стол\огонь друг или враг\Рисунки огонь\20090311185129_fireman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500306"/>
            <a:ext cx="3524807" cy="4249910"/>
          </a:xfrm>
          <a:prstGeom prst="rect">
            <a:avLst/>
          </a:prstGeom>
          <a:noFill/>
        </p:spPr>
      </p:pic>
      <p:pic>
        <p:nvPicPr>
          <p:cNvPr id="15364" name="Picture 4" descr="C:\Documents and Settings\Admin\Рабочий стол\огонь друг или враг\Рисунки огонь\fire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7752" y="2500305"/>
            <a:ext cx="2897375" cy="1928827"/>
          </a:xfrm>
          <a:prstGeom prst="rect">
            <a:avLst/>
          </a:prstGeom>
          <a:noFill/>
        </p:spPr>
      </p:pic>
      <p:pic>
        <p:nvPicPr>
          <p:cNvPr id="15365" name="Picture 5" descr="C:\Documents and Settings\Admin\Рабочий стол\огонь друг или враг\Рисунки огонь\firefighter-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518429"/>
            <a:ext cx="2928958" cy="219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Современная пожарная техника</a:t>
            </a:r>
            <a:endParaRPr lang="ru-RU" dirty="0"/>
          </a:p>
        </p:txBody>
      </p:sp>
      <p:pic>
        <p:nvPicPr>
          <p:cNvPr id="16386" name="Picture 2" descr="C:\Documents and Settings\Admin\Рабочий стол\огонь друг или враг\Рисунки огонь\al-50_kamaz_niz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4214842" cy="3161132"/>
          </a:xfrm>
          <a:prstGeom prst="rect">
            <a:avLst/>
          </a:prstGeom>
          <a:noFill/>
        </p:spPr>
      </p:pic>
      <p:pic>
        <p:nvPicPr>
          <p:cNvPr id="16387" name="Picture 3" descr="C:\Documents and Settings\Admin\Рабочий стол\огонь друг или враг\Рисунки огонь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85860"/>
            <a:ext cx="4090932" cy="2571768"/>
          </a:xfrm>
          <a:prstGeom prst="rect">
            <a:avLst/>
          </a:prstGeom>
          <a:noFill/>
        </p:spPr>
      </p:pic>
      <p:pic>
        <p:nvPicPr>
          <p:cNvPr id="16388" name="Picture 4" descr="C:\Documents and Settings\Admin\Рабочий стол\огонь друг или враг\Рисунки огонь\MAZ543aa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984" y="4071942"/>
            <a:ext cx="4095172" cy="2571768"/>
          </a:xfrm>
          <a:prstGeom prst="rect">
            <a:avLst/>
          </a:prstGeom>
          <a:noFill/>
        </p:spPr>
      </p:pic>
      <p:pic>
        <p:nvPicPr>
          <p:cNvPr id="16389" name="Picture 5" descr="C:\Documents and Settings\Admin\Рабочий стол\огонь друг или враг\Рисунки огонь\0_bef3_ea5a7b48_orig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583137"/>
            <a:ext cx="4143404" cy="2060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7772400" cy="914400"/>
          </a:xfrm>
        </p:spPr>
        <p:txBody>
          <a:bodyPr>
            <a:noAutofit/>
          </a:bodyPr>
          <a:lstStyle/>
          <a:p>
            <a:r>
              <a:rPr lang="ru-RU" dirty="0" smtClean="0"/>
              <a:t>Тема огня в детской</a:t>
            </a:r>
            <a:br>
              <a:rPr lang="ru-RU" dirty="0" smtClean="0"/>
            </a:br>
            <a:r>
              <a:rPr lang="ru-RU" dirty="0" smtClean="0"/>
              <a:t> литературе</a:t>
            </a:r>
            <a:endParaRPr lang="ru-RU" dirty="0"/>
          </a:p>
        </p:txBody>
      </p:sp>
      <p:pic>
        <p:nvPicPr>
          <p:cNvPr id="17410" name="Picture 2" descr="C:\Documents and Settings\Admin\Рабочий стол\огонь друг или враг\Рисунки огонь\0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2257" y="4516286"/>
            <a:ext cx="1858503" cy="2341714"/>
          </a:xfrm>
          <a:prstGeom prst="rect">
            <a:avLst/>
          </a:prstGeom>
          <a:noFill/>
        </p:spPr>
      </p:pic>
      <p:pic>
        <p:nvPicPr>
          <p:cNvPr id="17411" name="Picture 3" descr="C:\Documents and Settings\Admin\Рабочий стол\огонь друг или враг\Рисунки огонь\1001058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079535"/>
            <a:ext cx="1857388" cy="2349597"/>
          </a:xfrm>
          <a:prstGeom prst="rect">
            <a:avLst/>
          </a:prstGeom>
          <a:noFill/>
        </p:spPr>
      </p:pic>
      <p:pic>
        <p:nvPicPr>
          <p:cNvPr id="17412" name="Picture 4" descr="C:\Documents and Settings\Admin\Рабочий стол\огонь друг или враг\Рисунки огонь\cardim27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71679"/>
            <a:ext cx="3658055" cy="4786322"/>
          </a:xfrm>
          <a:prstGeom prst="rect">
            <a:avLst/>
          </a:prstGeom>
          <a:noFill/>
        </p:spPr>
      </p:pic>
      <p:pic>
        <p:nvPicPr>
          <p:cNvPr id="17413" name="Picture 5" descr="C:\Documents and Settings\Admin\Рабочий стол\огонь друг или враг\Рисунки огонь\i_2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7725" y="3357562"/>
            <a:ext cx="3066275" cy="3500438"/>
          </a:xfrm>
          <a:prstGeom prst="rect">
            <a:avLst/>
          </a:prstGeom>
          <a:noFill/>
        </p:spPr>
      </p:pic>
      <p:pic>
        <p:nvPicPr>
          <p:cNvPr id="17414" name="Picture 6" descr="C:\Documents and Settings\Admin\Рабочий стол\огонь друг или враг\Рисунки огонь\styop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910811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57158" y="0"/>
            <a:ext cx="5229236" cy="251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7F709"/>
                </a:solidFill>
              </a:rPr>
              <a:t>Не играй, дружок со спичкой!</a:t>
            </a:r>
          </a:p>
          <a:p>
            <a:r>
              <a:rPr lang="ru-RU" sz="2800" b="1" dirty="0">
                <a:solidFill>
                  <a:srgbClr val="F7F709"/>
                </a:solidFill>
              </a:rPr>
              <a:t>Помни ты, она мала,</a:t>
            </a:r>
          </a:p>
          <a:p>
            <a:r>
              <a:rPr lang="ru-RU" sz="2800" b="1" dirty="0">
                <a:solidFill>
                  <a:srgbClr val="F7F709"/>
                </a:solidFill>
              </a:rPr>
              <a:t>Но от спички – невелички</a:t>
            </a:r>
          </a:p>
          <a:p>
            <a:r>
              <a:rPr lang="ru-RU" sz="2800" b="1" dirty="0">
                <a:solidFill>
                  <a:srgbClr val="F7F709"/>
                </a:solidFill>
              </a:rPr>
              <a:t>Может дом сгореть дотла</a:t>
            </a:r>
            <a:r>
              <a:rPr lang="ru-RU" sz="2800" dirty="0">
                <a:solidFill>
                  <a:srgbClr val="F7F709"/>
                </a:solidFill>
              </a:rPr>
              <a:t>.</a:t>
            </a:r>
          </a:p>
        </p:txBody>
      </p:sp>
      <p:pic>
        <p:nvPicPr>
          <p:cNvPr id="18434" name="Picture 2" descr="C:\Documents and Settings\Admin\Рабочий стол\Рисунок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623645"/>
            <a:ext cx="5214942" cy="4234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476250"/>
            <a:ext cx="5473700" cy="1081088"/>
          </a:xfrm>
        </p:spPr>
        <p:txBody>
          <a:bodyPr/>
          <a:lstStyle/>
          <a:p>
            <a:pPr algn="l" eaLnBrk="1" hangingPunct="1"/>
            <a:r>
              <a:rPr lang="ru-RU" sz="3200" smtClean="0">
                <a:solidFill>
                  <a:srgbClr val="F7F709"/>
                </a:solidFill>
                <a:latin typeface="Impact" pitchFamily="34" charset="0"/>
              </a:rPr>
              <a:t>Чтоб он не стал твоим врагом</a:t>
            </a:r>
            <a:br>
              <a:rPr lang="ru-RU" sz="3200" smtClean="0">
                <a:solidFill>
                  <a:srgbClr val="F7F709"/>
                </a:solidFill>
                <a:latin typeface="Impact" pitchFamily="34" charset="0"/>
              </a:rPr>
            </a:br>
            <a:r>
              <a:rPr lang="ru-RU" sz="3200" smtClean="0">
                <a:solidFill>
                  <a:srgbClr val="F7F709"/>
                </a:solidFill>
                <a:latin typeface="Impact" pitchFamily="34" charset="0"/>
              </a:rPr>
              <a:t>Будь осторожен с утюгом.</a:t>
            </a:r>
            <a:r>
              <a:rPr lang="ru-RU" sz="320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ru-RU" sz="3200" smtClean="0">
                <a:solidFill>
                  <a:schemeClr val="tx1"/>
                </a:solidFill>
                <a:latin typeface="Impact" pitchFamily="34" charset="0"/>
              </a:rPr>
            </a:br>
            <a:endParaRPr lang="ru-RU" sz="3200" smtClean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48133" name="Picture 5" descr="1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924175"/>
            <a:ext cx="381635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3" cstate="print"/>
          <a:srcRect r="7234"/>
          <a:stretch>
            <a:fillRect/>
          </a:stretch>
        </p:blipFill>
        <p:spPr bwMode="auto">
          <a:xfrm>
            <a:off x="395288" y="2924175"/>
            <a:ext cx="4465637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2411413" y="1628775"/>
            <a:ext cx="4930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7F709"/>
                </a:solidFill>
                <a:latin typeface="Impact" pitchFamily="34" charset="0"/>
              </a:rPr>
              <a:t>Не суши бельё над газом –</a:t>
            </a:r>
            <a:br>
              <a:rPr lang="ru-RU" sz="3200">
                <a:solidFill>
                  <a:srgbClr val="F7F709"/>
                </a:solidFill>
                <a:latin typeface="Impact" pitchFamily="34" charset="0"/>
              </a:rPr>
            </a:br>
            <a:r>
              <a:rPr lang="ru-RU" sz="3200">
                <a:solidFill>
                  <a:srgbClr val="F7F709"/>
                </a:solidFill>
                <a:latin typeface="Impact" pitchFamily="34" charset="0"/>
              </a:rPr>
              <a:t>Всё сгорит единым разом</a:t>
            </a:r>
            <a:r>
              <a:rPr lang="ru-RU">
                <a:solidFill>
                  <a:srgbClr val="F7F709"/>
                </a:solidFill>
              </a:rPr>
              <a:t> .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1403350" y="4797425"/>
            <a:ext cx="67056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9B407"/>
                    </a:gs>
                    <a:gs pos="100000">
                      <a:srgbClr val="F7F709"/>
                    </a:gs>
                  </a:gsLst>
                  <a:lin ang="5400000" scaled="1"/>
                </a:gradFill>
                <a:latin typeface="Impact"/>
              </a:rPr>
              <a:t>Во </a:t>
            </a:r>
            <a:r>
              <a:rPr lang="ru-RU" sz="3600" kern="10" dirty="0" smtClean="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9B407"/>
                    </a:gs>
                    <a:gs pos="100000">
                      <a:srgbClr val="F7F709"/>
                    </a:gs>
                  </a:gsLst>
                  <a:lin ang="5400000" scaled="1"/>
                </a:gradFill>
                <a:latin typeface="Impact"/>
              </a:rPr>
              <a:t>избежание </a:t>
            </a:r>
            <a:r>
              <a:rPr lang="ru-RU" sz="3600" kern="10" dirty="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9B407"/>
                    </a:gs>
                    <a:gs pos="100000">
                      <a:srgbClr val="F7F709"/>
                    </a:gs>
                  </a:gsLst>
                  <a:lin ang="5400000" scaled="1"/>
                </a:gradFill>
                <a:latin typeface="Impact"/>
              </a:rPr>
              <a:t>всяких бед,</a:t>
            </a:r>
          </a:p>
          <a:p>
            <a:pPr algn="ctr"/>
            <a:r>
              <a:rPr lang="ru-RU" sz="3600" kern="10" dirty="0">
                <a:ln w="222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9B407"/>
                    </a:gs>
                    <a:gs pos="100000">
                      <a:srgbClr val="F7F709"/>
                    </a:gs>
                  </a:gsLst>
                  <a:lin ang="5400000" scaled="1"/>
                </a:gradFill>
                <a:latin typeface="Impact"/>
              </a:rPr>
              <a:t>Огню на ёлку хода нет</a:t>
            </a:r>
          </a:p>
        </p:txBody>
      </p:sp>
      <p:pic>
        <p:nvPicPr>
          <p:cNvPr id="54277" name="Picture 5" descr="07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60350"/>
            <a:ext cx="268922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 descr="post-9053-119015738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836613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6215074" y="642918"/>
            <a:ext cx="2374900" cy="2257425"/>
          </a:xfrm>
          <a:custGeom>
            <a:avLst/>
            <a:gdLst>
              <a:gd name="T0" fmla="*/ 1187450 w 21600"/>
              <a:gd name="T1" fmla="*/ 0 h 21600"/>
              <a:gd name="T2" fmla="*/ 347769 w 21600"/>
              <a:gd name="T3" fmla="*/ 330566 h 21600"/>
              <a:gd name="T4" fmla="*/ 0 w 21600"/>
              <a:gd name="T5" fmla="*/ 1128713 h 21600"/>
              <a:gd name="T6" fmla="*/ 347769 w 21600"/>
              <a:gd name="T7" fmla="*/ 1926859 h 21600"/>
              <a:gd name="T8" fmla="*/ 1187450 w 21600"/>
              <a:gd name="T9" fmla="*/ 2257425 h 21600"/>
              <a:gd name="T10" fmla="*/ 2027131 w 21600"/>
              <a:gd name="T11" fmla="*/ 1926859 h 21600"/>
              <a:gd name="T12" fmla="*/ 2374900 w 21600"/>
              <a:gd name="T13" fmla="*/ 1128713 h 21600"/>
              <a:gd name="T14" fmla="*/ 2027131 w 21600"/>
              <a:gd name="T15" fmla="*/ 33056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2060575"/>
            <a:ext cx="4979988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Если вдруг пожар возник,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Ты звонить обязан вмиг,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Знает каждый гражданин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Часть пожарных – 01!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Если что-то загорелось,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На себя возьмите смелость: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F7F709"/>
                </a:solidFill>
                <a:latin typeface="Times New Roman" pitchFamily="18" charset="0"/>
              </a:rPr>
              <a:t>Срочно “01” звоните,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F7F709"/>
                </a:solidFill>
                <a:latin typeface="Times New Roman" pitchFamily="18" charset="0"/>
              </a:rPr>
              <a:t>Точно адрес назовите,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F7F709"/>
                </a:solidFill>
                <a:latin typeface="Times New Roman" pitchFamily="18" charset="0"/>
              </a:rPr>
              <a:t>Что горит, давно ли, где.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F7F709"/>
                </a:solidFill>
                <a:latin typeface="Times New Roman" pitchFamily="18" charset="0"/>
              </a:rPr>
              <a:t>Несколько минут промчится –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F7F709"/>
                </a:solidFill>
                <a:latin typeface="Times New Roman" pitchFamily="18" charset="0"/>
              </a:rPr>
              <a:t>К вам пожарная примчится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F7F709"/>
                </a:solidFill>
                <a:latin typeface="Times New Roman" pitchFamily="18" charset="0"/>
              </a:rPr>
              <a:t>И поможет вам в беде!</a:t>
            </a:r>
          </a:p>
        </p:txBody>
      </p:sp>
      <p:pic>
        <p:nvPicPr>
          <p:cNvPr id="52228" name="Picture 4" descr="FIREFGT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51563" y="4508500"/>
            <a:ext cx="29924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phone00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60350"/>
            <a:ext cx="201771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 descr="File0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04" y="0"/>
            <a:ext cx="322738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>
            <a:off x="7235825" y="1557338"/>
            <a:ext cx="1008063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01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522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  <p:bldP spid="5223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Очерёдность действий при возникновении пожара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Сообщение о пожаре.</a:t>
            </a:r>
          </a:p>
          <a:p>
            <a:r>
              <a:rPr lang="ru-RU" dirty="0" smtClean="0"/>
              <a:t>Эвакуация людей.</a:t>
            </a:r>
          </a:p>
          <a:p>
            <a:r>
              <a:rPr lang="ru-RU" dirty="0" smtClean="0"/>
              <a:t>Тушение пожара до прибытия пожарных.</a:t>
            </a:r>
          </a:p>
          <a:p>
            <a:r>
              <a:rPr lang="ru-RU" dirty="0" smtClean="0"/>
              <a:t>Встреча пожарной команды.</a:t>
            </a:r>
          </a:p>
          <a:p>
            <a:r>
              <a:rPr lang="ru-RU" dirty="0" smtClean="0"/>
              <a:t>Работа пожарных.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Спасение пострадавших из задымлённого помещения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Лежал бы в кровати и звал на помощь.</a:t>
            </a:r>
          </a:p>
          <a:p>
            <a:endParaRPr lang="ru-RU" dirty="0" smtClean="0"/>
          </a:p>
          <a:p>
            <a:r>
              <a:rPr lang="ru-RU" dirty="0" smtClean="0"/>
              <a:t>Скатился бы с кровати и пополз к двери.</a:t>
            </a:r>
          </a:p>
          <a:p>
            <a:endParaRPr lang="ru-RU" dirty="0" smtClean="0"/>
          </a:p>
          <a:p>
            <a:r>
              <a:rPr lang="ru-RU" dirty="0" smtClean="0"/>
              <a:t>Встал и побежал бы из комнаты.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194" y="228584"/>
            <a:ext cx="7772400" cy="914400"/>
          </a:xfrm>
        </p:spPr>
        <p:txBody>
          <a:bodyPr/>
          <a:lstStyle/>
          <a:p>
            <a:pPr algn="r"/>
            <a:r>
              <a:rPr lang="ru-RU" sz="5400" dirty="0" smtClean="0"/>
              <a:t>Появление огня</a:t>
            </a:r>
            <a:endParaRPr lang="ru-RU" sz="5400" dirty="0"/>
          </a:p>
        </p:txBody>
      </p:sp>
      <p:pic>
        <p:nvPicPr>
          <p:cNvPr id="4" name="Picture 4" descr="File06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592049"/>
            <a:ext cx="4889790" cy="405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Рабочий стол\огонь друг или враг\Рисунки огонь\promet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04893"/>
            <a:ext cx="3500462" cy="260034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огонь друг или враг\Рисунки огонь\i_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143380"/>
            <a:ext cx="3500462" cy="2513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слов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Пожарный – тот, кто тушит.</a:t>
            </a:r>
          </a:p>
          <a:p>
            <a:endParaRPr lang="ru-RU" dirty="0" smtClean="0"/>
          </a:p>
          <a:p>
            <a:r>
              <a:rPr lang="ru-RU" dirty="0" smtClean="0"/>
              <a:t>Пожарник – погорелец.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  <a:effectLst>
            <a:outerShdw dist="40161" dir="1106097" algn="ctr" rotWithShape="0">
              <a:srgbClr val="99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7F709"/>
                </a:solidFill>
                <a:latin typeface="Impact" pitchFamily="34" charset="0"/>
              </a:rPr>
              <a:t>При пожаре звони:</a:t>
            </a:r>
          </a:p>
        </p:txBody>
      </p:sp>
      <p:sp>
        <p:nvSpPr>
          <p:cNvPr id="46083" name="WordArt 5"/>
          <p:cNvSpPr>
            <a:spLocks noChangeArrowheads="1" noChangeShapeType="1" noTextEdit="1"/>
          </p:cNvSpPr>
          <p:nvPr/>
        </p:nvSpPr>
        <p:spPr bwMode="auto">
          <a:xfrm>
            <a:off x="785786" y="4572008"/>
            <a:ext cx="3529013" cy="197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A50021">
                      <a:alpha val="79999"/>
                    </a:srgbClr>
                  </a:outerShdw>
                </a:effectLst>
                <a:latin typeface="Impact"/>
              </a:rPr>
              <a:t>01</a:t>
            </a:r>
          </a:p>
        </p:txBody>
      </p:sp>
      <p:pic>
        <p:nvPicPr>
          <p:cNvPr id="19458" name="Picture 2" descr="C:\Documents and Settings\Admin\Рабочий стол\огонь друг или враг\Рисунки огонь\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357298"/>
            <a:ext cx="4286248" cy="282804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1619250" y="549275"/>
            <a:ext cx="5976938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22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7F709"/>
                </a:solidFill>
                <a:effectLst>
                  <a:outerShdw dist="35921" dir="2700000" algn="ctr" rotWithShape="0">
                    <a:srgbClr val="990000">
                      <a:alpha val="79999"/>
                    </a:srgbClr>
                  </a:outerShdw>
                </a:effectLst>
                <a:latin typeface="Impact"/>
              </a:rPr>
              <a:t>Чтоб не ссориться с огнём</a:t>
            </a:r>
          </a:p>
          <a:p>
            <a:pPr algn="ctr"/>
            <a:r>
              <a:rPr lang="ru-RU" sz="3600" b="1" kern="10">
                <a:ln w="222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7F709"/>
                </a:solidFill>
                <a:effectLst>
                  <a:outerShdw dist="35921" dir="2700000" algn="ctr" rotWithShape="0">
                    <a:srgbClr val="990000">
                      <a:alpha val="79999"/>
                    </a:srgbClr>
                  </a:outerShdw>
                </a:effectLst>
                <a:latin typeface="Impact"/>
              </a:rPr>
              <a:t>Нужно больше знать о нём</a:t>
            </a:r>
          </a:p>
          <a:p>
            <a:pPr algn="ctr"/>
            <a:r>
              <a:rPr lang="ru-RU" sz="3600" b="1" kern="10">
                <a:ln w="222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7F709"/>
                </a:solidFill>
                <a:effectLst>
                  <a:outerShdw dist="35921" dir="2700000" algn="ctr" rotWithShape="0">
                    <a:srgbClr val="990000">
                      <a:alpha val="79999"/>
                    </a:srgbClr>
                  </a:outerShdw>
                </a:effectLst>
                <a:latin typeface="Impact"/>
              </a:rPr>
              <a:t>И запомнить навсегда:</a:t>
            </a:r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611188" y="4221163"/>
            <a:ext cx="80645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7F709"/>
                </a:solidFill>
                <a:effectLst>
                  <a:outerShdw dist="25400" algn="ctr" rotWithShape="0">
                    <a:srgbClr val="F7F709">
                      <a:alpha val="79999"/>
                    </a:srgbClr>
                  </a:outerShdw>
                </a:effectLst>
                <a:latin typeface="Impact"/>
              </a:rPr>
              <a:t>Игра с огнём – это беда!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дит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6913" y="398463"/>
            <a:ext cx="3367087" cy="645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>
            <a:off x="785786" y="3071810"/>
            <a:ext cx="45434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Берегите себя !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2976" y="1909769"/>
            <a:ext cx="6553200" cy="2447925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7F709"/>
                </a:solidFill>
              </a:rPr>
              <a:t>Всем огонь</a:t>
            </a:r>
            <a:r>
              <a:rPr lang="en-US" b="1" dirty="0" smtClean="0">
                <a:solidFill>
                  <a:srgbClr val="F7F709"/>
                </a:solidFill>
              </a:rPr>
              <a:t> </a:t>
            </a:r>
            <a:r>
              <a:rPr lang="ru-RU" b="1" dirty="0" smtClean="0">
                <a:solidFill>
                  <a:srgbClr val="F7F709"/>
                </a:solidFill>
              </a:rPr>
              <a:t>хороший нужен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F7F709"/>
                </a:solidFill>
              </a:rPr>
              <a:t>И за то ему почет,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F7F709"/>
                </a:solidFill>
              </a:rPr>
              <a:t>Что ребятам греет ужин,</a:t>
            </a:r>
          </a:p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F7F709"/>
                </a:solidFill>
              </a:rPr>
              <a:t>Режет сталь и хлеб печет</a:t>
            </a:r>
            <a:r>
              <a:rPr lang="ru-RU" dirty="0" smtClean="0">
                <a:solidFill>
                  <a:srgbClr val="F7F709"/>
                </a:solidFill>
              </a:rPr>
              <a:t>.</a:t>
            </a:r>
          </a:p>
        </p:txBody>
      </p:sp>
      <p:pic>
        <p:nvPicPr>
          <p:cNvPr id="4104" name="Picture 8" descr="cefab070b8ea90d14f7113efdc2327e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4941888"/>
            <a:ext cx="212407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proizvodstvo-meta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03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Page_22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3613" y="4581525"/>
            <a:ext cx="18303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68483a89c3905093bb4e5cdc88134c9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0538" y="188913"/>
            <a:ext cx="230346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 descr="h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25988"/>
            <a:ext cx="2665413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2928926" y="5429264"/>
            <a:ext cx="345598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СТАЛЕВАР</a:t>
            </a:r>
          </a:p>
        </p:txBody>
      </p:sp>
      <p:pic>
        <p:nvPicPr>
          <p:cNvPr id="2052" name="Picture 4" descr="C:\Documents and Settings\Admin\Рабочий стол\огонь друг или враг\Рисунки огонь\160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7210747" cy="4929222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WordArt 4"/>
          <p:cNvSpPr>
            <a:spLocks noChangeArrowheads="1" noChangeShapeType="1" noTextEdit="1"/>
          </p:cNvSpPr>
          <p:nvPr/>
        </p:nvSpPr>
        <p:spPr bwMode="auto">
          <a:xfrm>
            <a:off x="3143240" y="5429264"/>
            <a:ext cx="345598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СВАРЩИК</a:t>
            </a:r>
          </a:p>
        </p:txBody>
      </p:sp>
      <p:pic>
        <p:nvPicPr>
          <p:cNvPr id="3074" name="Picture 2" descr="C:\Documents and Settings\Admin\Рабочий стол\огонь друг или враг\Рисунки огонь\1234873306_sva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480"/>
            <a:ext cx="3891071" cy="4572008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WordArt 4"/>
          <p:cNvSpPr>
            <a:spLocks noChangeArrowheads="1" noChangeShapeType="1" noTextEdit="1"/>
          </p:cNvSpPr>
          <p:nvPr/>
        </p:nvSpPr>
        <p:spPr bwMode="auto">
          <a:xfrm>
            <a:off x="2928926" y="5000636"/>
            <a:ext cx="345598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ПЕКАРЬ</a:t>
            </a:r>
          </a:p>
        </p:txBody>
      </p:sp>
      <p:pic>
        <p:nvPicPr>
          <p:cNvPr id="4099" name="Picture 3" descr="C:\Documents and Settings\Admin\Рабочий стол\огонь друг или враг\Рисунки огонь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7166"/>
            <a:ext cx="6477000" cy="430530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WordArt 4"/>
          <p:cNvSpPr>
            <a:spLocks noChangeArrowheads="1" noChangeShapeType="1" noTextEdit="1"/>
          </p:cNvSpPr>
          <p:nvPr/>
        </p:nvSpPr>
        <p:spPr bwMode="auto">
          <a:xfrm>
            <a:off x="2928926" y="5857892"/>
            <a:ext cx="345598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КУЗНЕЦ</a:t>
            </a:r>
          </a:p>
        </p:txBody>
      </p:sp>
      <p:pic>
        <p:nvPicPr>
          <p:cNvPr id="5122" name="Picture 2" descr="C:\Documents and Settings\Admin\Рабочий стол\огонь друг или враг\Рисунки огонь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7166"/>
            <a:ext cx="6072230" cy="4675617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3000364" y="5643578"/>
            <a:ext cx="345598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СТЕКЛОДУВ</a:t>
            </a:r>
          </a:p>
        </p:txBody>
      </p:sp>
      <p:pic>
        <p:nvPicPr>
          <p:cNvPr id="6146" name="Picture 2" descr="C:\Documents and Settings\Admin\Рабочий стол\огонь друг или враг\Рисунки огонь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71480"/>
            <a:ext cx="6874034" cy="4572032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109</TotalTime>
  <Words>370</Words>
  <Application>Microsoft Office PowerPoint</Application>
  <PresentationFormat>Экран (4:3)</PresentationFormat>
  <Paragraphs>89</Paragraphs>
  <Slides>33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Метро</vt:lpstr>
      <vt:lpstr>Огонь – друг или враг человека?</vt:lpstr>
      <vt:lpstr>Слайд 2</vt:lpstr>
      <vt:lpstr>Появление огня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Огонь – враг человека</vt:lpstr>
      <vt:lpstr>Огонь – враг человека</vt:lpstr>
      <vt:lpstr>Огонь – враг человека</vt:lpstr>
      <vt:lpstr>Огонь – враг человека</vt:lpstr>
      <vt:lpstr>Огонь – враг человека</vt:lpstr>
      <vt:lpstr>Слайд 20</vt:lpstr>
      <vt:lpstr>Борцы с огнём</vt:lpstr>
      <vt:lpstr>Современная пожарная техника</vt:lpstr>
      <vt:lpstr>Тема огня в детской  литературе</vt:lpstr>
      <vt:lpstr>Слайд 24</vt:lpstr>
      <vt:lpstr>Чтоб он не стал твоим врагом Будь осторожен с утюгом. </vt:lpstr>
      <vt:lpstr>Слайд 26</vt:lpstr>
      <vt:lpstr>Слайд 27</vt:lpstr>
      <vt:lpstr>Очерёдность действий при возникновении пожара</vt:lpstr>
      <vt:lpstr>Спасение пострадавших из задымлённого помещения</vt:lpstr>
      <vt:lpstr>Значение слов</vt:lpstr>
      <vt:lpstr>При пожаре звони: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Огонь – друг и враг человека</dc:title>
  <dc:creator>Admin</dc:creator>
  <cp:lastModifiedBy>Admin</cp:lastModifiedBy>
  <cp:revision>33</cp:revision>
  <dcterms:created xsi:type="dcterms:W3CDTF">2010-02-20T15:23:59Z</dcterms:created>
  <dcterms:modified xsi:type="dcterms:W3CDTF">2010-03-29T14:13:24Z</dcterms:modified>
</cp:coreProperties>
</file>