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xlsx" ContentType="application/vnd.openxmlformats-officedocument.spreadsheetml.sheet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4" r:id="rId2"/>
    <p:sldId id="265" r:id="rId3"/>
    <p:sldId id="266" r:id="rId4"/>
    <p:sldId id="256" r:id="rId5"/>
    <p:sldId id="276" r:id="rId6"/>
    <p:sldId id="277" r:id="rId7"/>
    <p:sldId id="278" r:id="rId8"/>
    <p:sldId id="268" r:id="rId9"/>
    <p:sldId id="269" r:id="rId10"/>
    <p:sldId id="270" r:id="rId11"/>
    <p:sldId id="271" r:id="rId12"/>
    <p:sldId id="272" r:id="rId13"/>
    <p:sldId id="273" r:id="rId14"/>
    <p:sldId id="274" r:id="rId15"/>
    <p:sldId id="275" r:id="rId16"/>
    <p:sldId id="261" r:id="rId17"/>
    <p:sldId id="260" r:id="rId18"/>
    <p:sldId id="259" r:id="rId19"/>
    <p:sldId id="258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48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style val="4"/>
  <c:chart>
    <c:autoTitleDeleted val="1"/>
    <c:plotArea>
      <c:layout/>
      <c:bar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cat>
            <c:strRef>
              <c:f>Лист1!$A$2:$A$7</c:f>
              <c:strCache>
                <c:ptCount val="6"/>
                <c:pt idx="0">
                  <c:v>2014-2015</c:v>
                </c:pt>
                <c:pt idx="1">
                  <c:v>2015-2016</c:v>
                </c:pt>
                <c:pt idx="2">
                  <c:v>2016-2017</c:v>
                </c:pt>
                <c:pt idx="3">
                  <c:v>2017-2018</c:v>
                </c:pt>
                <c:pt idx="4">
                  <c:v>2018-2019</c:v>
                </c:pt>
                <c:pt idx="5">
                  <c:v>2019-2020</c:v>
                </c:pt>
              </c:strCache>
            </c:strRef>
          </c:cat>
          <c:val>
            <c:numRef>
              <c:f>Лист1!$B$2:$B$7</c:f>
              <c:numCache>
                <c:formatCode>General</c:formatCode>
                <c:ptCount val="6"/>
                <c:pt idx="0">
                  <c:v>2</c:v>
                </c:pt>
                <c:pt idx="1">
                  <c:v>3</c:v>
                </c:pt>
                <c:pt idx="2">
                  <c:v>6</c:v>
                </c:pt>
                <c:pt idx="3">
                  <c:v>9</c:v>
                </c:pt>
                <c:pt idx="4">
                  <c:v>6</c:v>
                </c:pt>
                <c:pt idx="5">
                  <c:v>7</c:v>
                </c:pt>
              </c:numCache>
            </c:numRef>
          </c:val>
        </c:ser>
        <c:axId val="76367360"/>
        <c:axId val="76369280"/>
      </c:barChart>
      <c:catAx>
        <c:axId val="76367360"/>
        <c:scaling>
          <c:orientation val="minMax"/>
        </c:scaling>
        <c:axPos val="b"/>
        <c:tickLblPos val="nextTo"/>
        <c:crossAx val="76369280"/>
        <c:crosses val="autoZero"/>
        <c:auto val="1"/>
        <c:lblAlgn val="ctr"/>
        <c:lblOffset val="100"/>
      </c:catAx>
      <c:valAx>
        <c:axId val="76369280"/>
        <c:scaling>
          <c:orientation val="minMax"/>
        </c:scaling>
        <c:axPos val="l"/>
        <c:majorGridlines/>
        <c:numFmt formatCode="General" sourceLinked="1"/>
        <c:tickLblPos val="nextTo"/>
        <c:crossAx val="76367360"/>
        <c:crosses val="autoZero"/>
        <c:crossBetween val="between"/>
      </c:valAx>
    </c:plotArea>
    <c:legend>
      <c:legendPos val="r"/>
      <c:layout/>
    </c:legend>
    <c:plotVisOnly val="1"/>
    <c:dispBlanksAs val="gap"/>
  </c:chart>
  <c:txPr>
    <a:bodyPr/>
    <a:lstStyle/>
    <a:p>
      <a:pPr>
        <a:defRPr sz="1800"/>
      </a:pPr>
      <a:endParaRPr lang="ru-RU"/>
    </a:p>
  </c:txPr>
  <c:externalData r:id="rId1"/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Скругленный прямоугольник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17.12.2019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Скругленный прямоугольник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17.12.2019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17.12.2019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17.12.2019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Скругленный прямоугольник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оугольник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Скругленный прямоугольник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17.12.2019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59632" y="116632"/>
            <a:ext cx="6400800" cy="1224136"/>
          </a:xfrm>
        </p:spPr>
        <p:txBody>
          <a:bodyPr>
            <a:normAutofit/>
          </a:bodyPr>
          <a:lstStyle/>
          <a:p>
            <a:r>
              <a:rPr lang="ru-RU" sz="1600" dirty="0"/>
              <a:t>МУНИЦИМПАЛЬНОГО РЕСУРСНОГО ЦЕНТРА МАДОУ №44 «НАСТАВНИЧЕСТВО КАК ИНСТРУМЕНТ ПОДДЕРЖКИ И СОПРОВОЖДЕНИЯ МОЛОДЫХ ПЕДАГОГОВ </a:t>
            </a:r>
          </a:p>
          <a:p>
            <a:r>
              <a:rPr lang="ru-RU" sz="1600" dirty="0"/>
              <a:t>«СТАРТ В БУДУЩЕЕ</a:t>
            </a:r>
            <a:r>
              <a:rPr lang="ru-RU" sz="1600" dirty="0" smtClean="0"/>
              <a:t>»</a:t>
            </a:r>
            <a:endParaRPr lang="ru-RU" sz="1600" dirty="0"/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67544" y="1340768"/>
            <a:ext cx="8229600" cy="3363230"/>
          </a:xfrm>
        </p:spPr>
        <p:txBody>
          <a:bodyPr>
            <a:no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Творческий отчет по реализации проекта «Наставничество»</a:t>
            </a:r>
            <a:b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МАДОУ № 44 «Серебряное копытце»</a:t>
            </a:r>
            <a:br>
              <a:rPr lang="ru-RU" sz="32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(2014-2019 годы)</a:t>
            </a:r>
            <a:endParaRPr lang="ru-RU" sz="3200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одзаголовок 2"/>
          <p:cNvSpPr txBox="1">
            <a:spLocks/>
          </p:cNvSpPr>
          <p:nvPr/>
        </p:nvSpPr>
        <p:spPr>
          <a:xfrm>
            <a:off x="1331640" y="6309320"/>
            <a:ext cx="6400800" cy="43204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 rtl="0" eaLnBrk="1" latinLnBrk="0" hangingPunct="1">
              <a:spcBef>
                <a:spcPts val="580"/>
              </a:spcBef>
              <a:buClr>
                <a:schemeClr val="accent1"/>
              </a:buClr>
              <a:buSzPct val="85000"/>
              <a:buFont typeface="Wingdings 2"/>
              <a:buNone/>
              <a:defRPr kumimoji="0" sz="2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1" latinLnBrk="0" hangingPunct="1">
              <a:spcBef>
                <a:spcPts val="370"/>
              </a:spcBef>
              <a:buClr>
                <a:schemeClr val="accent2"/>
              </a:buClr>
              <a:buSzPct val="85000"/>
              <a:buFont typeface="Wingdings 2"/>
              <a:buNone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SzPct val="85000"/>
              <a:buFont typeface="Wingdings 2"/>
              <a:buNone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1" latinLnBrk="0" hangingPunct="1">
              <a:spcBef>
                <a:spcPts val="370"/>
              </a:spcBef>
              <a:buClr>
                <a:schemeClr val="accent3"/>
              </a:buClr>
              <a:buSzPct val="80000"/>
              <a:buFont typeface="Wingdings 2"/>
              <a:buNone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1" latinLnBrk="0" hangingPunct="1">
              <a:spcBef>
                <a:spcPts val="370"/>
              </a:spcBef>
              <a:buClr>
                <a:schemeClr val="accent3"/>
              </a:buClr>
              <a:buFontTx/>
              <a:buNone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rtl="0" eaLnBrk="1" latinLnBrk="0" hangingPunct="1">
              <a:spcBef>
                <a:spcPts val="370"/>
              </a:spcBef>
              <a:buClr>
                <a:schemeClr val="accent3"/>
              </a:buClr>
              <a:buNone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rtl="0" eaLnBrk="1" latinLnBrk="0" hangingPunct="1">
              <a:spcBef>
                <a:spcPts val="370"/>
              </a:spcBef>
              <a:buClr>
                <a:schemeClr val="accent2"/>
              </a:buClr>
              <a:buNone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None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rtl="0" eaLnBrk="1" latinLnBrk="0" hangingPunct="1">
              <a:spcBef>
                <a:spcPts val="370"/>
              </a:spcBef>
              <a:buClr>
                <a:schemeClr val="accent2">
                  <a:tint val="60000"/>
                </a:schemeClr>
              </a:buClr>
              <a:buNone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600" u="sng" dirty="0" smtClean="0"/>
              <a:t>ГО Сухой Лог, 2019 год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03737696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>
              <a:buAutoNum type="arabicPeriod"/>
            </a:pPr>
            <a:r>
              <a:rPr lang="ru-RU" sz="3200" dirty="0" smtClean="0"/>
              <a:t>Карелина М.С. – Виноградова О.В.</a:t>
            </a:r>
          </a:p>
          <a:p>
            <a:pPr marL="457200" indent="-457200">
              <a:buAutoNum type="arabicPeriod"/>
            </a:pPr>
            <a:r>
              <a:rPr lang="ru-RU" sz="3200" dirty="0" err="1" smtClean="0"/>
              <a:t>Коковина</a:t>
            </a:r>
            <a:r>
              <a:rPr lang="ru-RU" sz="3200" dirty="0" smtClean="0"/>
              <a:t> Е.В. – Володина Н.М.</a:t>
            </a:r>
          </a:p>
          <a:p>
            <a:pPr marL="457200" indent="-457200">
              <a:buAutoNum type="arabicPeriod"/>
            </a:pPr>
            <a:r>
              <a:rPr lang="ru-RU" sz="3200" dirty="0" err="1" smtClean="0"/>
              <a:t>Темникова</a:t>
            </a:r>
            <a:r>
              <a:rPr lang="ru-RU" sz="3200" dirty="0" smtClean="0"/>
              <a:t> В.А. – Миронова Л.В.</a:t>
            </a:r>
            <a:endParaRPr lang="ru-RU" sz="32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2015-2016 учебный год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91589537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>
              <a:buAutoNum type="arabicPeriod"/>
            </a:pPr>
            <a:r>
              <a:rPr lang="ru-RU" sz="2800" dirty="0" err="1" smtClean="0"/>
              <a:t>Коковина</a:t>
            </a:r>
            <a:r>
              <a:rPr lang="ru-RU" sz="2800" dirty="0" smtClean="0"/>
              <a:t> Т.А. – </a:t>
            </a:r>
            <a:r>
              <a:rPr lang="ru-RU" sz="2800" dirty="0" err="1" smtClean="0"/>
              <a:t>Носкова</a:t>
            </a:r>
            <a:r>
              <a:rPr lang="ru-RU" sz="2800" dirty="0" smtClean="0"/>
              <a:t> Т.В.</a:t>
            </a:r>
          </a:p>
          <a:p>
            <a:pPr marL="457200" indent="-457200">
              <a:buAutoNum type="arabicPeriod"/>
            </a:pPr>
            <a:r>
              <a:rPr lang="ru-RU" sz="2800" dirty="0" err="1" smtClean="0"/>
              <a:t>Ловыгина</a:t>
            </a:r>
            <a:r>
              <a:rPr lang="ru-RU" sz="2800" dirty="0" smtClean="0"/>
              <a:t> О.А. – Трофимова М.М.</a:t>
            </a:r>
          </a:p>
          <a:p>
            <a:pPr marL="457200" indent="-457200">
              <a:buAutoNum type="arabicPeriod"/>
            </a:pPr>
            <a:r>
              <a:rPr lang="ru-RU" sz="2800" dirty="0" err="1" smtClean="0"/>
              <a:t>Перевалова</a:t>
            </a:r>
            <a:r>
              <a:rPr lang="ru-RU" sz="2800" dirty="0" smtClean="0"/>
              <a:t> О.Ю. – Трофимова К.М.</a:t>
            </a:r>
          </a:p>
          <a:p>
            <a:pPr marL="457200" indent="-457200">
              <a:buAutoNum type="arabicPeriod"/>
            </a:pPr>
            <a:r>
              <a:rPr lang="ru-RU" sz="2800" dirty="0" err="1" smtClean="0"/>
              <a:t>Шохова</a:t>
            </a:r>
            <a:r>
              <a:rPr lang="ru-RU" sz="2800" dirty="0" smtClean="0"/>
              <a:t> Ю.В. – </a:t>
            </a:r>
            <a:r>
              <a:rPr lang="ru-RU" sz="2800" dirty="0" err="1" smtClean="0"/>
              <a:t>Лепинских</a:t>
            </a:r>
            <a:r>
              <a:rPr lang="ru-RU" sz="2800" dirty="0" smtClean="0"/>
              <a:t> Т.Н.</a:t>
            </a:r>
          </a:p>
          <a:p>
            <a:pPr marL="457200" indent="-457200">
              <a:buAutoNum type="arabicPeriod"/>
            </a:pPr>
            <a:r>
              <a:rPr lang="ru-RU" sz="2800" dirty="0" err="1" smtClean="0"/>
              <a:t>Сажаева</a:t>
            </a:r>
            <a:r>
              <a:rPr lang="ru-RU" sz="2800" dirty="0" smtClean="0"/>
              <a:t> Н.Н. – Караваева И.И.</a:t>
            </a:r>
          </a:p>
          <a:p>
            <a:pPr marL="457200" indent="-457200">
              <a:buAutoNum type="arabicPeriod"/>
            </a:pPr>
            <a:r>
              <a:rPr lang="ru-RU" sz="2800" dirty="0" smtClean="0"/>
              <a:t>Виноградова О.В. – Иванова Л.А.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2016-2017 учебный год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02071999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>
              <a:buAutoNum type="arabicPeriod"/>
            </a:pPr>
            <a:r>
              <a:rPr lang="ru-RU" sz="2800" dirty="0" smtClean="0"/>
              <a:t>Иванова Л.А. – Виноградова О.В.</a:t>
            </a:r>
          </a:p>
          <a:p>
            <a:pPr marL="457200" indent="-457200">
              <a:buAutoNum type="arabicPeriod"/>
            </a:pPr>
            <a:r>
              <a:rPr lang="ru-RU" sz="2800" dirty="0" err="1" smtClean="0"/>
              <a:t>Олфиренко</a:t>
            </a:r>
            <a:r>
              <a:rPr lang="ru-RU" sz="2800" dirty="0"/>
              <a:t> </a:t>
            </a:r>
            <a:r>
              <a:rPr lang="ru-RU" sz="2800" dirty="0" smtClean="0"/>
              <a:t>П.И. – Трофимова М.М.</a:t>
            </a:r>
          </a:p>
          <a:p>
            <a:pPr marL="457200" indent="-457200">
              <a:buAutoNum type="arabicPeriod"/>
            </a:pPr>
            <a:r>
              <a:rPr lang="ru-RU" sz="2800" dirty="0" smtClean="0"/>
              <a:t>Букина О.А. – </a:t>
            </a:r>
            <a:r>
              <a:rPr lang="ru-RU" sz="2800" dirty="0" err="1" smtClean="0"/>
              <a:t>Дербышева</a:t>
            </a:r>
            <a:r>
              <a:rPr lang="ru-RU" sz="2800" dirty="0" smtClean="0"/>
              <a:t> Е.Д.</a:t>
            </a:r>
          </a:p>
          <a:p>
            <a:pPr marL="457200" indent="-457200">
              <a:buAutoNum type="arabicPeriod"/>
            </a:pPr>
            <a:r>
              <a:rPr lang="ru-RU" sz="2800" dirty="0" smtClean="0"/>
              <a:t>Мальцева Е.А. – Панова Н.М.</a:t>
            </a:r>
          </a:p>
          <a:p>
            <a:pPr marL="457200" indent="-457200">
              <a:buAutoNum type="arabicPeriod"/>
            </a:pPr>
            <a:r>
              <a:rPr lang="ru-RU" sz="2800" dirty="0" smtClean="0"/>
              <a:t>Чудова А.А. – </a:t>
            </a:r>
            <a:r>
              <a:rPr lang="ru-RU" sz="2800" dirty="0" err="1" smtClean="0"/>
              <a:t>Коковина</a:t>
            </a:r>
            <a:r>
              <a:rPr lang="ru-RU" sz="2800" dirty="0" smtClean="0"/>
              <a:t> Я.Н.</a:t>
            </a:r>
          </a:p>
          <a:p>
            <a:pPr marL="457200" indent="-457200">
              <a:buAutoNum type="arabicPeriod"/>
            </a:pPr>
            <a:r>
              <a:rPr lang="ru-RU" sz="2800" dirty="0" err="1" smtClean="0"/>
              <a:t>Шохова</a:t>
            </a:r>
            <a:r>
              <a:rPr lang="ru-RU" sz="2800" dirty="0" smtClean="0"/>
              <a:t> Ю.В. – Белоглазова Е.В.</a:t>
            </a:r>
          </a:p>
          <a:p>
            <a:pPr marL="457200" indent="-457200">
              <a:buAutoNum type="arabicPeriod"/>
            </a:pPr>
            <a:r>
              <a:rPr lang="ru-RU" sz="2800" dirty="0" err="1" smtClean="0"/>
              <a:t>Макотрина</a:t>
            </a:r>
            <a:r>
              <a:rPr lang="ru-RU" sz="2800" dirty="0" smtClean="0"/>
              <a:t> В.В. – </a:t>
            </a:r>
            <a:r>
              <a:rPr lang="ru-RU" sz="2800" dirty="0" err="1" smtClean="0"/>
              <a:t>Токманцева</a:t>
            </a:r>
            <a:r>
              <a:rPr lang="ru-RU" sz="2800" dirty="0" smtClean="0"/>
              <a:t> В.Э.</a:t>
            </a:r>
          </a:p>
          <a:p>
            <a:pPr marL="457200" indent="-457200">
              <a:buAutoNum type="arabicPeriod"/>
            </a:pPr>
            <a:r>
              <a:rPr lang="ru-RU" sz="2800" dirty="0" err="1" smtClean="0"/>
              <a:t>Носкова</a:t>
            </a:r>
            <a:r>
              <a:rPr lang="ru-RU" sz="2800" dirty="0" smtClean="0"/>
              <a:t> Т.В. – </a:t>
            </a:r>
            <a:r>
              <a:rPr lang="ru-RU" sz="2800" dirty="0" err="1" smtClean="0"/>
              <a:t>Дрючина</a:t>
            </a:r>
            <a:r>
              <a:rPr lang="ru-RU" sz="2800" dirty="0" smtClean="0"/>
              <a:t> А.С.</a:t>
            </a:r>
          </a:p>
          <a:p>
            <a:pPr marL="457200" indent="-457200">
              <a:buAutoNum type="arabicPeriod"/>
            </a:pPr>
            <a:r>
              <a:rPr lang="ru-RU" sz="2800" dirty="0" smtClean="0"/>
              <a:t>Ковалева О.В. – Акулова Л.В.</a:t>
            </a:r>
          </a:p>
          <a:p>
            <a:pPr marL="457200" indent="-457200">
              <a:buAutoNum type="arabicPeriod"/>
            </a:pPr>
            <a:endParaRPr lang="ru-RU" sz="2800" dirty="0" smtClean="0"/>
          </a:p>
          <a:p>
            <a:pPr marL="457200" indent="-457200">
              <a:buAutoNum type="arabicPeriod"/>
            </a:pPr>
            <a:endParaRPr lang="ru-RU" sz="28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2017-2018 учебный год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58064894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>
              <a:buAutoNum type="arabicPeriod"/>
            </a:pPr>
            <a:r>
              <a:rPr lang="ru-RU" sz="2800" dirty="0" smtClean="0"/>
              <a:t>Белоглазова Е.В. – Чудова А.А.</a:t>
            </a:r>
          </a:p>
          <a:p>
            <a:pPr marL="457200" indent="-457200">
              <a:buAutoNum type="arabicPeriod"/>
            </a:pPr>
            <a:r>
              <a:rPr lang="ru-RU" sz="2800" dirty="0" err="1" smtClean="0"/>
              <a:t>Макотрина</a:t>
            </a:r>
            <a:r>
              <a:rPr lang="ru-RU" sz="2800" dirty="0" smtClean="0"/>
              <a:t> В.В. – Федорова У.А.</a:t>
            </a:r>
          </a:p>
          <a:p>
            <a:pPr marL="457200" indent="-457200">
              <a:buAutoNum type="arabicPeriod"/>
            </a:pPr>
            <a:r>
              <a:rPr lang="ru-RU" sz="2800" dirty="0" err="1" smtClean="0"/>
              <a:t>Дербышева</a:t>
            </a:r>
            <a:r>
              <a:rPr lang="ru-RU" sz="2800" dirty="0" smtClean="0"/>
              <a:t> Е.Д. – </a:t>
            </a:r>
            <a:r>
              <a:rPr lang="ru-RU" sz="2800" dirty="0" err="1" smtClean="0"/>
              <a:t>Бедрина</a:t>
            </a:r>
            <a:r>
              <a:rPr lang="ru-RU" sz="2800" dirty="0" smtClean="0"/>
              <a:t> О.А.</a:t>
            </a:r>
          </a:p>
          <a:p>
            <a:pPr marL="457200" indent="-457200">
              <a:buAutoNum type="arabicPeriod"/>
            </a:pPr>
            <a:r>
              <a:rPr lang="ru-RU" sz="2800" dirty="0" smtClean="0"/>
              <a:t>Трофимова М.М. – </a:t>
            </a:r>
            <a:r>
              <a:rPr lang="ru-RU" sz="2800" dirty="0" err="1" smtClean="0"/>
              <a:t>Размазина</a:t>
            </a:r>
            <a:r>
              <a:rPr lang="ru-RU" sz="2800" dirty="0" smtClean="0"/>
              <a:t> К.В.</a:t>
            </a:r>
          </a:p>
          <a:p>
            <a:pPr marL="457200" indent="-457200">
              <a:buAutoNum type="arabicPeriod"/>
            </a:pPr>
            <a:r>
              <a:rPr lang="ru-RU" sz="2800" dirty="0" smtClean="0"/>
              <a:t>Виноградова О.В. – </a:t>
            </a:r>
            <a:r>
              <a:rPr lang="ru-RU" sz="2800" dirty="0" err="1" smtClean="0"/>
              <a:t>Токманцева</a:t>
            </a:r>
            <a:r>
              <a:rPr lang="ru-RU" sz="2800" dirty="0" smtClean="0"/>
              <a:t> В.Э.</a:t>
            </a:r>
          </a:p>
          <a:p>
            <a:pPr marL="457200" indent="-457200">
              <a:buAutoNum type="arabicPeriod"/>
            </a:pPr>
            <a:r>
              <a:rPr lang="ru-RU" sz="2800" dirty="0" smtClean="0"/>
              <a:t>Мальцева Е.А. – </a:t>
            </a:r>
            <a:r>
              <a:rPr lang="ru-RU" sz="2800" dirty="0" err="1" smtClean="0"/>
              <a:t>Шохова</a:t>
            </a:r>
            <a:r>
              <a:rPr lang="ru-RU" sz="2800" dirty="0" smtClean="0"/>
              <a:t> Ю.В.</a:t>
            </a:r>
          </a:p>
          <a:p>
            <a:pPr marL="457200" indent="-457200">
              <a:buAutoNum type="arabicPeriod"/>
            </a:pPr>
            <a:endParaRPr lang="ru-RU" sz="2800" dirty="0" smtClean="0"/>
          </a:p>
          <a:p>
            <a:pPr marL="457200" indent="-457200">
              <a:buAutoNum type="arabicPeriod"/>
            </a:pPr>
            <a:endParaRPr lang="ru-RU" sz="28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2018-2019 учебный год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23167821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>
              <a:buAutoNum type="arabicPeriod"/>
            </a:pPr>
            <a:r>
              <a:rPr lang="ru-RU" sz="2800" dirty="0" err="1" smtClean="0"/>
              <a:t>Носкова</a:t>
            </a:r>
            <a:r>
              <a:rPr lang="ru-RU" sz="2800" dirty="0" smtClean="0"/>
              <a:t> Т.В. – Ковальская О.Ю</a:t>
            </a:r>
          </a:p>
          <a:p>
            <a:pPr marL="457200" indent="-457200">
              <a:buAutoNum type="arabicPeriod"/>
            </a:pPr>
            <a:r>
              <a:rPr lang="ru-RU" sz="2800" dirty="0" err="1" smtClean="0"/>
              <a:t>Шохова</a:t>
            </a:r>
            <a:r>
              <a:rPr lang="ru-RU" sz="2800" dirty="0" smtClean="0"/>
              <a:t> Ю.В. – Катаева А.А.</a:t>
            </a:r>
          </a:p>
          <a:p>
            <a:pPr marL="457200" indent="-457200">
              <a:buAutoNum type="arabicPeriod"/>
            </a:pPr>
            <a:r>
              <a:rPr lang="ru-RU" sz="2800" dirty="0" smtClean="0"/>
              <a:t>Виноградова О.В. – </a:t>
            </a:r>
            <a:r>
              <a:rPr lang="ru-RU" sz="2800" dirty="0" err="1" smtClean="0"/>
              <a:t>Токманцева</a:t>
            </a:r>
            <a:r>
              <a:rPr lang="ru-RU" sz="2800" dirty="0" smtClean="0"/>
              <a:t> В.Э.</a:t>
            </a:r>
          </a:p>
          <a:p>
            <a:pPr marL="457200" indent="-457200">
              <a:buAutoNum type="arabicPeriod"/>
            </a:pPr>
            <a:r>
              <a:rPr lang="ru-RU" sz="2800" dirty="0" err="1" smtClean="0"/>
              <a:t>Перевалова</a:t>
            </a:r>
            <a:r>
              <a:rPr lang="ru-RU" sz="2800" dirty="0" smtClean="0"/>
              <a:t> О.Ю. – </a:t>
            </a:r>
            <a:r>
              <a:rPr lang="ru-RU" sz="2800" dirty="0" err="1" smtClean="0"/>
              <a:t>Размазина</a:t>
            </a:r>
            <a:r>
              <a:rPr lang="ru-RU" sz="2800" dirty="0" smtClean="0"/>
              <a:t> К.В.</a:t>
            </a:r>
          </a:p>
          <a:p>
            <a:pPr marL="457200" indent="-457200">
              <a:buAutoNum type="arabicPeriod"/>
            </a:pPr>
            <a:r>
              <a:rPr lang="ru-RU" sz="2800" dirty="0" err="1" smtClean="0"/>
              <a:t>Чувакова</a:t>
            </a:r>
            <a:r>
              <a:rPr lang="ru-RU" sz="2800" dirty="0" smtClean="0"/>
              <a:t> Н.М. – Черкасова Е.С.</a:t>
            </a:r>
          </a:p>
          <a:p>
            <a:pPr marL="457200" indent="-457200">
              <a:buAutoNum type="arabicPeriod"/>
            </a:pPr>
            <a:r>
              <a:rPr lang="ru-RU" sz="2800" dirty="0" err="1" smtClean="0"/>
              <a:t>Дербышева</a:t>
            </a:r>
            <a:r>
              <a:rPr lang="ru-RU" sz="2800" dirty="0" smtClean="0"/>
              <a:t> Е.Д. – Панова А.А.</a:t>
            </a:r>
          </a:p>
          <a:p>
            <a:pPr marL="457200" indent="-457200">
              <a:buAutoNum type="arabicPeriod"/>
            </a:pPr>
            <a:r>
              <a:rPr lang="ru-RU" sz="2800" dirty="0" smtClean="0"/>
              <a:t>Соловьева Т.О. – Ковалева С.М.</a:t>
            </a:r>
          </a:p>
          <a:p>
            <a:pPr marL="457200" indent="-457200">
              <a:buAutoNum type="arabicPeriod"/>
            </a:pPr>
            <a:endParaRPr lang="ru-RU" sz="2800" dirty="0" smtClean="0"/>
          </a:p>
          <a:p>
            <a:pPr marL="457200" indent="-457200">
              <a:buAutoNum type="arabicPeriod"/>
            </a:pPr>
            <a:endParaRPr lang="ru-RU" sz="2800" dirty="0" smtClean="0"/>
          </a:p>
          <a:p>
            <a:pPr marL="457200" indent="-457200">
              <a:buAutoNum type="arabicPeriod"/>
            </a:pPr>
            <a:endParaRPr lang="ru-RU" sz="28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2019-2020 учебный год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5540918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400499657"/>
              </p:ext>
            </p:extLst>
          </p:nvPr>
        </p:nvGraphicFramePr>
        <p:xfrm>
          <a:off x="428596" y="1857364"/>
          <a:ext cx="8429684" cy="464347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Графические данные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73575060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«</a:t>
            </a:r>
            <a:r>
              <a:rPr lang="ru-RU" dirty="0"/>
              <a:t>Диссеминация положительного опыта работы с молодыми специалистами через реализацию проекта «Наставничество</a:t>
            </a:r>
            <a:r>
              <a:rPr lang="ru-RU" dirty="0" smtClean="0"/>
              <a:t>».</a:t>
            </a:r>
          </a:p>
          <a:p>
            <a:pPr marL="0" indent="0">
              <a:buNone/>
            </a:pPr>
            <a:r>
              <a:rPr lang="ru-RU" b="1" dirty="0"/>
              <a:t>Задачи: </a:t>
            </a:r>
          </a:p>
          <a:p>
            <a:r>
              <a:rPr lang="ru-RU" dirty="0" smtClean="0"/>
              <a:t>Представить  </a:t>
            </a:r>
            <a:r>
              <a:rPr lang="ru-RU" dirty="0"/>
              <a:t>приобретенный положительный опыт в сотрудничестве молодых специалистов с наставниками через интерактивные формы взаимодействия.</a:t>
            </a:r>
          </a:p>
          <a:p>
            <a:r>
              <a:rPr lang="ru-RU" dirty="0" smtClean="0"/>
              <a:t>Повысить </a:t>
            </a:r>
            <a:r>
              <a:rPr lang="ru-RU" dirty="0"/>
              <a:t>престиж наставничества в образовании. </a:t>
            </a:r>
          </a:p>
          <a:p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971600" y="908720"/>
            <a:ext cx="119776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/>
              <a:t>Цель:</a:t>
            </a:r>
            <a:r>
              <a:rPr lang="ru-RU" sz="2000" dirty="0" smtClean="0"/>
              <a:t> 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xmlns="" val="22917283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4" y="-459432"/>
            <a:ext cx="7772400" cy="1143000"/>
          </a:xfrm>
        </p:spPr>
        <p:txBody>
          <a:bodyPr>
            <a:normAutofit fontScale="90000"/>
          </a:bodyPr>
          <a:lstStyle/>
          <a:p>
            <a:r>
              <a:rPr lang="ru-RU" dirty="0"/>
              <a:t>Регламент проведения мероприятия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410844411"/>
              </p:ext>
            </p:extLst>
          </p:nvPr>
        </p:nvGraphicFramePr>
        <p:xfrm>
          <a:off x="107504" y="548680"/>
          <a:ext cx="8928992" cy="596460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635872"/>
                <a:gridCol w="3898062"/>
                <a:gridCol w="3395058"/>
              </a:tblGrid>
              <a:tr h="19147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время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742" marR="4674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содержание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742" marR="4674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ответственный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742" marR="46742" marT="0" marB="0"/>
                </a:tc>
              </a:tr>
              <a:tr h="78695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12.30 – 13.00</a:t>
                      </a:r>
                      <a:endParaRPr lang="ru-RU" sz="11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742" marR="4674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Регистрация участников. </a:t>
                      </a:r>
                      <a:endParaRPr lang="ru-RU" sz="11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  Просмотр </a:t>
                      </a:r>
                      <a:r>
                        <a:rPr lang="ru-RU" sz="1200" dirty="0" smtClean="0">
                          <a:effectLst/>
                        </a:rPr>
                        <a:t>видеоролика </a:t>
                      </a:r>
                      <a:r>
                        <a:rPr lang="ru-RU" sz="1200" dirty="0">
                          <a:effectLst/>
                        </a:rPr>
                        <a:t>«Проект «Наставничество» в МАДОУ №44   </a:t>
                      </a:r>
                      <a:endParaRPr lang="ru-RU" sz="11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742" marR="4674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Носкова Т.В., педагог-психолог</a:t>
                      </a:r>
                      <a:endParaRPr lang="ru-RU" sz="11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Ловыгина О.А., пед. доп.обр.</a:t>
                      </a:r>
                      <a:endParaRPr lang="ru-RU" sz="11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742" marR="46742" marT="0" marB="0"/>
                </a:tc>
              </a:tr>
              <a:tr h="19147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13.00 – 13.10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742" marR="4674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Приветственное слово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742" marR="4674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Сорокина И.Л., заведующий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742" marR="46742" marT="0" marB="0"/>
                </a:tc>
              </a:tr>
              <a:tr h="58699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13.10 – 13. 25</a:t>
                      </a:r>
                      <a:endParaRPr lang="ru-RU" sz="11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1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742" marR="4674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Отчет о реализации проекта «Наставничество» 2014-2019 годы</a:t>
                      </a:r>
                      <a:endParaRPr lang="ru-RU" sz="11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742" marR="4674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Трофимова М.М., зам. зав. по ВМР</a:t>
                      </a:r>
                      <a:endParaRPr lang="ru-RU" sz="11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742" marR="46742" marT="0" marB="0"/>
                </a:tc>
              </a:tr>
              <a:tr h="58699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13.25 – 13. 35</a:t>
                      </a:r>
                      <a:endParaRPr lang="ru-RU" sz="11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742" marR="4674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Встреча с победителями конкурсов МАДОУ №44  «Начало», «Лучший наставник года», «Лучший педагогический дуэт»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742" marR="4674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Трофимова М.М., зам. зав. по УМР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742" marR="46742" marT="0" marB="0"/>
                </a:tc>
              </a:tr>
              <a:tr h="178671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13.35 – 14. 35</a:t>
                      </a:r>
                      <a:endParaRPr lang="ru-RU" sz="11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742" marR="4674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Творческие выступления «педагогических пар»  на тему: «Мы вместе»:</a:t>
                      </a:r>
                      <a:endParaRPr lang="ru-RU" sz="11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- Ковальская О.Ю и </a:t>
                      </a:r>
                      <a:r>
                        <a:rPr lang="ru-RU" sz="1200" dirty="0" err="1">
                          <a:effectLst/>
                        </a:rPr>
                        <a:t>Носкова</a:t>
                      </a:r>
                      <a:r>
                        <a:rPr lang="ru-RU" sz="1200" dirty="0">
                          <a:effectLst/>
                        </a:rPr>
                        <a:t> Т.В.;</a:t>
                      </a:r>
                      <a:endParaRPr lang="ru-RU" sz="11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- Катаева А.А. и </a:t>
                      </a:r>
                      <a:r>
                        <a:rPr lang="ru-RU" sz="1200" dirty="0" err="1">
                          <a:effectLst/>
                        </a:rPr>
                        <a:t>Шохова</a:t>
                      </a:r>
                      <a:r>
                        <a:rPr lang="ru-RU" sz="1200" dirty="0">
                          <a:effectLst/>
                        </a:rPr>
                        <a:t> Ю.В.;</a:t>
                      </a:r>
                      <a:endParaRPr lang="ru-RU" sz="11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- </a:t>
                      </a:r>
                      <a:r>
                        <a:rPr lang="ru-RU" sz="1200" dirty="0" err="1">
                          <a:effectLst/>
                        </a:rPr>
                        <a:t>Токманцева</a:t>
                      </a:r>
                      <a:r>
                        <a:rPr lang="ru-RU" sz="1200" dirty="0">
                          <a:effectLst/>
                        </a:rPr>
                        <a:t> В.Э. и Виноградова О.В.;</a:t>
                      </a:r>
                      <a:endParaRPr lang="ru-RU" sz="11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- </a:t>
                      </a:r>
                      <a:r>
                        <a:rPr lang="ru-RU" sz="1200" dirty="0" err="1">
                          <a:effectLst/>
                        </a:rPr>
                        <a:t>Размазина</a:t>
                      </a:r>
                      <a:r>
                        <a:rPr lang="ru-RU" sz="1200" dirty="0">
                          <a:effectLst/>
                        </a:rPr>
                        <a:t> К.В. и </a:t>
                      </a:r>
                      <a:r>
                        <a:rPr lang="ru-RU" sz="1200" dirty="0" err="1">
                          <a:effectLst/>
                        </a:rPr>
                        <a:t>Перевалова</a:t>
                      </a:r>
                      <a:r>
                        <a:rPr lang="ru-RU" sz="1200" dirty="0">
                          <a:effectLst/>
                        </a:rPr>
                        <a:t> О.Ю.;</a:t>
                      </a:r>
                      <a:endParaRPr lang="ru-RU" sz="11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- Черкасова Е.С. и </a:t>
                      </a:r>
                      <a:r>
                        <a:rPr lang="ru-RU" sz="1200" dirty="0" err="1">
                          <a:effectLst/>
                        </a:rPr>
                        <a:t>Чувакова</a:t>
                      </a:r>
                      <a:r>
                        <a:rPr lang="ru-RU" sz="1200" dirty="0">
                          <a:effectLst/>
                        </a:rPr>
                        <a:t> Н.С..;</a:t>
                      </a:r>
                      <a:endParaRPr lang="ru-RU" sz="11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- Панова А.А. и </a:t>
                      </a:r>
                      <a:r>
                        <a:rPr lang="ru-RU" sz="1200" dirty="0" err="1">
                          <a:effectLst/>
                        </a:rPr>
                        <a:t>Дербышева</a:t>
                      </a:r>
                      <a:r>
                        <a:rPr lang="ru-RU" sz="1200" dirty="0">
                          <a:effectLst/>
                        </a:rPr>
                        <a:t> Е.Д.;</a:t>
                      </a:r>
                      <a:endParaRPr lang="ru-RU" sz="11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- Соловьева Т.О. и </a:t>
                      </a:r>
                      <a:r>
                        <a:rPr lang="ru-RU" sz="1200" dirty="0" err="1">
                          <a:effectLst/>
                        </a:rPr>
                        <a:t>Макотрина</a:t>
                      </a:r>
                      <a:r>
                        <a:rPr lang="ru-RU" sz="1200" dirty="0">
                          <a:effectLst/>
                        </a:rPr>
                        <a:t> В.В.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742" marR="4674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 наставники и молодые специалисты 6 сезона проекта </a:t>
                      </a:r>
                      <a:endParaRPr lang="ru-RU" sz="11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(2019 – 2020 уч. год)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742" marR="46742" marT="0" marB="0"/>
                </a:tc>
              </a:tr>
              <a:tr h="38704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14.35 – 14.45</a:t>
                      </a:r>
                      <a:endParaRPr lang="ru-RU" sz="11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742" marR="4674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 Выступление коллег</a:t>
                      </a:r>
                      <a:endParaRPr lang="ru-RU" sz="11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«Напутствие участникам проекта»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742" marR="4674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Представители из ОУ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742" marR="46742" marT="0" marB="0"/>
                </a:tc>
              </a:tr>
              <a:tr h="98690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14.45. – 15.00</a:t>
                      </a:r>
                      <a:endParaRPr lang="ru-RU" sz="11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1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1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1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742" marR="4674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Подведение итогов семинара</a:t>
                      </a:r>
                      <a:endParaRPr lang="ru-RU" sz="11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«Свободный микрофон»</a:t>
                      </a:r>
                      <a:endParaRPr lang="ru-RU" sz="11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742" marR="4674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Трофимова М.М., зам. зав. по УМР</a:t>
                      </a:r>
                      <a:endParaRPr lang="ru-RU" sz="11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Участники Ресурсного центра</a:t>
                      </a:r>
                      <a:endParaRPr lang="ru-RU" sz="11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742" marR="46742" marT="0" marB="0"/>
                </a:tc>
              </a:tr>
              <a:tr h="18406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742" marR="4674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 </a:t>
                      </a:r>
                      <a:endParaRPr lang="ru-RU" sz="7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742" marR="4674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 </a:t>
                      </a:r>
                      <a:endParaRPr lang="ru-RU" sz="7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742" marR="46742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6212659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14348" y="1214422"/>
            <a:ext cx="7772400" cy="1780108"/>
          </a:xfrm>
        </p:spPr>
        <p:txBody>
          <a:bodyPr/>
          <a:lstStyle/>
          <a:p>
            <a:r>
              <a:rPr lang="ru-RU" dirty="0" smtClean="0"/>
              <a:t>Проект «Наставничество»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28728" y="2500306"/>
            <a:ext cx="6400800" cy="665087"/>
          </a:xfrm>
        </p:spPr>
        <p:txBody>
          <a:bodyPr>
            <a:normAutofit fontScale="85000" lnSpcReduction="10000"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Наставники и молодые специалисты за все года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475656" y="332656"/>
            <a:ext cx="619268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ct val="20000"/>
              </a:spcBef>
              <a:buClr>
                <a:srgbClr val="31B6FD"/>
              </a:buClr>
              <a:buSzPct val="100000"/>
            </a:pPr>
            <a:r>
              <a:rPr lang="ru-RU" sz="2000" dirty="0">
                <a:solidFill>
                  <a:srgbClr val="FFFFFF"/>
                </a:solidFill>
              </a:rPr>
              <a:t>Муниципальное автономное дошкольное образовательное учреждение центр развития ребенка детский сад №</a:t>
            </a:r>
            <a:r>
              <a:rPr lang="ru-RU" sz="2000" dirty="0" smtClean="0">
                <a:solidFill>
                  <a:srgbClr val="FFFFFF"/>
                </a:solidFill>
              </a:rPr>
              <a:t>44 </a:t>
            </a:r>
            <a:r>
              <a:rPr lang="ru-RU" sz="2000" dirty="0">
                <a:solidFill>
                  <a:srgbClr val="FFFFFF"/>
                </a:solidFill>
              </a:rPr>
              <a:t>«Серебряное копытце»</a:t>
            </a:r>
          </a:p>
        </p:txBody>
      </p:sp>
      <p:pic>
        <p:nvPicPr>
          <p:cNvPr id="1026" name="Picture 2" descr="https://44shl.tvoysadik.ru/upload/ts44shl_new/images/big/10/29/1029c887bae51fd17057c91a252d5b8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55776" y="3212976"/>
            <a:ext cx="4213072" cy="280696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1588964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>
              <a:buAutoNum type="arabicPeriod"/>
            </a:pPr>
            <a:r>
              <a:rPr lang="ru-RU" sz="3600" dirty="0" smtClean="0"/>
              <a:t>Акулова Л.В. – </a:t>
            </a:r>
            <a:r>
              <a:rPr lang="ru-RU" sz="3600" dirty="0" err="1" smtClean="0"/>
              <a:t>Шохова</a:t>
            </a:r>
            <a:r>
              <a:rPr lang="ru-RU" sz="3600" dirty="0" smtClean="0"/>
              <a:t> Ю.В.</a:t>
            </a:r>
          </a:p>
          <a:p>
            <a:pPr marL="457200" indent="-457200">
              <a:buAutoNum type="arabicPeriod"/>
            </a:pPr>
            <a:r>
              <a:rPr lang="ru-RU" sz="3600" dirty="0" smtClean="0"/>
              <a:t>Ковалева О.В. -  Панова Н.М.</a:t>
            </a:r>
            <a:endParaRPr lang="ru-RU" sz="36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2014-2015 учебный год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05572974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праведливость">
  <a:themeElements>
    <a:clrScheme name="Справедливость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Справедливость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праведливость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8</TotalTime>
  <Words>577</Words>
  <PresentationFormat>Экран (4:3)</PresentationFormat>
  <Paragraphs>112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Справедливость</vt:lpstr>
      <vt:lpstr>Творческий отчет по реализации проекта «Наставничество»  в МАДОУ № 44 «Серебряное копытце» (2014-2019 годы)</vt:lpstr>
      <vt:lpstr>Слайд 2</vt:lpstr>
      <vt:lpstr>Регламент проведения мероприятия</vt:lpstr>
      <vt:lpstr>Слайд 4</vt:lpstr>
      <vt:lpstr>Слайд 5</vt:lpstr>
      <vt:lpstr>Слайд 6</vt:lpstr>
      <vt:lpstr>Слайд 7</vt:lpstr>
      <vt:lpstr>Проект «Наставничество»</vt:lpstr>
      <vt:lpstr>2014-2015 учебный год</vt:lpstr>
      <vt:lpstr>2015-2016 учебный год</vt:lpstr>
      <vt:lpstr>2016-2017 учебный год</vt:lpstr>
      <vt:lpstr>2017-2018 учебный год</vt:lpstr>
      <vt:lpstr>2018-2019 учебный год</vt:lpstr>
      <vt:lpstr>2019-2020 учебный год</vt:lpstr>
      <vt:lpstr>Графические данные</vt:lpstr>
      <vt:lpstr>Слайд 16</vt:lpstr>
      <vt:lpstr>Слайд 17</vt:lpstr>
      <vt:lpstr>Слайд 18</vt:lpstr>
      <vt:lpstr>Слайд 19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1</dc:creator>
  <cp:lastModifiedBy>1</cp:lastModifiedBy>
  <cp:revision>2</cp:revision>
  <dcterms:created xsi:type="dcterms:W3CDTF">2019-12-17T06:38:23Z</dcterms:created>
  <dcterms:modified xsi:type="dcterms:W3CDTF">2019-12-17T07:26:28Z</dcterms:modified>
</cp:coreProperties>
</file>