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7824" y="1268760"/>
            <a:ext cx="34147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грамота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0631" y="2967335"/>
            <a:ext cx="77027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«Звук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[</a:t>
            </a: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]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 буква (эр)»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301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Игра</a:t>
            </a:r>
            <a:r>
              <a:rPr lang="ru-RU" b="1" dirty="0"/>
              <a:t>: </a:t>
            </a:r>
            <a:r>
              <a:rPr lang="ru-RU" b="1" i="1" dirty="0"/>
              <a:t>«Наоборот</a:t>
            </a:r>
            <a:r>
              <a:rPr lang="ru-RU" b="1" i="1" dirty="0" smtClean="0"/>
              <a:t>». </a:t>
            </a:r>
            <a:r>
              <a:rPr lang="ru-RU" i="1" dirty="0" smtClean="0">
                <a:solidFill>
                  <a:srgbClr val="FF0000"/>
                </a:solidFill>
              </a:rPr>
              <a:t>Вы называете слово, ребенок говорит противоположное вашему слово.</a:t>
            </a:r>
            <a:endParaRPr lang="ru-RU" b="1" dirty="0"/>
          </a:p>
          <a:p>
            <a:r>
              <a:rPr lang="ru-RU" dirty="0" smtClean="0"/>
              <a:t>     </a:t>
            </a:r>
            <a:r>
              <a:rPr lang="ru-RU" b="1" dirty="0" smtClean="0">
                <a:solidFill>
                  <a:srgbClr val="FF0000"/>
                </a:solidFill>
              </a:rPr>
              <a:t>ВЫ           РЕБЕНОК</a:t>
            </a:r>
            <a:endParaRPr lang="ru-RU" dirty="0" smtClean="0"/>
          </a:p>
          <a:p>
            <a:r>
              <a:rPr lang="ru-RU" dirty="0" smtClean="0"/>
              <a:t>лёгкий </a:t>
            </a:r>
            <a:r>
              <a:rPr lang="ru-RU" dirty="0"/>
              <a:t>– </a:t>
            </a:r>
            <a:r>
              <a:rPr lang="ru-RU" dirty="0" smtClean="0"/>
              <a:t>     трудный</a:t>
            </a:r>
            <a:endParaRPr lang="ru-RU" dirty="0"/>
          </a:p>
          <a:p>
            <a:r>
              <a:rPr lang="ru-RU" dirty="0"/>
              <a:t>больной – </a:t>
            </a:r>
            <a:r>
              <a:rPr lang="ru-RU" dirty="0" smtClean="0"/>
              <a:t>  здоровый</a:t>
            </a:r>
            <a:endParaRPr lang="ru-RU" dirty="0"/>
          </a:p>
          <a:p>
            <a:r>
              <a:rPr lang="ru-RU" dirty="0"/>
              <a:t>смелый – </a:t>
            </a:r>
            <a:r>
              <a:rPr lang="ru-RU" dirty="0" smtClean="0"/>
              <a:t>  трусливый</a:t>
            </a:r>
            <a:endParaRPr lang="ru-RU" dirty="0"/>
          </a:p>
          <a:p>
            <a:r>
              <a:rPr lang="ru-RU" dirty="0"/>
              <a:t>белый – </a:t>
            </a:r>
            <a:r>
              <a:rPr lang="ru-RU" dirty="0" smtClean="0"/>
              <a:t>     чёрный</a:t>
            </a:r>
            <a:endParaRPr lang="ru-RU" dirty="0"/>
          </a:p>
          <a:p>
            <a:r>
              <a:rPr lang="ru-RU" dirty="0"/>
              <a:t>весёлый – </a:t>
            </a:r>
            <a:r>
              <a:rPr lang="ru-RU" dirty="0" smtClean="0"/>
              <a:t> грустный</a:t>
            </a:r>
            <a:endParaRPr lang="ru-RU" dirty="0"/>
          </a:p>
          <a:p>
            <a:r>
              <a:rPr lang="ru-RU" dirty="0"/>
              <a:t>чистый – </a:t>
            </a:r>
            <a:r>
              <a:rPr lang="ru-RU" dirty="0" smtClean="0"/>
              <a:t>    грязный</a:t>
            </a:r>
            <a:endParaRPr lang="ru-RU" dirty="0"/>
          </a:p>
          <a:p>
            <a:r>
              <a:rPr lang="ru-RU" dirty="0"/>
              <a:t>злой – </a:t>
            </a:r>
            <a:r>
              <a:rPr lang="ru-RU" dirty="0" smtClean="0"/>
              <a:t>         добрый</a:t>
            </a:r>
            <a:endParaRPr lang="ru-RU" dirty="0"/>
          </a:p>
          <a:p>
            <a:r>
              <a:rPr lang="ru-RU" dirty="0"/>
              <a:t>враг – </a:t>
            </a:r>
            <a:r>
              <a:rPr lang="ru-RU" dirty="0" smtClean="0"/>
              <a:t>          друг</a:t>
            </a:r>
            <a:endParaRPr lang="ru-RU" dirty="0"/>
          </a:p>
          <a:p>
            <a:r>
              <a:rPr lang="ru-RU" dirty="0"/>
              <a:t>ложь – </a:t>
            </a:r>
            <a:r>
              <a:rPr lang="ru-RU" dirty="0" smtClean="0"/>
              <a:t>         правда</a:t>
            </a:r>
            <a:endParaRPr lang="ru-RU" dirty="0"/>
          </a:p>
          <a:p>
            <a:r>
              <a:rPr lang="ru-RU" dirty="0"/>
              <a:t>горе – </a:t>
            </a:r>
            <a:r>
              <a:rPr lang="ru-RU" dirty="0" smtClean="0"/>
              <a:t>          радость</a:t>
            </a:r>
            <a:endParaRPr lang="ru-RU" dirty="0"/>
          </a:p>
          <a:p>
            <a:r>
              <a:rPr lang="ru-RU" dirty="0"/>
              <a:t>огорчать - </a:t>
            </a:r>
            <a:r>
              <a:rPr lang="ru-RU" dirty="0" smtClean="0"/>
              <a:t>    радовать</a:t>
            </a:r>
            <a:endParaRPr lang="ru-RU" dirty="0"/>
          </a:p>
          <a:p>
            <a:r>
              <a:rPr lang="ru-RU" dirty="0"/>
              <a:t>молчать – </a:t>
            </a:r>
            <a:r>
              <a:rPr lang="ru-RU" dirty="0" smtClean="0"/>
              <a:t>     говорить</a:t>
            </a:r>
            <a:endParaRPr lang="ru-RU" dirty="0"/>
          </a:p>
          <a:p>
            <a:r>
              <a:rPr lang="ru-RU" dirty="0"/>
              <a:t>находить </a:t>
            </a:r>
            <a:r>
              <a:rPr lang="ru-RU" dirty="0" smtClean="0"/>
              <a:t>–     </a:t>
            </a:r>
            <a:r>
              <a:rPr lang="ru-RU" dirty="0"/>
              <a:t>прятать</a:t>
            </a:r>
          </a:p>
          <a:p>
            <a:r>
              <a:rPr lang="ru-RU" dirty="0"/>
              <a:t>поднимать – бросать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530120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</a:t>
            </a:r>
            <a:r>
              <a:rPr lang="ru-RU" dirty="0" smtClean="0"/>
              <a:t>Какой</a:t>
            </a:r>
            <a:r>
              <a:rPr lang="ru-RU" dirty="0"/>
              <a:t> </a:t>
            </a:r>
            <a:r>
              <a:rPr lang="ru-RU" b="1" dirty="0" smtClean="0"/>
              <a:t>звук повторялся </a:t>
            </a:r>
            <a:r>
              <a:rPr lang="ru-RU" b="1" dirty="0"/>
              <a:t>в </a:t>
            </a:r>
            <a:r>
              <a:rPr lang="ru-RU" i="1" dirty="0"/>
              <a:t>«словах – наоборот»</a:t>
            </a:r>
            <a:r>
              <a:rPr lang="ru-RU" dirty="0"/>
              <a:t>?</a:t>
            </a:r>
          </a:p>
          <a:p>
            <a:r>
              <a:rPr lang="ru-RU" dirty="0"/>
              <a:t>(Во всех словах </a:t>
            </a:r>
            <a:r>
              <a:rPr lang="ru-RU" dirty="0" smtClean="0"/>
              <a:t>повторялся</a:t>
            </a:r>
            <a:r>
              <a:rPr lang="ru-RU" dirty="0"/>
              <a:t> </a:t>
            </a:r>
            <a:r>
              <a:rPr lang="ru-RU" b="1" dirty="0" smtClean="0"/>
              <a:t>звук</a:t>
            </a:r>
            <a:r>
              <a:rPr lang="ru-RU" b="1" dirty="0"/>
              <a:t> </a:t>
            </a:r>
            <a:r>
              <a:rPr lang="ru-RU" i="1" dirty="0"/>
              <a:t>«</a:t>
            </a:r>
            <a:r>
              <a:rPr lang="ru-RU" i="1" dirty="0" smtClean="0"/>
              <a:t>р»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- Сегодня мы ещё лучше научимся произносить </a:t>
            </a:r>
            <a:r>
              <a:rPr lang="ru-RU" b="1" dirty="0" smtClean="0"/>
              <a:t>звук</a:t>
            </a:r>
            <a:r>
              <a:rPr lang="ru-RU" b="1" dirty="0"/>
              <a:t> </a:t>
            </a:r>
            <a:r>
              <a:rPr lang="ru-RU" i="1" dirty="0"/>
              <a:t>«</a:t>
            </a:r>
            <a:r>
              <a:rPr lang="ru-RU" i="1" dirty="0" smtClean="0"/>
              <a:t>р» и познакомимся с буквой, которая обозначает этот звук.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792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Как надо правильно произносить </a:t>
            </a:r>
            <a:r>
              <a:rPr lang="ru-RU" b="1" dirty="0"/>
              <a:t>звук </a:t>
            </a:r>
            <a:r>
              <a:rPr lang="ru-RU" i="1" dirty="0"/>
              <a:t>«р»</a:t>
            </a:r>
            <a:r>
              <a:rPr lang="ru-RU" dirty="0"/>
              <a:t>?</a:t>
            </a:r>
          </a:p>
          <a:p>
            <a:r>
              <a:rPr lang="ru-RU" dirty="0"/>
              <a:t>(губы улыбаются, зубы приоткрыты, кончик языка поднимается за верхние зубы и дрожит)</a:t>
            </a:r>
          </a:p>
          <a:p>
            <a:r>
              <a:rPr lang="ru-RU" dirty="0"/>
              <a:t>- Расскажите, что вы знаете про </a:t>
            </a:r>
            <a:r>
              <a:rPr lang="ru-RU" b="1" dirty="0"/>
              <a:t>звук </a:t>
            </a:r>
            <a:r>
              <a:rPr lang="ru-RU" i="1" dirty="0"/>
              <a:t>«р»</a:t>
            </a:r>
            <a:r>
              <a:rPr lang="ru-RU" dirty="0"/>
              <a:t>?</a:t>
            </a:r>
          </a:p>
          <a:p>
            <a:r>
              <a:rPr lang="ru-RU" i="1" dirty="0"/>
              <a:t>(</a:t>
            </a:r>
            <a:r>
              <a:rPr lang="ru-RU" i="1" dirty="0" smtClean="0"/>
              <a:t>согласный и звонкий)</a:t>
            </a:r>
          </a:p>
          <a:p>
            <a:pPr marL="285750" indent="-285750">
              <a:buFontTx/>
              <a:buChar char="-"/>
            </a:pPr>
            <a:r>
              <a:rPr lang="ru-RU" i="1" dirty="0" smtClean="0"/>
              <a:t>Звук «р» обозначаем </a:t>
            </a:r>
            <a:r>
              <a:rPr lang="ru-RU" b="1" i="1" dirty="0" smtClean="0"/>
              <a:t>буквой эр</a:t>
            </a:r>
            <a:r>
              <a:rPr lang="ru-RU" i="1" dirty="0" smtClean="0"/>
              <a:t>.</a:t>
            </a:r>
          </a:p>
          <a:p>
            <a:pPr marL="285750" indent="-285750">
              <a:buFontTx/>
              <a:buChar char="-"/>
            </a:pPr>
            <a:endParaRPr lang="ru-RU" i="1" dirty="0" smtClean="0"/>
          </a:p>
          <a:p>
            <a:r>
              <a:rPr lang="ru-RU" dirty="0" smtClean="0"/>
              <a:t>Говорит </a:t>
            </a:r>
            <a:r>
              <a:rPr lang="ru-RU" dirty="0"/>
              <a:t>ворона: — Кар-р-р!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/>
              <a:t>меня огромный дар-р. </a:t>
            </a:r>
            <a:endParaRPr lang="ru-RU" dirty="0" smtClean="0"/>
          </a:p>
          <a:p>
            <a:r>
              <a:rPr lang="ru-RU" dirty="0" smtClean="0"/>
              <a:t>Всем </a:t>
            </a:r>
            <a:r>
              <a:rPr lang="ru-RU" dirty="0"/>
              <a:t>ребятам я пример-р, </a:t>
            </a:r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/>
              <a:t>трудна мне буква Р.</a:t>
            </a:r>
            <a:r>
              <a:rPr lang="ru-RU" dirty="0"/>
              <a:t/>
            </a:r>
            <a:br>
              <a:rPr lang="ru-RU" dirty="0"/>
            </a:br>
            <a:endParaRPr lang="ru-RU" i="1" dirty="0"/>
          </a:p>
          <a:p>
            <a:pPr marL="285750" indent="-285750">
              <a:buFontTx/>
              <a:buChar char="-"/>
            </a:pPr>
            <a:endParaRPr lang="ru-RU" i="1" dirty="0" smtClean="0"/>
          </a:p>
          <a:p>
            <a:pPr marL="285750" indent="-285750">
              <a:buFontTx/>
              <a:buChar char="-"/>
            </a:pPr>
            <a:endParaRPr lang="ru-RU" i="1" dirty="0"/>
          </a:p>
          <a:p>
            <a:pPr marL="285750" indent="-285750">
              <a:buFontTx/>
              <a:buChar char="-"/>
            </a:pPr>
            <a:r>
              <a:rPr lang="ru-RU" i="1" dirty="0" smtClean="0"/>
              <a:t>Рассмотрите картинку.</a:t>
            </a:r>
          </a:p>
          <a:p>
            <a:r>
              <a:rPr lang="ru-RU" i="1" dirty="0" smtClean="0"/>
              <a:t>Назовите слова, которые</a:t>
            </a:r>
          </a:p>
          <a:p>
            <a:r>
              <a:rPr lang="ru-RU" i="1" dirty="0"/>
              <a:t>н</a:t>
            </a:r>
            <a:r>
              <a:rPr lang="ru-RU" i="1" dirty="0" smtClean="0"/>
              <a:t>ачинаются на звук «Р».</a:t>
            </a:r>
          </a:p>
          <a:p>
            <a:pPr marL="285750" indent="-285750">
              <a:buFontTx/>
              <a:buChar char="-"/>
            </a:pPr>
            <a:endParaRPr lang="ru-RU" i="1" dirty="0"/>
          </a:p>
          <a:p>
            <a:pPr marL="285750" indent="-285750">
              <a:buFontTx/>
              <a:buChar char="-"/>
            </a:pPr>
            <a:endParaRPr lang="ru-RU" i="1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pic>
        <p:nvPicPr>
          <p:cNvPr id="3" name="Picture 2" descr="Стихи про букву Р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162757"/>
            <a:ext cx="5186954" cy="3457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90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Развитие фонематического слуха</a:t>
            </a:r>
          </a:p>
          <a:p>
            <a:r>
              <a:rPr lang="ru-RU" b="1" u="sng" dirty="0"/>
              <a:t>Игра</a:t>
            </a:r>
            <a:r>
              <a:rPr lang="ru-RU" b="1" dirty="0"/>
              <a:t>: </a:t>
            </a:r>
            <a:r>
              <a:rPr lang="ru-RU" b="1" i="1" dirty="0"/>
              <a:t>«Без ошибки повтори»</a:t>
            </a:r>
            <a:endParaRPr lang="ru-RU" b="1" dirty="0"/>
          </a:p>
          <a:p>
            <a:pPr marL="285750" indent="-285750">
              <a:buFontTx/>
              <a:buChar char="-"/>
            </a:pPr>
            <a:r>
              <a:rPr lang="ru-RU" dirty="0" smtClean="0"/>
              <a:t>Произнесите </a:t>
            </a:r>
            <a:r>
              <a:rPr lang="ru-RU" dirty="0"/>
              <a:t>за мной слоги точно также и в той же последовательности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algn="ctr"/>
            <a:r>
              <a:rPr lang="ru-RU" sz="2800" dirty="0" err="1"/>
              <a:t>ра</a:t>
            </a:r>
            <a:r>
              <a:rPr lang="ru-RU" sz="2800" dirty="0"/>
              <a:t> - </a:t>
            </a:r>
            <a:r>
              <a:rPr lang="ru-RU" sz="2800" dirty="0" err="1"/>
              <a:t>ра</a:t>
            </a:r>
            <a:r>
              <a:rPr lang="ru-RU" sz="2800" dirty="0"/>
              <a:t> – </a:t>
            </a:r>
            <a:r>
              <a:rPr lang="ru-RU" sz="2800" dirty="0" err="1"/>
              <a:t>ри</a:t>
            </a:r>
            <a:r>
              <a:rPr lang="ru-RU" sz="2800" dirty="0"/>
              <a:t> </a:t>
            </a:r>
            <a:endParaRPr lang="ru-RU" sz="2800" dirty="0" smtClean="0"/>
          </a:p>
          <a:p>
            <a:pPr algn="ctr"/>
            <a:r>
              <a:rPr lang="ru-RU" sz="2800" dirty="0" err="1" smtClean="0"/>
              <a:t>ри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/>
              <a:t>ро</a:t>
            </a:r>
            <a:r>
              <a:rPr lang="ru-RU" sz="2800" dirty="0"/>
              <a:t> – </a:t>
            </a:r>
            <a:r>
              <a:rPr lang="ru-RU" sz="2800" dirty="0" err="1"/>
              <a:t>ри</a:t>
            </a:r>
            <a:r>
              <a:rPr lang="ru-RU" sz="2800" dirty="0"/>
              <a:t> </a:t>
            </a:r>
          </a:p>
          <a:p>
            <a:pPr algn="ctr"/>
            <a:r>
              <a:rPr lang="ru-RU" sz="2800" dirty="0" err="1"/>
              <a:t>ри</a:t>
            </a:r>
            <a:r>
              <a:rPr lang="ru-RU" sz="2800" dirty="0"/>
              <a:t> – </a:t>
            </a:r>
            <a:r>
              <a:rPr lang="ru-RU" sz="2800" dirty="0" err="1" smtClean="0"/>
              <a:t>ру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/>
              <a:t>ро</a:t>
            </a:r>
            <a:r>
              <a:rPr lang="ru-RU" sz="2800" dirty="0"/>
              <a:t> </a:t>
            </a:r>
          </a:p>
          <a:p>
            <a:pPr algn="ctr"/>
            <a:r>
              <a:rPr lang="ru-RU" sz="2800" dirty="0" err="1"/>
              <a:t>ру</a:t>
            </a:r>
            <a:r>
              <a:rPr lang="ru-RU" sz="2800" dirty="0"/>
              <a:t> – </a:t>
            </a:r>
            <a:r>
              <a:rPr lang="ru-RU" sz="2800" dirty="0" err="1"/>
              <a:t>ри</a:t>
            </a:r>
            <a:r>
              <a:rPr lang="ru-RU" sz="2800" dirty="0"/>
              <a:t> – </a:t>
            </a:r>
            <a:r>
              <a:rPr lang="ru-RU" sz="2800" dirty="0" err="1" smtClean="0"/>
              <a:t>ры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3933056"/>
            <a:ext cx="6859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Выполните задание из папки «Дополнительный материал.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520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</TotalTime>
  <Words>33</Words>
  <Application>Microsoft Office PowerPoint</Application>
  <PresentationFormat>Экран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Аптека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3</cp:revision>
  <dcterms:created xsi:type="dcterms:W3CDTF">2020-05-18T19:52:49Z</dcterms:created>
  <dcterms:modified xsi:type="dcterms:W3CDTF">2020-05-19T05:26:48Z</dcterms:modified>
</cp:coreProperties>
</file>