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8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2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1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5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2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8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3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8EAB-9618-41AA-8F5D-3E1C38A7801E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A263-AD88-4259-9385-51866528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4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08012" y="188640"/>
            <a:ext cx="896448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Helvetica Neue"/>
              </a:rPr>
              <a:t>Конспект з</a:t>
            </a:r>
            <a:r>
              <a:rPr lang="ru-RU" sz="1600" b="1" i="1" dirty="0" smtClean="0">
                <a:solidFill>
                  <a:srgbClr val="FF0000"/>
                </a:solidFill>
                <a:effectLst/>
                <a:latin typeface="Helvetica Neue"/>
              </a:rPr>
              <a:t>анятия по художественной литературе в подготовительной группе на тему: "Сказка – ложь, да в ней намек, добрым молодцам урок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Helvetica Neue"/>
              </a:rPr>
              <a:t>!»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effectLst/>
              <a:latin typeface="Helvetica Neue"/>
            </a:endParaRPr>
          </a:p>
          <a:p>
            <a:r>
              <a:rPr lang="ru-RU" sz="1400" b="1" i="1" dirty="0" smtClean="0">
                <a:effectLst/>
                <a:latin typeface="Helvetica Neue"/>
              </a:rPr>
              <a:t>Цель</a:t>
            </a:r>
            <a:r>
              <a:rPr lang="ru-RU" sz="1400" dirty="0" smtClean="0">
                <a:effectLst/>
                <a:latin typeface="Helvetica Neue"/>
              </a:rPr>
              <a:t>: Развивать умение осознавать и оценивать нравственные нормы поведения, мотивировать свою оценку. Учить воспитанников выражать свои мысли о добрых поступках;</a:t>
            </a:r>
          </a:p>
          <a:p>
            <a:endParaRPr lang="ru-RU" sz="1400" b="1" i="1" dirty="0" smtClean="0">
              <a:effectLst/>
              <a:latin typeface="Helvetica Neue"/>
            </a:endParaRPr>
          </a:p>
          <a:p>
            <a:r>
              <a:rPr lang="ru-RU" sz="1400" b="1" i="1" dirty="0" smtClean="0">
                <a:latin typeface="Helvetica Neue"/>
              </a:rPr>
              <a:t>Задачи:</a:t>
            </a:r>
          </a:p>
          <a:p>
            <a:r>
              <a:rPr lang="ru-RU" sz="1400" dirty="0" smtClean="0">
                <a:latin typeface="Helvetica Neue"/>
              </a:rPr>
              <a:t>1.Прививать стремление познавать новое, развивать смекалку, быстроту реакции. </a:t>
            </a:r>
          </a:p>
          <a:p>
            <a:r>
              <a:rPr lang="ru-RU" sz="1400" dirty="0" smtClean="0">
                <a:latin typeface="Helvetica Neue"/>
              </a:rPr>
              <a:t>2. Развивать воображение, фантазию, мышление.</a:t>
            </a:r>
          </a:p>
          <a:p>
            <a:r>
              <a:rPr lang="ru-RU" sz="1400" dirty="0" smtClean="0">
                <a:latin typeface="Helvetica Neue"/>
              </a:rPr>
              <a:t>3. Воспитывать желание совершать добрые поступки.</a:t>
            </a:r>
          </a:p>
          <a:p>
            <a:endParaRPr lang="ru-RU" sz="1400" dirty="0">
              <a:latin typeface="Helvetica Neue"/>
            </a:endParaRPr>
          </a:p>
          <a:p>
            <a:r>
              <a:rPr lang="ru-RU" sz="1400" b="1" i="1" dirty="0" smtClean="0">
                <a:effectLst/>
                <a:latin typeface="Helvetica Neue"/>
              </a:rPr>
              <a:t>Ход занятия:</a:t>
            </a:r>
          </a:p>
          <a:p>
            <a:endParaRPr lang="ru-RU" sz="1400" b="1" i="1" dirty="0" smtClean="0">
              <a:effectLst/>
              <a:latin typeface="Helvetica Neue"/>
            </a:endParaRPr>
          </a:p>
          <a:p>
            <a:r>
              <a:rPr lang="ru-RU" sz="1400" b="1" i="1" dirty="0" smtClean="0">
                <a:effectLst/>
                <a:latin typeface="Helvetica Neue"/>
              </a:rPr>
              <a:t> </a:t>
            </a:r>
            <a:r>
              <a:rPr lang="ru-RU" sz="1400" dirty="0" smtClean="0">
                <a:effectLst/>
                <a:latin typeface="Helvetica Neue"/>
              </a:rPr>
              <a:t>Для начала встанем в круг.</a:t>
            </a:r>
          </a:p>
          <a:p>
            <a:r>
              <a:rPr lang="ru-RU" sz="1400" dirty="0" smtClean="0">
                <a:effectLst/>
                <a:latin typeface="Helvetica Neue"/>
              </a:rPr>
              <a:t>Сколько радости вокруг?</a:t>
            </a:r>
          </a:p>
          <a:p>
            <a:r>
              <a:rPr lang="ru-RU" sz="1400" dirty="0" smtClean="0">
                <a:effectLst/>
                <a:latin typeface="Helvetica Neue"/>
              </a:rPr>
              <a:t>Мы друг другу улыбнемся</a:t>
            </a:r>
          </a:p>
          <a:p>
            <a:r>
              <a:rPr lang="ru-RU" sz="1400" dirty="0" smtClean="0">
                <a:effectLst/>
                <a:latin typeface="Helvetica Neue"/>
              </a:rPr>
              <a:t>И немножко посмеемся.</a:t>
            </a:r>
          </a:p>
          <a:p>
            <a:r>
              <a:rPr lang="ru-RU" sz="1400" dirty="0" smtClean="0">
                <a:effectLst/>
                <a:latin typeface="Helvetica Neue"/>
              </a:rPr>
              <a:t>Все готовы колдовать –</a:t>
            </a:r>
          </a:p>
          <a:p>
            <a:r>
              <a:rPr lang="ru-RU" sz="1400" dirty="0" smtClean="0">
                <a:effectLst/>
                <a:latin typeface="Helvetica Neue"/>
              </a:rPr>
              <a:t>Можно встречу начинать.</a:t>
            </a:r>
          </a:p>
          <a:p>
            <a:endParaRPr lang="ru-RU" sz="1400" dirty="0">
              <a:latin typeface="Helvetica Neue"/>
            </a:endParaRPr>
          </a:p>
          <a:p>
            <a:r>
              <a:rPr lang="ru-RU" sz="1400" dirty="0" smtClean="0">
                <a:effectLst/>
                <a:latin typeface="Helvetica Neue"/>
              </a:rPr>
              <a:t>1.Разминка “Думай, голова”.  </a:t>
            </a:r>
          </a:p>
          <a:p>
            <a:r>
              <a:rPr lang="ru-RU" sz="1400" dirty="0" smtClean="0">
                <a:effectLst/>
                <a:latin typeface="Helvetica Neue"/>
              </a:rPr>
              <a:t>Не лежалось на окошке, покатился по дорожке. (“Колобок”, народная сказка)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effectLst/>
              <a:latin typeface="Helvetica Neue"/>
            </a:endParaRPr>
          </a:p>
          <a:p>
            <a:r>
              <a:rPr lang="ru-RU" sz="1400" dirty="0" smtClean="0">
                <a:effectLst/>
                <a:latin typeface="Helvetica Neue"/>
              </a:rPr>
              <a:t>-Хвост веером, на голове корона</a:t>
            </a:r>
          </a:p>
          <a:p>
            <a:r>
              <a:rPr lang="ru-RU" sz="1400" dirty="0" smtClean="0">
                <a:effectLst/>
                <a:latin typeface="Helvetica Neue"/>
              </a:rPr>
              <a:t>Нет птицы краше, чем …(павлин)</a:t>
            </a:r>
          </a:p>
          <a:p>
            <a:endParaRPr lang="ru-RU" sz="1400" dirty="0">
              <a:latin typeface="Helvetica Neue"/>
            </a:endParaRPr>
          </a:p>
          <a:p>
            <a:endParaRPr lang="ru-RU" sz="1400" dirty="0" smtClean="0">
              <a:effectLst/>
              <a:latin typeface="Helvetica Neue"/>
            </a:endParaRPr>
          </a:p>
          <a:p>
            <a:r>
              <a:rPr lang="ru-RU" sz="1400" dirty="0" smtClean="0">
                <a:effectLst/>
                <a:latin typeface="Helvetica Neue"/>
              </a:rPr>
              <a:t>Мышка дом себе нашла, мышка добрая была.</a:t>
            </a:r>
          </a:p>
          <a:p>
            <a:r>
              <a:rPr lang="ru-RU" sz="1400" dirty="0" smtClean="0">
                <a:effectLst/>
                <a:latin typeface="Helvetica Neue"/>
              </a:rPr>
              <a:t>В доме том, в конце концов, стало множество жильцов. (“Теремок”, народная сказка)</a:t>
            </a:r>
          </a:p>
          <a:p>
            <a:endParaRPr lang="ru-RU" sz="1400" dirty="0" smtClean="0">
              <a:effectLst/>
              <a:latin typeface="Helvetica Neue"/>
            </a:endParaRPr>
          </a:p>
          <a:p>
            <a:endParaRPr lang="ru-RU" sz="1400" dirty="0" smtClean="0">
              <a:effectLst/>
              <a:latin typeface="Helvetica Neue"/>
            </a:endParaRPr>
          </a:p>
          <a:p>
            <a:endParaRPr lang="ru-RU" sz="1400" dirty="0" smtClean="0">
              <a:effectLst/>
              <a:latin typeface="Helvetica Neue"/>
            </a:endParaRPr>
          </a:p>
          <a:p>
            <a:endParaRPr lang="ru-RU" sz="140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378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51179"/>
            <a:ext cx="28083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Маленькая девочка</a:t>
            </a:r>
          </a:p>
          <a:p>
            <a:r>
              <a:rPr lang="ru-RU" sz="1400" dirty="0" smtClean="0"/>
              <a:t>По лесу идет.</a:t>
            </a:r>
          </a:p>
          <a:p>
            <a:r>
              <a:rPr lang="ru-RU" sz="1400" dirty="0" smtClean="0"/>
              <a:t>Бабушке в корзинке</a:t>
            </a:r>
          </a:p>
          <a:p>
            <a:r>
              <a:rPr lang="ru-RU" sz="1400" dirty="0" smtClean="0"/>
              <a:t>Пирожки несет,</a:t>
            </a:r>
          </a:p>
          <a:p>
            <a:r>
              <a:rPr lang="ru-RU" sz="1400" dirty="0" smtClean="0"/>
              <a:t>За кустами прячется</a:t>
            </a:r>
          </a:p>
          <a:p>
            <a:r>
              <a:rPr lang="ru-RU" sz="1400" dirty="0" smtClean="0"/>
              <a:t>Очень страшный зверь</a:t>
            </a:r>
          </a:p>
          <a:p>
            <a:r>
              <a:rPr lang="ru-RU" sz="1400" dirty="0" smtClean="0"/>
              <a:t>Кто же эта девочка?</a:t>
            </a:r>
          </a:p>
          <a:p>
            <a:r>
              <a:rPr lang="ru-RU" sz="1400" dirty="0" smtClean="0"/>
              <a:t>Отвечай теперь!</a:t>
            </a:r>
          </a:p>
          <a:p>
            <a:r>
              <a:rPr lang="ru-RU" sz="1400" dirty="0" smtClean="0"/>
              <a:t>(Красная Шапочка)</a:t>
            </a:r>
          </a:p>
          <a:p>
            <a:endParaRPr lang="ru-RU" sz="1400" dirty="0" smtClean="0"/>
          </a:p>
          <a:p>
            <a:r>
              <a:rPr lang="ru-RU" sz="1400" dirty="0" smtClean="0"/>
              <a:t>Старик в сине море</a:t>
            </a:r>
          </a:p>
          <a:p>
            <a:r>
              <a:rPr lang="ru-RU" sz="1400" dirty="0" smtClean="0"/>
              <a:t>Свой невод забросит.</a:t>
            </a:r>
          </a:p>
          <a:p>
            <a:r>
              <a:rPr lang="ru-RU" sz="1400" dirty="0" smtClean="0"/>
              <a:t>Кого-то поймает</a:t>
            </a:r>
          </a:p>
          <a:p>
            <a:r>
              <a:rPr lang="ru-RU" sz="1400" dirty="0" smtClean="0"/>
              <a:t>И что-то попросит.</a:t>
            </a:r>
          </a:p>
          <a:p>
            <a:r>
              <a:rPr lang="ru-RU" sz="1400" dirty="0" smtClean="0"/>
              <a:t>Жадность старуху</a:t>
            </a:r>
          </a:p>
          <a:p>
            <a:r>
              <a:rPr lang="ru-RU" sz="1400" dirty="0" smtClean="0"/>
              <a:t>Сводит с ума,</a:t>
            </a:r>
          </a:p>
          <a:p>
            <a:r>
              <a:rPr lang="ru-RU" sz="1400" dirty="0" smtClean="0"/>
              <a:t>С разбитым корытом</a:t>
            </a:r>
          </a:p>
          <a:p>
            <a:r>
              <a:rPr lang="ru-RU" sz="1400" dirty="0" smtClean="0"/>
              <a:t>Осталась она.</a:t>
            </a:r>
          </a:p>
          <a:p>
            <a:r>
              <a:rPr lang="ru-RU" sz="1400" dirty="0" smtClean="0"/>
              <a:t>(Сказка о рыбаке и рыбке)</a:t>
            </a:r>
          </a:p>
          <a:p>
            <a:endParaRPr lang="ru-RU" sz="1400" dirty="0"/>
          </a:p>
          <a:p>
            <a:r>
              <a:rPr lang="ru-RU" sz="1400" dirty="0" smtClean="0"/>
              <a:t>Жил в каморке</a:t>
            </a:r>
          </a:p>
          <a:p>
            <a:r>
              <a:rPr lang="ru-RU" sz="1400" dirty="0" smtClean="0"/>
              <a:t>С папой Карло,</a:t>
            </a:r>
          </a:p>
          <a:p>
            <a:r>
              <a:rPr lang="ru-RU" sz="1400" dirty="0" smtClean="0"/>
              <a:t>Знал о жизни</a:t>
            </a:r>
          </a:p>
          <a:p>
            <a:r>
              <a:rPr lang="ru-RU" sz="1400" dirty="0" smtClean="0"/>
              <a:t>Очень мало.</a:t>
            </a:r>
          </a:p>
          <a:p>
            <a:r>
              <a:rPr lang="ru-RU" sz="1400" dirty="0" smtClean="0"/>
              <a:t>Всюду нос совал</a:t>
            </a:r>
          </a:p>
          <a:p>
            <a:r>
              <a:rPr lang="ru-RU" sz="1400" dirty="0" smtClean="0"/>
              <a:t>Он длинный…</a:t>
            </a:r>
          </a:p>
          <a:p>
            <a:r>
              <a:rPr lang="ru-RU" sz="1400" dirty="0" smtClean="0"/>
              <a:t>Кто же это?</a:t>
            </a:r>
          </a:p>
          <a:p>
            <a:r>
              <a:rPr lang="ru-RU" sz="1400" dirty="0" smtClean="0"/>
              <a:t>(Буратино)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13816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Полюбить его успели,</a:t>
            </a:r>
          </a:p>
          <a:p>
            <a:r>
              <a:rPr lang="ru-RU" sz="1400" dirty="0" smtClean="0"/>
              <a:t>За спиной его пропеллер.</a:t>
            </a:r>
          </a:p>
          <a:p>
            <a:r>
              <a:rPr lang="ru-RU" sz="1400" dirty="0" smtClean="0"/>
              <a:t>Может долететь до Марса.</a:t>
            </a:r>
          </a:p>
          <a:p>
            <a:r>
              <a:rPr lang="ru-RU" sz="1400" dirty="0" smtClean="0"/>
              <a:t>Кто же это, дети?</a:t>
            </a:r>
          </a:p>
          <a:p>
            <a:r>
              <a:rPr lang="ru-RU" sz="1400" dirty="0" smtClean="0"/>
              <a:t>(</a:t>
            </a:r>
            <a:r>
              <a:rPr lang="ru-RU" sz="1400" dirty="0" err="1" smtClean="0"/>
              <a:t>Карлсон</a:t>
            </a:r>
            <a:r>
              <a:rPr lang="ru-RU" sz="1400" dirty="0" smtClean="0"/>
              <a:t>)</a:t>
            </a:r>
          </a:p>
          <a:p>
            <a:endParaRPr lang="ru-RU" sz="1400" dirty="0"/>
          </a:p>
          <a:p>
            <a:r>
              <a:rPr lang="ru-RU" sz="1400" dirty="0" smtClean="0"/>
              <a:t>Попала в болото ли</a:t>
            </a:r>
          </a:p>
          <a:p>
            <a:r>
              <a:rPr lang="ru-RU" sz="1400" dirty="0" smtClean="0"/>
              <a:t>Лихая стрела.</a:t>
            </a:r>
          </a:p>
          <a:p>
            <a:r>
              <a:rPr lang="ru-RU" sz="1400" dirty="0" smtClean="0"/>
              <a:t>А в этом болоте</a:t>
            </a:r>
          </a:p>
          <a:p>
            <a:r>
              <a:rPr lang="ru-RU" sz="1400" dirty="0" smtClean="0"/>
              <a:t>Сидела она.</a:t>
            </a:r>
          </a:p>
          <a:p>
            <a:r>
              <a:rPr lang="ru-RU" sz="1400" dirty="0" smtClean="0"/>
              <a:t>Но в конце знакомой сказки</a:t>
            </a:r>
          </a:p>
          <a:p>
            <a:r>
              <a:rPr lang="ru-RU" sz="1400" dirty="0" smtClean="0"/>
              <a:t>Сделалась она прекрасной.</a:t>
            </a:r>
          </a:p>
          <a:p>
            <a:r>
              <a:rPr lang="ru-RU" sz="1400" dirty="0" smtClean="0"/>
              <a:t>(Царевна – Лягушка)</a:t>
            </a:r>
          </a:p>
          <a:p>
            <a:endParaRPr lang="ru-RU" sz="1400" dirty="0"/>
          </a:p>
          <a:p>
            <a:r>
              <a:rPr lang="ru-RU" sz="1400" dirty="0" smtClean="0"/>
              <a:t>Вот и вечер наступает,</a:t>
            </a:r>
          </a:p>
          <a:p>
            <a:r>
              <a:rPr lang="ru-RU" sz="1400" dirty="0" smtClean="0"/>
              <a:t>В королевстве шумный бал.</a:t>
            </a:r>
          </a:p>
          <a:p>
            <a:r>
              <a:rPr lang="ru-RU" sz="1400" dirty="0" smtClean="0"/>
              <a:t>Фея ей наряд подарит,</a:t>
            </a:r>
          </a:p>
          <a:p>
            <a:r>
              <a:rPr lang="ru-RU" sz="1400" dirty="0" smtClean="0"/>
              <a:t>Чтоб ее никто не знал.</a:t>
            </a:r>
          </a:p>
          <a:p>
            <a:r>
              <a:rPr lang="ru-RU" sz="1400" dirty="0" smtClean="0"/>
              <a:t>С бала в полночь убежала,</a:t>
            </a:r>
          </a:p>
          <a:p>
            <a:r>
              <a:rPr lang="ru-RU" sz="1400" dirty="0" smtClean="0"/>
              <a:t>Башмачок свой потеряла.</a:t>
            </a:r>
          </a:p>
          <a:p>
            <a:r>
              <a:rPr lang="ru-RU" sz="1400" dirty="0" smtClean="0"/>
              <a:t>(Золушка)</a:t>
            </a:r>
          </a:p>
          <a:p>
            <a:endParaRPr lang="ru-RU" sz="1400" dirty="0"/>
          </a:p>
          <a:p>
            <a:r>
              <a:rPr lang="ru-RU" sz="1400" dirty="0" smtClean="0"/>
              <a:t>Ехал он на печи,</a:t>
            </a:r>
          </a:p>
          <a:p>
            <a:r>
              <a:rPr lang="ru-RU" sz="1400" dirty="0" smtClean="0"/>
              <a:t>Уплетал калачи.</a:t>
            </a:r>
          </a:p>
          <a:p>
            <a:r>
              <a:rPr lang="ru-RU" sz="1400" dirty="0" smtClean="0"/>
              <a:t>Чудо-щуку он поймал</a:t>
            </a:r>
          </a:p>
          <a:p>
            <a:r>
              <a:rPr lang="ru-RU" sz="1400" dirty="0" smtClean="0"/>
              <a:t>И желанья загадал.</a:t>
            </a:r>
          </a:p>
          <a:p>
            <a:r>
              <a:rPr lang="ru-RU" sz="1400" dirty="0" smtClean="0"/>
              <a:t>(Емеля)</a:t>
            </a:r>
            <a:endParaRPr lang="ru-RU" sz="1400" dirty="0"/>
          </a:p>
        </p:txBody>
      </p:sp>
      <p:pic>
        <p:nvPicPr>
          <p:cNvPr id="7" name="Рисунок 6" descr="https://i.pinimg.com/736x/bb/3d/51/bb3d518dceb94dc9e259bde3609593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1006475" cy="130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ytimg.com/vi/lP21flGNCb4/maxresdefaul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1796"/>
          <a:stretch/>
        </p:blipFill>
        <p:spPr bwMode="auto">
          <a:xfrm>
            <a:off x="2627784" y="2746513"/>
            <a:ext cx="1506463" cy="970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vatars.mds.yandex.net/get-pdb/2848662/42a211b1-9d6c-4eed-8334-748d295b1a84/s1200?webp=fal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003" y="4797151"/>
            <a:ext cx="991012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dn.e96.ru/assets/images/catalog/kids/nastol_nye_igry/635266/step-puzzle-64206-malysh-i-karlson_255094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54" y="260648"/>
            <a:ext cx="1410970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945878/41a76367-147d-410f-a396-6dd578526782/s120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85416"/>
            <a:ext cx="1388998" cy="88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ad9.ru/images/u/pages/skazki-sharlj-perro-zolushka-cover-48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28" y="3645024"/>
            <a:ext cx="144565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.sunhome.ru/journal/151/skazka-o-emele-durake-ezotericheskaya-interpretaciya.orig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02" y="5103837"/>
            <a:ext cx="1402209" cy="91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1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61926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Вопросы детям</a:t>
            </a:r>
            <a:r>
              <a:rPr lang="ru-RU" b="1" dirty="0" smtClean="0"/>
              <a:t>:</a:t>
            </a:r>
          </a:p>
          <a:p>
            <a:r>
              <a:rPr lang="ru-RU" sz="1400" dirty="0" smtClean="0"/>
              <a:t>Лучший друг Вини Пуха? (Пятачок).</a:t>
            </a:r>
          </a:p>
          <a:p>
            <a:r>
              <a:rPr lang="ru-RU" sz="1400" dirty="0" smtClean="0"/>
              <a:t>Кем стал гадкий утёнок из сказки </a:t>
            </a:r>
            <a:r>
              <a:rPr lang="ru-RU" sz="1400" dirty="0" err="1" smtClean="0"/>
              <a:t>Г.Х.Андерсена</a:t>
            </a:r>
            <a:r>
              <a:rPr lang="ru-RU" sz="1400" dirty="0" smtClean="0"/>
              <a:t>? (Лебедем).</a:t>
            </a:r>
          </a:p>
          <a:p>
            <a:r>
              <a:rPr lang="ru-RU" sz="1400" dirty="0" smtClean="0"/>
              <a:t>Друг Чебурашки? (Крокодил Гена).</a:t>
            </a:r>
          </a:p>
          <a:p>
            <a:r>
              <a:rPr lang="ru-RU" sz="1400" dirty="0" smtClean="0"/>
              <a:t>В каком городе жил Незнайка? (В Цветочном городе).</a:t>
            </a:r>
          </a:p>
          <a:p>
            <a:r>
              <a:rPr lang="ru-RU" sz="1400" dirty="0" smtClean="0"/>
              <a:t>Как звали почтальона из деревни Простоквашино? (Печкин).</a:t>
            </a:r>
            <a:endParaRPr lang="ru-RU" sz="1400" dirty="0"/>
          </a:p>
          <a:p>
            <a:r>
              <a:rPr lang="ru-RU" sz="1400" dirty="0" smtClean="0"/>
              <a:t>Весёлый человечек-луковка? (</a:t>
            </a:r>
            <a:r>
              <a:rPr lang="ru-RU" sz="1400" dirty="0" err="1" smtClean="0"/>
              <a:t>Чиполлино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Какое лекарство предпочитал </a:t>
            </a:r>
            <a:r>
              <a:rPr lang="ru-RU" sz="1400" dirty="0" err="1" smtClean="0"/>
              <a:t>Карлсон</a:t>
            </a:r>
            <a:r>
              <a:rPr lang="ru-RU" sz="1400" dirty="0" smtClean="0"/>
              <a:t>? (Варенье).</a:t>
            </a:r>
          </a:p>
          <a:p>
            <a:r>
              <a:rPr lang="ru-RU" sz="1400" dirty="0" smtClean="0"/>
              <a:t>Какой овощ не могли вытащить из земли герои известной народной сказки? (Репку).</a:t>
            </a:r>
          </a:p>
          <a:p>
            <a:r>
              <a:rPr lang="ru-RU" sz="1400" dirty="0" smtClean="0"/>
              <a:t>Что потеряла Золушка? (Туфельку).</a:t>
            </a:r>
          </a:p>
          <a:p>
            <a:r>
              <a:rPr lang="ru-RU" sz="1400" dirty="0" smtClean="0"/>
              <a:t>Кого слепили дед с бабой из остатков муки? (Колобка).</a:t>
            </a:r>
          </a:p>
          <a:p>
            <a:r>
              <a:rPr lang="ru-RU" sz="1400" dirty="0" smtClean="0"/>
              <a:t>Какие сказочные герои не существуют в реальности? (Кощей, Баба-Яга, Леший).</a:t>
            </a:r>
          </a:p>
          <a:p>
            <a:r>
              <a:rPr lang="ru-RU" sz="1400" dirty="0" smtClean="0"/>
              <a:t>А какие сказочные образы могли бы существовать в действительности? (Серый волк, Аленушка, Красная Шапочка).</a:t>
            </a:r>
          </a:p>
          <a:p>
            <a:endParaRPr lang="ru-RU" sz="1400" dirty="0"/>
          </a:p>
          <a:p>
            <a:r>
              <a:rPr lang="ru-RU" sz="1600" b="1" dirty="0" err="1" smtClean="0"/>
              <a:t>Физминутка</a:t>
            </a:r>
            <a:endParaRPr lang="ru-RU" sz="1600" b="1" dirty="0" smtClean="0"/>
          </a:p>
          <a:p>
            <a:r>
              <a:rPr lang="ru-RU" sz="1400" dirty="0" smtClean="0"/>
              <a:t>Раз, два, три, четыре, пять –</a:t>
            </a:r>
          </a:p>
          <a:p>
            <a:r>
              <a:rPr lang="ru-RU" sz="1400" dirty="0" smtClean="0"/>
              <a:t>Вы хотите поиграть?</a:t>
            </a:r>
          </a:p>
          <a:p>
            <a:r>
              <a:rPr lang="ru-RU" sz="1400" dirty="0" smtClean="0"/>
              <a:t>Бывает, без сомнения, разное настроение,</a:t>
            </a:r>
          </a:p>
          <a:p>
            <a:r>
              <a:rPr lang="ru-RU" sz="1400" dirty="0" smtClean="0"/>
              <a:t>Его я буду называть,</a:t>
            </a:r>
          </a:p>
          <a:p>
            <a:r>
              <a:rPr lang="ru-RU" sz="1400" dirty="0" smtClean="0"/>
              <a:t>А вы попробуйте мимикой показать:</a:t>
            </a:r>
          </a:p>
          <a:p>
            <a:r>
              <a:rPr lang="ru-RU" sz="1400" dirty="0" smtClean="0"/>
              <a:t>1) ем лимон; 2) сердитый дедушка; 3) лампочка зажглась, потухла; 4) испугались забияку; 5) получили подарок и удивились; 6) обиделись; 7) умеем лукавить.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10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Игра «Комплименты».</a:t>
            </a:r>
          </a:p>
          <a:p>
            <a:r>
              <a:rPr lang="ru-RU" sz="1400" dirty="0" smtClean="0"/>
              <a:t>Сидя в кругу, все берутся за руки. Глядя в глаза соседу, надо сказать ему несколько добрых слов, за что-то похвалить. Принимающий комплимент кивает головой и говорит: «Спасибо, мне очень приятно!»</a:t>
            </a:r>
          </a:p>
          <a:p>
            <a:endParaRPr lang="ru-RU" sz="1400" dirty="0"/>
          </a:p>
          <a:p>
            <a:r>
              <a:rPr lang="ru-RU" sz="1400" b="1" dirty="0" smtClean="0"/>
              <a:t>Сказка «Звездная девочка»</a:t>
            </a:r>
          </a:p>
          <a:p>
            <a:r>
              <a:rPr lang="ru-RU" sz="1400" dirty="0" smtClean="0"/>
              <a:t>«Тысячу лет назад раз в год на землю прилетала небесная звезда и превращалась в маленькую звездную девочку. Она была такой крохотной и незаметной, что многие не обращали на нее никакого внимания. Но она ни на кого не обижалась и любым, даже самым злым людям, дарила небесные искорки Каждый, получивший в подарок небесную искорку, становился самым счастливым человеком на земле, потому что исполнялись самые лучшие мечты его детства.</a:t>
            </a:r>
          </a:p>
          <a:p>
            <a:r>
              <a:rPr lang="ru-RU" sz="1400" b="1" dirty="0" smtClean="0"/>
              <a:t>Вопросы детям: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ак вы думаете, а что это были за подарки, которые так щедро звёздная девочка раздавала людям? (то были доброта, радость, любовь).</a:t>
            </a:r>
          </a:p>
          <a:p>
            <a:r>
              <a:rPr lang="ru-RU" sz="1400" dirty="0" smtClean="0"/>
              <a:t>Представьте, что мы одна большая звезда. </a:t>
            </a:r>
          </a:p>
          <a:p>
            <a:r>
              <a:rPr lang="ru-RU" sz="1400" dirty="0" smtClean="0"/>
              <a:t>Сердце у звёздочки доброе, как оно может стучать? ( Отбивание хлопками ритм биения сердца).</a:t>
            </a:r>
          </a:p>
          <a:p>
            <a:r>
              <a:rPr lang="ru-RU" sz="1400" dirty="0" smtClean="0"/>
              <a:t>Как звездочка может дышать? (На вдох – присели, на выдох – встали).</a:t>
            </a:r>
          </a:p>
          <a:p>
            <a:r>
              <a:rPr lang="ru-RU" sz="1400" dirty="0" smtClean="0"/>
              <a:t>Как она может сиять? (Поднять руки вверх и потрясти ими).</a:t>
            </a:r>
          </a:p>
          <a:p>
            <a:r>
              <a:rPr lang="ru-RU" sz="1400" b="1" dirty="0" smtClean="0"/>
              <a:t>Игра « Эстафета дружбы».</a:t>
            </a:r>
          </a:p>
          <a:p>
            <a:r>
              <a:rPr lang="ru-RU" sz="1400" dirty="0" smtClean="0"/>
              <a:t>Взяться за руки и передавать, как эстафету, рукопожатие. Я передам вам свою дружбу, и она идет от меня. Наконец, снова возвращается ко мне. Я чувствую, что дружбы стало больше, так как каждый из вас добавил частичку своей дружбы. Пусть же она вас не покидает и греет.</a:t>
            </a:r>
          </a:p>
          <a:p>
            <a:r>
              <a:rPr lang="ru-RU" sz="1400" b="1" dirty="0" smtClean="0"/>
              <a:t>Игровое упражнение « Закончи предложение»</a:t>
            </a:r>
          </a:p>
          <a:p>
            <a:r>
              <a:rPr lang="ru-RU" sz="1400" dirty="0" smtClean="0"/>
              <a:t>- Мой друг упал и ударился, я …</a:t>
            </a:r>
          </a:p>
          <a:p>
            <a:r>
              <a:rPr lang="ru-RU" sz="1400" dirty="0" smtClean="0"/>
              <a:t>- Если мой друг заболел, я…</a:t>
            </a:r>
          </a:p>
          <a:p>
            <a:r>
              <a:rPr lang="ru-RU" sz="1400" dirty="0" smtClean="0"/>
              <a:t>- Мне подарили краски, я …</a:t>
            </a:r>
          </a:p>
          <a:p>
            <a:r>
              <a:rPr lang="ru-RU" sz="1400" dirty="0" smtClean="0"/>
              <a:t>- У меня есть велосипед, а у друга нет, я…</a:t>
            </a:r>
          </a:p>
        </p:txBody>
      </p:sp>
    </p:spTree>
    <p:extLst>
      <p:ext uri="{BB962C8B-B14F-4D97-AF65-F5344CB8AC3E}">
        <p14:creationId xmlns:p14="http://schemas.microsoft.com/office/powerpoint/2010/main" val="69821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Соедини линиями две части, чтобы получилось название сказки.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8036"/>
            <a:ext cx="8280920" cy="547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9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78488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Вспомнить полное имя сказочного героя или предмета:</a:t>
            </a:r>
            <a:endParaRPr lang="ru-RU" sz="1400" dirty="0"/>
          </a:p>
          <a:p>
            <a:r>
              <a:rPr lang="ru-RU" sz="1400" dirty="0" smtClean="0"/>
              <a:t>Гуси – …лебеди		</a:t>
            </a:r>
          </a:p>
          <a:p>
            <a:r>
              <a:rPr lang="ru-RU" sz="1400" dirty="0" smtClean="0"/>
              <a:t>Сивка – …бурка</a:t>
            </a:r>
          </a:p>
          <a:p>
            <a:r>
              <a:rPr lang="ru-RU" sz="1400" dirty="0" smtClean="0"/>
              <a:t>Царевна – … лягушка</a:t>
            </a:r>
          </a:p>
          <a:p>
            <a:r>
              <a:rPr lang="ru-RU" sz="1400" dirty="0" smtClean="0"/>
              <a:t>Конек – …горбунок</a:t>
            </a:r>
          </a:p>
          <a:p>
            <a:r>
              <a:rPr lang="ru-RU" sz="1400" dirty="0" smtClean="0"/>
              <a:t>Ковер – …самолет </a:t>
            </a:r>
          </a:p>
          <a:p>
            <a:r>
              <a:rPr lang="ru-RU" sz="1400" dirty="0" smtClean="0"/>
              <a:t> Баба – …яга</a:t>
            </a:r>
          </a:p>
          <a:p>
            <a:r>
              <a:rPr lang="ru-RU" sz="1400" dirty="0" smtClean="0"/>
              <a:t>Скатерть -…самобранка</a:t>
            </a:r>
          </a:p>
          <a:p>
            <a:r>
              <a:rPr lang="ru-RU" sz="1400" dirty="0" smtClean="0"/>
              <a:t>Жар – …птица</a:t>
            </a:r>
          </a:p>
          <a:p>
            <a:r>
              <a:rPr lang="ru-RU" sz="1400" dirty="0" smtClean="0"/>
              <a:t>Сапоги-…скороходы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7" y="4221088"/>
            <a:ext cx="20699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4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2.infourok.ru/uploads/ex/1131/0002bcc8-905fbce3/640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21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905</Words>
  <Application>Microsoft Office PowerPoint</Application>
  <PresentationFormat>Экран (4:3)</PresentationFormat>
  <Paragraphs>136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8</cp:revision>
  <dcterms:created xsi:type="dcterms:W3CDTF">2020-04-05T12:03:57Z</dcterms:created>
  <dcterms:modified xsi:type="dcterms:W3CDTF">2020-04-06T07:06:06Z</dcterms:modified>
</cp:coreProperties>
</file>