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9" r:id="rId6"/>
    <p:sldId id="267" r:id="rId7"/>
    <p:sldId id="270" r:id="rId8"/>
    <p:sldId id="261" r:id="rId9"/>
    <p:sldId id="263" r:id="rId10"/>
    <p:sldId id="272" r:id="rId11"/>
    <p:sldId id="264" r:id="rId12"/>
    <p:sldId id="265" r:id="rId13"/>
    <p:sldId id="274" r:id="rId14"/>
    <p:sldId id="266" r:id="rId15"/>
    <p:sldId id="278" r:id="rId16"/>
    <p:sldId id="276" r:id="rId17"/>
    <p:sldId id="279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406640" cy="1320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                  </a:t>
            </a:r>
            <a:r>
              <a:rPr lang="ru-RU" sz="2800" b="1" dirty="0" smtClean="0"/>
              <a:t>Учитель-логопед – </a:t>
            </a:r>
          </a:p>
          <a:p>
            <a:r>
              <a:rPr lang="ru-RU" sz="2800" b="1"/>
              <a:t> </a:t>
            </a:r>
            <a:r>
              <a:rPr lang="ru-RU" sz="2800" b="1" smtClean="0"/>
              <a:t>                                      </a:t>
            </a:r>
            <a:r>
              <a:rPr lang="ru-RU" sz="2800" b="1" smtClean="0"/>
              <a:t>Ковальская О.Ю.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43664" cy="324036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/>
              <a:t>Развитие фонематического восприятия у дошкольников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2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490066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None/>
            </a:pPr>
            <a:r>
              <a:rPr lang="ru-RU" sz="32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«Поэт»</a:t>
            </a:r>
            <a: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ea typeface="+mn-ea"/>
                <a:cs typeface="+mn-cs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54176" cy="554461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Шепчет ночью мне на ушко сказки разные...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перина, подушка, рубашка).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Без ключа, ты мне поверь, не откроешь эту...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тумбочку, дверь, книгу).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От грязнули даже стол поздним вечером...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сбежал, ушел, ускакал).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Две сестрички, две лисички отыскали где-то...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спички, щетку, ложку).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Тебе кукла, а мне – мячик. Ты девочка, а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игрушка, медведь, мальчик).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Говорила мышка мышке: до чего люблю я...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сыр, мясо, книжки).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Серый волк в густом лесу встретил рыжую...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лису, белку).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Опустела мостовая, </a:t>
            </a: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и 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уехали... </a:t>
            </a:r>
            <a:endParaRPr lang="ru-RU" sz="32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                          (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автобусы, трамваи, такси).</a:t>
            </a:r>
            <a:b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21" y="4437112"/>
            <a:ext cx="239356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92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IV</a:t>
            </a:r>
            <a:r>
              <a:rPr lang="ru-RU" sz="2800" dirty="0" smtClean="0"/>
              <a:t> этап – дифференциация слогов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688632"/>
          </a:xfrm>
        </p:spPr>
        <p:txBody>
          <a:bodyPr>
            <a:normAutofit fontScale="85000" lnSpcReduction="2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общим гласным и разными согласными звуками: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та-ка-па         ка-на-па         па-ка-та        га-ба-да      и т.д</a:t>
            </a:r>
            <a:r>
              <a:rPr lang="ru-RU" sz="2600" dirty="0" smtClean="0">
                <a:ea typeface="Calibri"/>
                <a:cs typeface="Times New Roman"/>
              </a:rPr>
              <a:t>.</a:t>
            </a:r>
            <a:endParaRPr lang="ru-RU" sz="2600" dirty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разными гласными: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ма-мо-му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ны</a:t>
            </a:r>
            <a:r>
              <a:rPr lang="ru-RU" sz="2600" dirty="0">
                <a:ea typeface="Calibri"/>
                <a:cs typeface="Times New Roman"/>
              </a:rPr>
              <a:t>-но   ту-то-та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звуками, различающимися по звонкости-глухости (серии из двух, трех слогов):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smtClean="0">
                <a:ea typeface="Calibri"/>
                <a:cs typeface="Times New Roman"/>
              </a:rPr>
              <a:t>па-ба                    </a:t>
            </a:r>
            <a:r>
              <a:rPr lang="ru-RU" sz="2600" dirty="0" err="1">
                <a:ea typeface="Calibri"/>
                <a:cs typeface="Times New Roman"/>
              </a:rPr>
              <a:t>по-бо</a:t>
            </a:r>
            <a:r>
              <a:rPr lang="ru-RU" sz="2600" dirty="0">
                <a:ea typeface="Calibri"/>
                <a:cs typeface="Times New Roman"/>
              </a:rPr>
              <a:t>              та-да-та           ка-га-ка      и т.д.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 smtClean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согласными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звуками, различающимися по мягкости-твердости: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пя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по-пё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пу-пю</a:t>
            </a:r>
            <a:r>
              <a:rPr lang="ru-RU" sz="2600" dirty="0">
                <a:ea typeface="Calibri"/>
                <a:cs typeface="Times New Roman"/>
              </a:rPr>
              <a:t>   </a:t>
            </a:r>
            <a:r>
              <a:rPr lang="ru-RU" sz="2600" dirty="0" err="1">
                <a:ea typeface="Calibri"/>
                <a:cs typeface="Times New Roman"/>
              </a:rPr>
              <a:t>пы</a:t>
            </a:r>
            <a:r>
              <a:rPr lang="ru-RU" sz="2600" dirty="0">
                <a:ea typeface="Calibri"/>
                <a:cs typeface="Times New Roman"/>
              </a:rPr>
              <a:t>-пи     и т.д. 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dirty="0">
                <a:ea typeface="Calibri"/>
                <a:cs typeface="Times New Roman"/>
              </a:rPr>
              <a:t>- </a:t>
            </a:r>
            <a:r>
              <a:rPr lang="ru-RU" sz="2800" b="1" dirty="0">
                <a:solidFill>
                  <a:schemeClr val="tx1"/>
                </a:solidFill>
                <a:ea typeface="Calibri"/>
                <a:cs typeface="Times New Roman"/>
              </a:rPr>
              <a:t>Повторение серий слогов с наращиванием стечения согласных звуков: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82296" indent="0">
              <a:spcAft>
                <a:spcPts val="0"/>
              </a:spcAft>
              <a:buNone/>
              <a:tabLst>
                <a:tab pos="3239770" algn="ctr"/>
              </a:tabLst>
            </a:pPr>
            <a:r>
              <a:rPr lang="ru-RU" sz="2600" dirty="0">
                <a:ea typeface="Calibri"/>
                <a:cs typeface="Times New Roman"/>
              </a:rPr>
              <a:t>па-</a:t>
            </a:r>
            <a:r>
              <a:rPr lang="ru-RU" sz="2600" dirty="0" err="1">
                <a:ea typeface="Calibri"/>
                <a:cs typeface="Times New Roman"/>
              </a:rPr>
              <a:t>тпа</a:t>
            </a:r>
            <a:r>
              <a:rPr lang="ru-RU" sz="2600" dirty="0">
                <a:ea typeface="Calibri"/>
                <a:cs typeface="Times New Roman"/>
              </a:rPr>
              <a:t>      на-</a:t>
            </a:r>
            <a:r>
              <a:rPr lang="ru-RU" sz="2600" dirty="0" err="1">
                <a:ea typeface="Calibri"/>
                <a:cs typeface="Times New Roman"/>
              </a:rPr>
              <a:t>пна</a:t>
            </a:r>
            <a:r>
              <a:rPr lang="ru-RU" sz="2600" dirty="0">
                <a:ea typeface="Calibri"/>
                <a:cs typeface="Times New Roman"/>
              </a:rPr>
              <a:t>    ка-</a:t>
            </a:r>
            <a:r>
              <a:rPr lang="ru-RU" sz="2600" dirty="0" err="1">
                <a:ea typeface="Calibri"/>
                <a:cs typeface="Times New Roman"/>
              </a:rPr>
              <a:t>фка</a:t>
            </a:r>
            <a:r>
              <a:rPr lang="ru-RU" sz="2600" dirty="0">
                <a:ea typeface="Calibri"/>
                <a:cs typeface="Times New Roman"/>
              </a:rPr>
              <a:t>      фа-</a:t>
            </a:r>
            <a:r>
              <a:rPr lang="ru-RU" sz="2600" dirty="0" err="1">
                <a:ea typeface="Calibri"/>
                <a:cs typeface="Times New Roman"/>
              </a:rPr>
              <a:t>тфа</a:t>
            </a:r>
            <a:r>
              <a:rPr lang="ru-RU" sz="2600" dirty="0">
                <a:ea typeface="Calibri"/>
                <a:cs typeface="Times New Roman"/>
              </a:rPr>
              <a:t> 	</a:t>
            </a:r>
          </a:p>
          <a:p>
            <a:pPr marL="82296" indent="0">
              <a:spcAft>
                <a:spcPts val="0"/>
              </a:spcAft>
              <a:buNone/>
            </a:pPr>
            <a:r>
              <a:rPr lang="ru-RU" sz="2600" dirty="0" err="1">
                <a:ea typeface="Calibri"/>
                <a:cs typeface="Times New Roman"/>
              </a:rPr>
              <a:t>пта-пто-пту-пты</a:t>
            </a:r>
            <a:r>
              <a:rPr lang="ru-RU" sz="2600" dirty="0">
                <a:ea typeface="Calibri"/>
                <a:cs typeface="Times New Roman"/>
              </a:rPr>
              <a:t>      </a:t>
            </a:r>
            <a:r>
              <a:rPr lang="ru-RU" sz="2600" dirty="0" err="1">
                <a:ea typeface="Calibri"/>
                <a:cs typeface="Times New Roman"/>
              </a:rPr>
              <a:t>кта</a:t>
            </a:r>
            <a:r>
              <a:rPr lang="ru-RU" sz="2600" dirty="0">
                <a:ea typeface="Calibri"/>
                <a:cs typeface="Times New Roman"/>
              </a:rPr>
              <a:t>-кто-</a:t>
            </a:r>
            <a:r>
              <a:rPr lang="ru-RU" sz="2600" dirty="0" err="1">
                <a:ea typeface="Calibri"/>
                <a:cs typeface="Times New Roman"/>
              </a:rPr>
              <a:t>кту</a:t>
            </a:r>
            <a:r>
              <a:rPr lang="ru-RU" sz="2600" dirty="0">
                <a:ea typeface="Calibri"/>
                <a:cs typeface="Times New Roman"/>
              </a:rPr>
              <a:t>-</a:t>
            </a:r>
            <a:r>
              <a:rPr lang="ru-RU" sz="2600" dirty="0" err="1">
                <a:ea typeface="Calibri"/>
                <a:cs typeface="Times New Roman"/>
              </a:rPr>
              <a:t>кты</a:t>
            </a:r>
            <a:r>
              <a:rPr lang="ru-RU" sz="2600" dirty="0">
                <a:ea typeface="Calibri"/>
                <a:cs typeface="Times New Roman"/>
              </a:rPr>
              <a:t>       </a:t>
            </a:r>
            <a:r>
              <a:rPr lang="ru-RU" sz="2600" dirty="0" err="1">
                <a:ea typeface="Calibri"/>
                <a:cs typeface="Times New Roman"/>
              </a:rPr>
              <a:t>тма-тмо-тму-тмы</a:t>
            </a:r>
            <a:r>
              <a:rPr lang="ru-RU" sz="2600" dirty="0">
                <a:ea typeface="Calibri"/>
                <a:cs typeface="Times New Roman"/>
              </a:rPr>
              <a:t>        </a:t>
            </a:r>
            <a:r>
              <a:rPr lang="ru-RU" sz="2600" dirty="0" err="1">
                <a:ea typeface="Calibri"/>
                <a:cs typeface="Times New Roman"/>
              </a:rPr>
              <a:t>кна-кно-кну-кны</a:t>
            </a:r>
            <a:r>
              <a:rPr lang="ru-RU" sz="2600" dirty="0">
                <a:ea typeface="Calibri"/>
                <a:cs typeface="Times New Roman"/>
              </a:rPr>
              <a:t>   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64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V</a:t>
            </a:r>
            <a:r>
              <a:rPr lang="ru-RU" sz="2800" dirty="0" smtClean="0"/>
              <a:t> этап – дифференциация фонем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68216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Покажи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картинку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1" y="1412776"/>
            <a:ext cx="3888432" cy="23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4176464" cy="22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3758958"/>
            <a:ext cx="2808312" cy="309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0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</a:rPr>
              <a:t>Игра «Угадай,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</a:rPr>
              <a:t>кто </a:t>
            </a:r>
            <a:r>
              <a:rPr lang="ru-RU" sz="2800" b="1" dirty="0">
                <a:solidFill>
                  <a:srgbClr val="002060"/>
                </a:solidFill>
                <a:ea typeface="Calibri"/>
              </a:rPr>
              <a:t>(что) это был(о).»</a:t>
            </a:r>
            <a:r>
              <a:rPr lang="ru-RU" sz="2800" dirty="0">
                <a:solidFill>
                  <a:srgbClr val="002060"/>
                </a:solidFill>
                <a:ea typeface="Calibri"/>
              </a:rPr>
              <a:t> 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119779"/>
            <a:ext cx="280962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271" y="2023513"/>
            <a:ext cx="256224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808311" cy="16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941168"/>
            <a:ext cx="280831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1268760"/>
            <a:ext cx="2664297" cy="159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662" y="3983875"/>
            <a:ext cx="2538850" cy="168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400" y="3204069"/>
            <a:ext cx="25940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918" y="5072386"/>
            <a:ext cx="2639566" cy="159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83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18058"/>
          </a:xfrm>
        </p:spPr>
        <p:txBody>
          <a:bodyPr>
            <a:noAutofit/>
          </a:bodyPr>
          <a:lstStyle/>
          <a:p>
            <a:pPr marL="502920" lvl="0" indent="-457200" algn="ctr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  <a:t>Игра «Услышишь - хлопни»</a:t>
            </a:r>
            <a:br>
              <a:rPr lang="ru-RU" sz="2800" dirty="0">
                <a:solidFill>
                  <a:srgbClr val="002060"/>
                </a:solidFill>
                <a:effectLst/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682168" cy="5832648"/>
          </a:xfrm>
        </p:spPr>
        <p:txBody>
          <a:bodyPr>
            <a:normAutofit lnSpcReduction="1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Педагог произносит ряд звуков (слогов, слов), а дети, услышав заданный звук хлопают в ладоши.</a:t>
            </a:r>
            <a:endParaRPr lang="ru-RU" sz="24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Например: - если услышите звук –а-, то хлопайте в ладоши: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а) а – о – у – а – и – о – а – а – и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б) ау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ои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иа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уи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– </a:t>
            </a:r>
            <a:r>
              <a:rPr lang="ru-RU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уа</a:t>
            </a: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 ……</a:t>
            </a:r>
            <a:endParaRPr lang="ru-RU" sz="2400" dirty="0" smtClean="0">
              <a:ea typeface="Calibri"/>
              <a:cs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в) альбом, утка, апельсин, ослик, автомобиль, Аня, Оля….</a:t>
            </a:r>
            <a:endParaRPr lang="ru-RU" sz="20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Чуткие ушки», «Слушай внимательно», «Поймай звук».</a:t>
            </a: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  <a:ea typeface="Calibri"/>
                <a:cs typeface="Times New Roman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Игра </a:t>
            </a: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«Выбери правильно» 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ea typeface="Calibri"/>
                <a:cs typeface="Times New Roman"/>
              </a:rPr>
              <a:t>Среди</a:t>
            </a:r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 пяти-шести картинок ребёнок находит те, в названии которых есть заданный звук.</a:t>
            </a:r>
            <a:endParaRPr lang="ru-RU" sz="2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   Игра «Кто больше слов придумает» (с мячом)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ea typeface="Calibri"/>
                <a:cs typeface="Times New Roman"/>
              </a:rPr>
              <a:t>Поймавший мяч должен сказать слово на заданный звук.</a:t>
            </a:r>
            <a:endParaRPr lang="ru-RU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9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4900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«Помоги собрать вещи»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682168" cy="56886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7" y="906526"/>
            <a:ext cx="246484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304256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61344"/>
            <a:ext cx="1620182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4" y="4797152"/>
            <a:ext cx="2448272" cy="177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037" y="861344"/>
            <a:ext cx="1746195" cy="166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7236"/>
            <a:ext cx="2190747" cy="18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61344"/>
            <a:ext cx="1872208" cy="178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47" y="4653298"/>
            <a:ext cx="2311265" cy="19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01" y="2938798"/>
            <a:ext cx="2433521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9" y="2800182"/>
            <a:ext cx="2454846" cy="163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55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694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51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6340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Игры на дифференциацию звуков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682168" cy="54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 «</a:t>
            </a:r>
            <a:r>
              <a:rPr lang="ru-RU" sz="3200" dirty="0" smtClean="0">
                <a:solidFill>
                  <a:schemeClr val="tx1"/>
                </a:solidFill>
              </a:rPr>
              <a:t>Лево – право» (п-б)         «»Фокусник (в-ф)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«Гуси и куры» (к-г)      «Выдели слово» (т-д)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«Подарки для Зои и Зины» (з-</a:t>
            </a:r>
            <a:r>
              <a:rPr lang="ru-RU" sz="3200" dirty="0" err="1" smtClean="0">
                <a:solidFill>
                  <a:schemeClr val="tx1"/>
                </a:solidFill>
              </a:rPr>
              <a:t>зь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«Жуки и комары» (ж-з)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«Жужжим – шипим» (ш-ж)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«Помоги Роме и Рите» (р-</a:t>
            </a:r>
            <a:r>
              <a:rPr lang="ru-RU" sz="3200" dirty="0" err="1" smtClean="0">
                <a:solidFill>
                  <a:schemeClr val="tx1"/>
                </a:solidFill>
              </a:rPr>
              <a:t>рь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 Спрячь шарик в ладошке– 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подними шарик»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627784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803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9221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VI </a:t>
            </a: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этап – развитие навыков элементарного звукового анализа и синтеза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682168" cy="511256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Этапы работы:</a:t>
            </a:r>
          </a:p>
          <a:p>
            <a:pPr marL="45720" indent="0">
              <a:buNone/>
            </a:pPr>
            <a:r>
              <a:rPr lang="ru-RU" sz="3200" dirty="0" smtClean="0"/>
              <a:t>- </a:t>
            </a:r>
            <a:r>
              <a:rPr lang="ru-RU" sz="3200" dirty="0" smtClean="0">
                <a:solidFill>
                  <a:schemeClr val="tx1"/>
                </a:solidFill>
              </a:rPr>
              <a:t>выделение первого и последнего звука в слове (сначала гласного, затем согласного звука)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позиции звука в слове (</a:t>
            </a:r>
            <a:r>
              <a:rPr lang="ru-RU" sz="3200" dirty="0">
                <a:solidFill>
                  <a:schemeClr val="tx1"/>
                </a:solidFill>
              </a:rPr>
              <a:t>сначала гласного, затем согласного звука</a:t>
            </a:r>
            <a:r>
              <a:rPr lang="ru-RU" sz="3200" dirty="0" smtClean="0">
                <a:solidFill>
                  <a:schemeClr val="tx1"/>
                </a:solidFill>
              </a:rPr>
              <a:t>)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определение последовательности звуков и количества звуков в сочетании из двух гласных звуков, слоге, слове (мак – луна – замок – школа).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- деление слов на слоги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7888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7" y="-31348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93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51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4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54176" cy="1084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Broadway" pitchFamily="82" charset="0"/>
              </a:rPr>
              <a:t>I </a:t>
            </a:r>
            <a:r>
              <a:rPr lang="ru-RU" sz="2800" dirty="0" smtClean="0"/>
              <a:t>этап – узнавание неречевых звуков. Развитие слухового внимания и слуховой памяти.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35608" y="1700808"/>
            <a:ext cx="7498080" cy="475252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29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78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8152" cy="576064"/>
          </a:xfrm>
        </p:spPr>
        <p:txBody>
          <a:bodyPr>
            <a:noAutofit/>
          </a:bodyPr>
          <a:lstStyle/>
          <a:p>
            <a:pPr marL="82296" lvl="0" indent="0" algn="ctr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Игра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«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Угадай по звуку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>»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/>
                <a:latin typeface="+mn-lt"/>
                <a:ea typeface="Segoe UI Black" pitchFamily="34" charset="0"/>
                <a:cs typeface="+mn-cs"/>
              </a:rPr>
            </a:br>
            <a:endParaRPr lang="ru-RU" sz="3200" b="1" dirty="0">
              <a:solidFill>
                <a:srgbClr val="002060"/>
              </a:solidFill>
              <a:latin typeface="+mn-lt"/>
              <a:ea typeface="Segoe UI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09634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61" y="1481995"/>
            <a:ext cx="1582737" cy="173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88"/>
            <a:ext cx="2304256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50113"/>
            <a:ext cx="2520280" cy="2050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93" y="3717032"/>
            <a:ext cx="2206723" cy="256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704" y="3908388"/>
            <a:ext cx="2232049" cy="235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91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5620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Игра: «Угадай что звучит»</a:t>
            </a:r>
            <a:r>
              <a:rPr lang="ru-RU" sz="3600" b="1" dirty="0">
                <a:solidFill>
                  <a:srgbClr val="002060"/>
                </a:solidFill>
                <a:effectLst/>
                <a:latin typeface="+mn-lt"/>
                <a:ea typeface="Calibri"/>
                <a:cs typeface="Times New Roman"/>
              </a:rPr>
              <a:t> 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Объект 4" descr="C:\Users\Екатерина\Desktop\презентация\i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980728"/>
            <a:ext cx="849694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56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Игра «Шумящие </a:t>
            </a:r>
            <a:r>
              <a:rPr lang="ru-RU" sz="3200" b="1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коробочки»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754176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(разнообразное содержание коробочек – скрепки, горох, фасоль, крупы, пуговицы, монеты, мелкие камушки, сухой песок  и т.д.)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7" y="2492896"/>
            <a:ext cx="4248472" cy="332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8472" cy="324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91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10661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 этап – различение высоты, силы, тембра голоса на материале одинаковых звуков, слов, фраз.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682168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Далеко – близко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Водящий 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произносит «Ау!» то громко, то </a:t>
            </a: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>тихо</a:t>
            </a:r>
            <a:r>
              <a:rPr lang="ru-RU" sz="2800" dirty="0">
                <a:solidFill>
                  <a:schemeClr val="tx1"/>
                </a:solidFill>
                <a:ea typeface="Calibri"/>
                <a:cs typeface="Times New Roman"/>
              </a:rPr>
              <a:t>)</a:t>
            </a:r>
            <a:endParaRPr lang="ru-RU" sz="2800" b="1" dirty="0" smtClean="0">
              <a:solidFill>
                <a:schemeClr val="tx1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Узнай по голосу»</a:t>
            </a:r>
            <a:r>
              <a:rPr lang="ru-RU" sz="3200" b="1" dirty="0">
                <a:solidFill>
                  <a:schemeClr val="accent5"/>
                </a:solidFill>
                <a:ea typeface="Calibri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ea typeface="Calibri"/>
              </a:rPr>
              <a:t>(Узнают друг друга по голосу)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«Животные </a:t>
            </a:r>
            <a:r>
              <a:rPr lang="ru-RU" sz="3200" b="1" dirty="0">
                <a:solidFill>
                  <a:srgbClr val="002060"/>
                </a:solidFill>
                <a:ea typeface="Calibri"/>
              </a:rPr>
              <a:t>и их детёныши</a:t>
            </a:r>
            <a:r>
              <a:rPr lang="ru-RU" sz="3200" b="1" dirty="0" smtClean="0">
                <a:solidFill>
                  <a:srgbClr val="002060"/>
                </a:solidFill>
                <a:ea typeface="Calibri"/>
              </a:rPr>
              <a:t>»</a:t>
            </a:r>
            <a:r>
              <a:rPr lang="ru-RU" sz="3200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(Взрослый </a:t>
            </a:r>
            <a:r>
              <a:rPr lang="ru-RU" sz="2800" dirty="0">
                <a:solidFill>
                  <a:srgbClr val="000000"/>
                </a:solidFill>
                <a:ea typeface="Calibri"/>
                <a:cs typeface="Times New Roman"/>
              </a:rPr>
              <a:t>произносит каждое звукоподражание то низким, то высоким </a:t>
            </a:r>
            <a:r>
              <a:rPr lang="ru-RU" sz="2800" dirty="0" smtClean="0">
                <a:solidFill>
                  <a:srgbClr val="000000"/>
                </a:solidFill>
                <a:ea typeface="Calibri"/>
                <a:cs typeface="Times New Roman"/>
              </a:rPr>
              <a:t>голосом)</a:t>
            </a:r>
            <a:endParaRPr lang="ru-RU" sz="2800" b="1" dirty="0" smtClean="0">
              <a:solidFill>
                <a:schemeClr val="accent5"/>
              </a:solidFill>
              <a:ea typeface="Calibri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«</a:t>
            </a:r>
            <a:r>
              <a:rPr lang="ru-RU" sz="3200" b="1" dirty="0" smtClean="0">
                <a:solidFill>
                  <a:srgbClr val="002060"/>
                </a:solidFill>
              </a:rPr>
              <a:t>Три медведя» </a:t>
            </a:r>
            <a:r>
              <a:rPr lang="ru-RU" sz="2800" dirty="0" smtClean="0">
                <a:solidFill>
                  <a:schemeClr val="tx1"/>
                </a:solidFill>
              </a:rPr>
              <a:t>(Дети угадывают,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когда говорит мама-медведица,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папа-медведь и медвежонок)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2016224" cy="226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86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850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III</a:t>
            </a:r>
            <a:r>
              <a:rPr lang="ru-RU" sz="2800" dirty="0" smtClean="0"/>
              <a:t> этап – различение слов, близких по своему звуковому составу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54176" cy="5400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002060"/>
                </a:solidFill>
                <a:ea typeface="Calibri"/>
                <a:cs typeface="Times New Roman"/>
              </a:rPr>
              <a:t>Игра «Незнайка запутался</a:t>
            </a:r>
            <a:r>
              <a:rPr lang="ru-RU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1139301"/>
            <a:ext cx="17710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5178306"/>
            <a:ext cx="185101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78" y="1082289"/>
            <a:ext cx="17281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4" y="3212976"/>
            <a:ext cx="185101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3066108"/>
            <a:ext cx="1886424" cy="16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071" y="5013176"/>
            <a:ext cx="1800199" cy="16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1982389"/>
            <a:ext cx="4590256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разложить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по коробочкам картинки с изображенными на них предметами, которые произносятся похоже.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 </a:t>
            </a:r>
          </a:p>
          <a:p>
            <a:pPr marL="502920" lvl="0" indent="-45720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выбрать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из определенной группы картинок ту, которая нужна Незнайке (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</a:rPr>
              <a:t>предмет называет </a:t>
            </a:r>
            <a:r>
              <a:rPr lang="ru-RU" sz="2800" dirty="0">
                <a:solidFill>
                  <a:srgbClr val="000000"/>
                </a:solidFill>
                <a:ea typeface="Times New Roman"/>
              </a:rPr>
              <a:t>педагог).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03072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812</TotalTime>
  <Words>561</Words>
  <Application>Microsoft Office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Broadway</vt:lpstr>
      <vt:lpstr>Calibri</vt:lpstr>
      <vt:lpstr>Constantia</vt:lpstr>
      <vt:lpstr>Georgia</vt:lpstr>
      <vt:lpstr>Segoe UI Black</vt:lpstr>
      <vt:lpstr>Times New Roman</vt:lpstr>
      <vt:lpstr>Wingdings</vt:lpstr>
      <vt:lpstr>Воздушный поток</vt:lpstr>
      <vt:lpstr>Развитие фонематического восприятия у дошкольников</vt:lpstr>
      <vt:lpstr>Презентация PowerPoint</vt:lpstr>
      <vt:lpstr>Презентация PowerPoint</vt:lpstr>
      <vt:lpstr>I этап – узнавание неречевых звуков. Развитие слухового внимания и слуховой памяти.</vt:lpstr>
      <vt:lpstr>Игра «Угадай по звуку» </vt:lpstr>
      <vt:lpstr>Игра: «Угадай что звучит» </vt:lpstr>
      <vt:lpstr>Игра «Шумящие коробочки»</vt:lpstr>
      <vt:lpstr>II этап – различение высоты, силы, тембра голоса на материале одинаковых звуков, слов, фраз. </vt:lpstr>
      <vt:lpstr>III этап – различение слов, близких по своему звуковому составу</vt:lpstr>
      <vt:lpstr>«Поэт» </vt:lpstr>
      <vt:lpstr>IV этап – дифференциация слогов</vt:lpstr>
      <vt:lpstr>V этап – дифференциация фонем</vt:lpstr>
      <vt:lpstr>Презентация PowerPoint</vt:lpstr>
      <vt:lpstr>Игра «Услышишь - хлопни» </vt:lpstr>
      <vt:lpstr>«Помоги собрать вещи»</vt:lpstr>
      <vt:lpstr>Презентация PowerPoint</vt:lpstr>
      <vt:lpstr>Игры на дифференциацию звуков</vt:lpstr>
      <vt:lpstr>VI этап – развитие навыков элементарного звукового анализа и синтеза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фонематического восприятия</dc:title>
  <dc:creator>Екатерина</dc:creator>
  <cp:lastModifiedBy>ACER-PC</cp:lastModifiedBy>
  <cp:revision>57</cp:revision>
  <dcterms:created xsi:type="dcterms:W3CDTF">2019-02-17T14:53:37Z</dcterms:created>
  <dcterms:modified xsi:type="dcterms:W3CDTF">2020-04-04T08:09:58Z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703785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