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60" r:id="rId5"/>
    <p:sldId id="269" r:id="rId6"/>
    <p:sldId id="267" r:id="rId7"/>
    <p:sldId id="270" r:id="rId8"/>
    <p:sldId id="261" r:id="rId9"/>
    <p:sldId id="263" r:id="rId10"/>
    <p:sldId id="272" r:id="rId11"/>
    <p:sldId id="264" r:id="rId12"/>
    <p:sldId id="265" r:id="rId13"/>
    <p:sldId id="274" r:id="rId14"/>
    <p:sldId id="266" r:id="rId15"/>
    <p:sldId id="278" r:id="rId16"/>
    <p:sldId id="276" r:id="rId17"/>
    <p:sldId id="279" r:id="rId18"/>
    <p:sldId id="275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jpeg"/><Relationship Id="rId3" Type="http://schemas.openxmlformats.org/officeDocument/2006/relationships/image" Target="../media/image25.jpeg"/><Relationship Id="rId7" Type="http://schemas.openxmlformats.org/officeDocument/2006/relationships/image" Target="../media/image29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Relationship Id="rId9" Type="http://schemas.openxmlformats.org/officeDocument/2006/relationships/image" Target="../media/image3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jpeg"/><Relationship Id="rId3" Type="http://schemas.openxmlformats.org/officeDocument/2006/relationships/image" Target="../media/image33.jpeg"/><Relationship Id="rId7" Type="http://schemas.openxmlformats.org/officeDocument/2006/relationships/image" Target="../media/image37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jpeg"/><Relationship Id="rId11" Type="http://schemas.openxmlformats.org/officeDocument/2006/relationships/image" Target="../media/image41.jpeg"/><Relationship Id="rId5" Type="http://schemas.openxmlformats.org/officeDocument/2006/relationships/image" Target="../media/image35.jpeg"/><Relationship Id="rId10" Type="http://schemas.openxmlformats.org/officeDocument/2006/relationships/image" Target="../media/image40.jpeg"/><Relationship Id="rId4" Type="http://schemas.openxmlformats.org/officeDocument/2006/relationships/image" Target="../media/image34.jpeg"/><Relationship Id="rId9" Type="http://schemas.openxmlformats.org/officeDocument/2006/relationships/image" Target="../media/image39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5013176"/>
            <a:ext cx="7406640" cy="132055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                                       </a:t>
            </a:r>
            <a:r>
              <a:rPr lang="ru-RU" sz="2800" b="1" dirty="0" smtClean="0"/>
              <a:t>Учитель-логопед – </a:t>
            </a:r>
          </a:p>
          <a:p>
            <a:r>
              <a:rPr lang="ru-RU" sz="2800" b="1"/>
              <a:t> </a:t>
            </a:r>
            <a:r>
              <a:rPr lang="ru-RU" sz="2800" b="1" smtClean="0"/>
              <a:t>                                      </a:t>
            </a:r>
            <a:r>
              <a:rPr lang="ru-RU" sz="2800" b="1" smtClean="0"/>
              <a:t>Ковальская О.Ю.</a:t>
            </a: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052736"/>
            <a:ext cx="8443664" cy="324036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ru-RU" dirty="0" smtClean="0"/>
              <a:t>Развитие фонематического восприятия у дошкольников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6322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466144" cy="490066"/>
          </a:xfrm>
        </p:spPr>
        <p:txBody>
          <a:bodyPr>
            <a:noAutofit/>
          </a:bodyPr>
          <a:lstStyle/>
          <a:p>
            <a:pPr marL="0" lvl="0" indent="0" algn="ctr">
              <a:spcBef>
                <a:spcPts val="600"/>
              </a:spcBef>
              <a:buNone/>
            </a:pPr>
            <a:r>
              <a:rPr lang="ru-RU" sz="3200" dirty="0">
                <a:solidFill>
                  <a:srgbClr val="002060"/>
                </a:solidFill>
                <a:effectLst/>
                <a:ea typeface="Calibri"/>
                <a:cs typeface="Times New Roman"/>
              </a:rPr>
              <a:t>«Поэт»</a:t>
            </a:r>
            <a:r>
              <a:rPr lang="ru-RU" sz="3200" dirty="0">
                <a:solidFill>
                  <a:srgbClr val="002060"/>
                </a:solidFill>
                <a:effectLst/>
                <a:ea typeface="+mn-ea"/>
                <a:cs typeface="+mn-cs"/>
              </a:rPr>
              <a:t/>
            </a:r>
            <a:br>
              <a:rPr lang="ru-RU" sz="3200" dirty="0">
                <a:solidFill>
                  <a:srgbClr val="002060"/>
                </a:solidFill>
                <a:effectLst/>
                <a:ea typeface="+mn-ea"/>
                <a:cs typeface="+mn-cs"/>
              </a:rPr>
            </a:b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908720"/>
            <a:ext cx="8754176" cy="5544616"/>
          </a:xfrm>
        </p:spPr>
        <p:txBody>
          <a:bodyPr>
            <a:normAutofit fontScale="62500" lnSpcReduction="20000"/>
          </a:bodyPr>
          <a:lstStyle/>
          <a:p>
            <a:pPr marL="45720" indent="0">
              <a:buNone/>
            </a:pP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Шепчет ночью мне на ушко сказки разные... </a:t>
            </a:r>
            <a:endParaRPr lang="ru-RU" sz="3200" dirty="0" smtClean="0">
              <a:solidFill>
                <a:srgbClr val="000000"/>
              </a:solidFill>
              <a:ea typeface="Calibri"/>
              <a:cs typeface="Times New Roman"/>
            </a:endParaRPr>
          </a:p>
          <a:p>
            <a:pPr marL="45720" indent="0">
              <a:buNone/>
            </a:pPr>
            <a:r>
              <a:rPr lang="ru-RU" sz="3200" dirty="0" smtClean="0">
                <a:solidFill>
                  <a:srgbClr val="000000"/>
                </a:solidFill>
                <a:ea typeface="Calibri"/>
                <a:cs typeface="Times New Roman"/>
              </a:rPr>
              <a:t>                                                                             (</a:t>
            </a: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перина, подушка, рубашка).</a:t>
            </a:r>
            <a:b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</a:b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Без ключа, ты мне поверь, не откроешь эту... </a:t>
            </a:r>
            <a:endParaRPr lang="ru-RU" sz="3200" dirty="0" smtClean="0">
              <a:solidFill>
                <a:srgbClr val="000000"/>
              </a:solidFill>
              <a:ea typeface="Calibri"/>
              <a:cs typeface="Times New Roman"/>
            </a:endParaRPr>
          </a:p>
          <a:p>
            <a:pPr marL="45720" indent="0">
              <a:buNone/>
            </a:pPr>
            <a:r>
              <a:rPr lang="ru-RU" sz="3200" dirty="0" smtClean="0">
                <a:solidFill>
                  <a:srgbClr val="000000"/>
                </a:solidFill>
                <a:ea typeface="Calibri"/>
                <a:cs typeface="Times New Roman"/>
              </a:rPr>
              <a:t>                                                                            (</a:t>
            </a: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тумбочку, дверь, книгу).</a:t>
            </a:r>
            <a:b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</a:b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От грязнули даже стол поздним вечером... </a:t>
            </a:r>
            <a:endParaRPr lang="ru-RU" sz="3200" dirty="0" smtClean="0">
              <a:solidFill>
                <a:srgbClr val="000000"/>
              </a:solidFill>
              <a:ea typeface="Calibri"/>
              <a:cs typeface="Times New Roman"/>
            </a:endParaRPr>
          </a:p>
          <a:p>
            <a:pPr marL="45720" indent="0">
              <a:buNone/>
            </a:pPr>
            <a:r>
              <a:rPr lang="ru-RU" sz="3200" dirty="0" smtClean="0">
                <a:solidFill>
                  <a:srgbClr val="000000"/>
                </a:solidFill>
                <a:ea typeface="Calibri"/>
                <a:cs typeface="Times New Roman"/>
              </a:rPr>
              <a:t>                                                                            (</a:t>
            </a: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сбежал, ушел, ускакал).</a:t>
            </a:r>
            <a:b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</a:b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Две сестрички, две лисички отыскали где-то... </a:t>
            </a:r>
            <a:endParaRPr lang="ru-RU" sz="3200" dirty="0" smtClean="0">
              <a:solidFill>
                <a:srgbClr val="000000"/>
              </a:solidFill>
              <a:ea typeface="Calibri"/>
              <a:cs typeface="Times New Roman"/>
            </a:endParaRPr>
          </a:p>
          <a:p>
            <a:pPr marL="45720" indent="0">
              <a:buNone/>
            </a:pPr>
            <a:r>
              <a:rPr lang="ru-RU" sz="3200" dirty="0" smtClean="0">
                <a:solidFill>
                  <a:srgbClr val="000000"/>
                </a:solidFill>
                <a:ea typeface="Calibri"/>
                <a:cs typeface="Times New Roman"/>
              </a:rPr>
              <a:t>                                                                             (</a:t>
            </a: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спички, щетку, ложку).</a:t>
            </a:r>
            <a:b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</a:b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Тебе кукла, а мне – мячик. Ты девочка, а я... </a:t>
            </a:r>
            <a:endParaRPr lang="ru-RU" sz="3200" dirty="0" smtClean="0">
              <a:solidFill>
                <a:srgbClr val="000000"/>
              </a:solidFill>
              <a:ea typeface="Calibri"/>
              <a:cs typeface="Times New Roman"/>
            </a:endParaRPr>
          </a:p>
          <a:p>
            <a:pPr marL="45720" indent="0">
              <a:buNone/>
            </a:pPr>
            <a:r>
              <a:rPr lang="ru-RU" sz="3200" dirty="0" smtClean="0">
                <a:solidFill>
                  <a:srgbClr val="000000"/>
                </a:solidFill>
                <a:ea typeface="Calibri"/>
                <a:cs typeface="Times New Roman"/>
              </a:rPr>
              <a:t>                                                                  (</a:t>
            </a: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игрушка, медведь, мальчик).</a:t>
            </a:r>
            <a:b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</a:b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Говорила мышка мышке: до чего люблю я... </a:t>
            </a:r>
            <a:endParaRPr lang="ru-RU" sz="3200" dirty="0" smtClean="0">
              <a:solidFill>
                <a:srgbClr val="000000"/>
              </a:solidFill>
              <a:ea typeface="Calibri"/>
              <a:cs typeface="Times New Roman"/>
            </a:endParaRPr>
          </a:p>
          <a:p>
            <a:pPr marL="45720" indent="0">
              <a:buNone/>
            </a:pPr>
            <a:r>
              <a:rPr lang="ru-RU" sz="3200" dirty="0" smtClean="0">
                <a:solidFill>
                  <a:srgbClr val="000000"/>
                </a:solidFill>
                <a:ea typeface="Calibri"/>
                <a:cs typeface="Times New Roman"/>
              </a:rPr>
              <a:t>                                                            (</a:t>
            </a: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сыр, мясо, книжки).</a:t>
            </a:r>
            <a:b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</a:b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Серый волк в густом лесу встретил рыжую... </a:t>
            </a:r>
            <a:endParaRPr lang="ru-RU" sz="3200" dirty="0" smtClean="0">
              <a:solidFill>
                <a:srgbClr val="000000"/>
              </a:solidFill>
              <a:ea typeface="Calibri"/>
              <a:cs typeface="Times New Roman"/>
            </a:endParaRPr>
          </a:p>
          <a:p>
            <a:pPr marL="45720" indent="0">
              <a:buNone/>
            </a:pPr>
            <a:r>
              <a:rPr lang="ru-RU" sz="3200" dirty="0" smtClean="0">
                <a:solidFill>
                  <a:srgbClr val="000000"/>
                </a:solidFill>
                <a:ea typeface="Calibri"/>
                <a:cs typeface="Times New Roman"/>
              </a:rPr>
              <a:t>                                                           (</a:t>
            </a: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лису, белку).</a:t>
            </a:r>
            <a:b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</a:b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Опустела мостовая, </a:t>
            </a:r>
            <a:r>
              <a:rPr lang="ru-RU" sz="3200" dirty="0" smtClean="0">
                <a:solidFill>
                  <a:srgbClr val="000000"/>
                </a:solidFill>
                <a:ea typeface="Calibri"/>
                <a:cs typeface="Times New Roman"/>
              </a:rPr>
              <a:t>и </a:t>
            </a: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уехали... </a:t>
            </a:r>
            <a:endParaRPr lang="ru-RU" sz="3200" dirty="0" smtClean="0">
              <a:solidFill>
                <a:srgbClr val="000000"/>
              </a:solidFill>
              <a:ea typeface="Calibri"/>
              <a:cs typeface="Times New Roman"/>
            </a:endParaRPr>
          </a:p>
          <a:p>
            <a:pPr marL="45720" indent="0">
              <a:buNone/>
            </a:pPr>
            <a:r>
              <a:rPr lang="ru-RU" sz="3200" dirty="0" smtClean="0">
                <a:solidFill>
                  <a:srgbClr val="000000"/>
                </a:solidFill>
                <a:ea typeface="Calibri"/>
                <a:cs typeface="Times New Roman"/>
              </a:rPr>
              <a:t>                                               (</a:t>
            </a: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автобусы, трамваи, такси).</a:t>
            </a:r>
            <a:b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</a:br>
            <a:endParaRPr lang="ru-RU" sz="3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0921" y="4437112"/>
            <a:ext cx="2393568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9928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538152" cy="63408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/>
              <a:t>IV</a:t>
            </a:r>
            <a:r>
              <a:rPr lang="ru-RU" sz="2800" dirty="0" smtClean="0"/>
              <a:t> этап – дифференциация слогов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980728"/>
            <a:ext cx="8754176" cy="5688632"/>
          </a:xfrm>
        </p:spPr>
        <p:txBody>
          <a:bodyPr>
            <a:normAutofit fontScale="85000" lnSpcReduction="20000"/>
          </a:bodyPr>
          <a:lstStyle/>
          <a:p>
            <a:pPr marL="45720" indent="0">
              <a:spcAft>
                <a:spcPts val="0"/>
              </a:spcAft>
              <a:buNone/>
            </a:pPr>
            <a:r>
              <a:rPr lang="ru-RU" sz="2600" b="1" dirty="0">
                <a:ea typeface="Calibri"/>
                <a:cs typeface="Times New Roman"/>
              </a:rPr>
              <a:t>- </a:t>
            </a:r>
            <a:r>
              <a:rPr lang="ru-RU" sz="2800" b="1" dirty="0">
                <a:solidFill>
                  <a:schemeClr val="tx1"/>
                </a:solidFill>
                <a:ea typeface="Calibri"/>
                <a:cs typeface="Times New Roman"/>
              </a:rPr>
              <a:t>Повторение серий слогов с общим гласным и разными согласными звуками:</a:t>
            </a:r>
          </a:p>
          <a:p>
            <a:pPr marL="82296" indent="0">
              <a:spcAft>
                <a:spcPts val="0"/>
              </a:spcAft>
              <a:buNone/>
            </a:pPr>
            <a:r>
              <a:rPr lang="ru-RU" sz="2600" dirty="0">
                <a:ea typeface="Calibri"/>
                <a:cs typeface="Times New Roman"/>
              </a:rPr>
              <a:t>та-ка-па         ка-на-па         па-ка-та        га-ба-да      и т.д</a:t>
            </a:r>
            <a:r>
              <a:rPr lang="ru-RU" sz="2600" dirty="0" smtClean="0">
                <a:ea typeface="Calibri"/>
                <a:cs typeface="Times New Roman"/>
              </a:rPr>
              <a:t>.</a:t>
            </a:r>
            <a:endParaRPr lang="ru-RU" sz="2600" dirty="0">
              <a:ea typeface="Calibri"/>
              <a:cs typeface="Times New Roman"/>
            </a:endParaRPr>
          </a:p>
          <a:p>
            <a:pPr marL="45720" indent="0">
              <a:spcAft>
                <a:spcPts val="0"/>
              </a:spcAft>
              <a:buNone/>
            </a:pPr>
            <a:r>
              <a:rPr lang="ru-RU" sz="2600" b="1" dirty="0">
                <a:ea typeface="Calibri"/>
                <a:cs typeface="Times New Roman"/>
              </a:rPr>
              <a:t>- </a:t>
            </a:r>
            <a:r>
              <a:rPr lang="ru-RU" sz="2800" b="1" dirty="0">
                <a:solidFill>
                  <a:schemeClr val="tx1"/>
                </a:solidFill>
                <a:ea typeface="Calibri"/>
                <a:cs typeface="Times New Roman"/>
              </a:rPr>
              <a:t>Повторение серий слогов с разными гласными:</a:t>
            </a:r>
            <a:endParaRPr lang="ru-RU" sz="28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82296" indent="0">
              <a:spcAft>
                <a:spcPts val="0"/>
              </a:spcAft>
              <a:buNone/>
            </a:pPr>
            <a:r>
              <a:rPr lang="ru-RU" sz="2600" dirty="0" err="1">
                <a:ea typeface="Calibri"/>
                <a:cs typeface="Times New Roman"/>
              </a:rPr>
              <a:t>ма-мо-му</a:t>
            </a:r>
            <a:r>
              <a:rPr lang="ru-RU" sz="2600" dirty="0">
                <a:ea typeface="Calibri"/>
                <a:cs typeface="Times New Roman"/>
              </a:rPr>
              <a:t>      на-</a:t>
            </a:r>
            <a:r>
              <a:rPr lang="ru-RU" sz="2600" dirty="0" err="1">
                <a:ea typeface="Calibri"/>
                <a:cs typeface="Times New Roman"/>
              </a:rPr>
              <a:t>ны</a:t>
            </a:r>
            <a:r>
              <a:rPr lang="ru-RU" sz="2600" dirty="0">
                <a:ea typeface="Calibri"/>
                <a:cs typeface="Times New Roman"/>
              </a:rPr>
              <a:t>-но   ту-то-та    и т.д.</a:t>
            </a:r>
          </a:p>
          <a:p>
            <a:pPr marL="45720" indent="0">
              <a:spcAft>
                <a:spcPts val="0"/>
              </a:spcAft>
              <a:buNone/>
            </a:pPr>
            <a:r>
              <a:rPr lang="ru-RU" sz="2600" b="1" dirty="0">
                <a:ea typeface="Calibri"/>
                <a:cs typeface="Times New Roman"/>
              </a:rPr>
              <a:t>- </a:t>
            </a:r>
            <a:r>
              <a:rPr lang="ru-RU" sz="2800" b="1" dirty="0">
                <a:solidFill>
                  <a:schemeClr val="tx1"/>
                </a:solidFill>
                <a:ea typeface="Calibri"/>
                <a:cs typeface="Times New Roman"/>
              </a:rPr>
              <a:t>Повторение серий слогов с согласными звуками, различающимися по звонкости-глухости (серии из двух, трех слогов):</a:t>
            </a:r>
            <a:endParaRPr lang="ru-RU" sz="28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82296" indent="0">
              <a:spcAft>
                <a:spcPts val="0"/>
              </a:spcAft>
              <a:buNone/>
            </a:pPr>
            <a:r>
              <a:rPr lang="ru-RU" sz="2600" dirty="0" smtClean="0">
                <a:ea typeface="Calibri"/>
                <a:cs typeface="Times New Roman"/>
              </a:rPr>
              <a:t>па-ба                    </a:t>
            </a:r>
            <a:r>
              <a:rPr lang="ru-RU" sz="2600" dirty="0" err="1">
                <a:ea typeface="Calibri"/>
                <a:cs typeface="Times New Roman"/>
              </a:rPr>
              <a:t>по-бо</a:t>
            </a:r>
            <a:r>
              <a:rPr lang="ru-RU" sz="2600" dirty="0">
                <a:ea typeface="Calibri"/>
                <a:cs typeface="Times New Roman"/>
              </a:rPr>
              <a:t>              та-да-та           ка-га-ка      и т.д.</a:t>
            </a:r>
          </a:p>
          <a:p>
            <a:pPr marL="45720" indent="0">
              <a:spcAft>
                <a:spcPts val="0"/>
              </a:spcAft>
              <a:buNone/>
            </a:pPr>
            <a:r>
              <a:rPr lang="ru-RU" sz="2600" b="1" dirty="0">
                <a:ea typeface="Calibri"/>
                <a:cs typeface="Times New Roman"/>
              </a:rPr>
              <a:t>- </a:t>
            </a:r>
            <a:r>
              <a:rPr lang="ru-RU" sz="2800" b="1" dirty="0" smtClean="0">
                <a:solidFill>
                  <a:schemeClr val="tx1"/>
                </a:solidFill>
                <a:ea typeface="Calibri"/>
                <a:cs typeface="Times New Roman"/>
              </a:rPr>
              <a:t>Повторение серий слогов с согласными </a:t>
            </a:r>
            <a:r>
              <a:rPr lang="ru-RU" sz="2800" b="1" dirty="0">
                <a:solidFill>
                  <a:schemeClr val="tx1"/>
                </a:solidFill>
                <a:ea typeface="Calibri"/>
                <a:cs typeface="Times New Roman"/>
              </a:rPr>
              <a:t>звуками, различающимися по мягкости-твердости:</a:t>
            </a:r>
            <a:endParaRPr lang="ru-RU" sz="28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82296" indent="0">
              <a:spcAft>
                <a:spcPts val="0"/>
              </a:spcAft>
              <a:buNone/>
            </a:pPr>
            <a:r>
              <a:rPr lang="ru-RU" sz="2600" dirty="0">
                <a:ea typeface="Calibri"/>
                <a:cs typeface="Times New Roman"/>
              </a:rPr>
              <a:t>па-</a:t>
            </a:r>
            <a:r>
              <a:rPr lang="ru-RU" sz="2600" dirty="0" err="1">
                <a:ea typeface="Calibri"/>
                <a:cs typeface="Times New Roman"/>
              </a:rPr>
              <a:t>пя</a:t>
            </a:r>
            <a:r>
              <a:rPr lang="ru-RU" sz="2600" dirty="0">
                <a:ea typeface="Calibri"/>
                <a:cs typeface="Times New Roman"/>
              </a:rPr>
              <a:t>   </a:t>
            </a:r>
            <a:r>
              <a:rPr lang="ru-RU" sz="2600" dirty="0" err="1">
                <a:ea typeface="Calibri"/>
                <a:cs typeface="Times New Roman"/>
              </a:rPr>
              <a:t>по-пё</a:t>
            </a:r>
            <a:r>
              <a:rPr lang="ru-RU" sz="2600" dirty="0">
                <a:ea typeface="Calibri"/>
                <a:cs typeface="Times New Roman"/>
              </a:rPr>
              <a:t>   </a:t>
            </a:r>
            <a:r>
              <a:rPr lang="ru-RU" sz="2600" dirty="0" err="1">
                <a:ea typeface="Calibri"/>
                <a:cs typeface="Times New Roman"/>
              </a:rPr>
              <a:t>пу-пю</a:t>
            </a:r>
            <a:r>
              <a:rPr lang="ru-RU" sz="2600" dirty="0">
                <a:ea typeface="Calibri"/>
                <a:cs typeface="Times New Roman"/>
              </a:rPr>
              <a:t>   </a:t>
            </a:r>
            <a:r>
              <a:rPr lang="ru-RU" sz="2600" dirty="0" err="1">
                <a:ea typeface="Calibri"/>
                <a:cs typeface="Times New Roman"/>
              </a:rPr>
              <a:t>пы</a:t>
            </a:r>
            <a:r>
              <a:rPr lang="ru-RU" sz="2600" dirty="0">
                <a:ea typeface="Calibri"/>
                <a:cs typeface="Times New Roman"/>
              </a:rPr>
              <a:t>-пи     и т.д. </a:t>
            </a:r>
          </a:p>
          <a:p>
            <a:pPr marL="45720" indent="0">
              <a:spcAft>
                <a:spcPts val="0"/>
              </a:spcAft>
              <a:buNone/>
            </a:pPr>
            <a:r>
              <a:rPr lang="ru-RU" sz="2600" b="1" dirty="0">
                <a:ea typeface="Calibri"/>
                <a:cs typeface="Times New Roman"/>
              </a:rPr>
              <a:t>- </a:t>
            </a:r>
            <a:r>
              <a:rPr lang="ru-RU" sz="2800" b="1" dirty="0">
                <a:solidFill>
                  <a:schemeClr val="tx1"/>
                </a:solidFill>
                <a:ea typeface="Calibri"/>
                <a:cs typeface="Times New Roman"/>
              </a:rPr>
              <a:t>Повторение серий слогов с наращиванием стечения согласных звуков:</a:t>
            </a:r>
            <a:endParaRPr lang="ru-RU" sz="28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82296" indent="0">
              <a:spcAft>
                <a:spcPts val="0"/>
              </a:spcAft>
              <a:buNone/>
              <a:tabLst>
                <a:tab pos="3239770" algn="ctr"/>
              </a:tabLst>
            </a:pPr>
            <a:r>
              <a:rPr lang="ru-RU" sz="2600" dirty="0">
                <a:ea typeface="Calibri"/>
                <a:cs typeface="Times New Roman"/>
              </a:rPr>
              <a:t>па-</a:t>
            </a:r>
            <a:r>
              <a:rPr lang="ru-RU" sz="2600" dirty="0" err="1">
                <a:ea typeface="Calibri"/>
                <a:cs typeface="Times New Roman"/>
              </a:rPr>
              <a:t>тпа</a:t>
            </a:r>
            <a:r>
              <a:rPr lang="ru-RU" sz="2600" dirty="0">
                <a:ea typeface="Calibri"/>
                <a:cs typeface="Times New Roman"/>
              </a:rPr>
              <a:t>      на-</a:t>
            </a:r>
            <a:r>
              <a:rPr lang="ru-RU" sz="2600" dirty="0" err="1">
                <a:ea typeface="Calibri"/>
                <a:cs typeface="Times New Roman"/>
              </a:rPr>
              <a:t>пна</a:t>
            </a:r>
            <a:r>
              <a:rPr lang="ru-RU" sz="2600" dirty="0">
                <a:ea typeface="Calibri"/>
                <a:cs typeface="Times New Roman"/>
              </a:rPr>
              <a:t>    ка-</a:t>
            </a:r>
            <a:r>
              <a:rPr lang="ru-RU" sz="2600" dirty="0" err="1">
                <a:ea typeface="Calibri"/>
                <a:cs typeface="Times New Roman"/>
              </a:rPr>
              <a:t>фка</a:t>
            </a:r>
            <a:r>
              <a:rPr lang="ru-RU" sz="2600" dirty="0">
                <a:ea typeface="Calibri"/>
                <a:cs typeface="Times New Roman"/>
              </a:rPr>
              <a:t>      фа-</a:t>
            </a:r>
            <a:r>
              <a:rPr lang="ru-RU" sz="2600" dirty="0" err="1">
                <a:ea typeface="Calibri"/>
                <a:cs typeface="Times New Roman"/>
              </a:rPr>
              <a:t>тфа</a:t>
            </a:r>
            <a:r>
              <a:rPr lang="ru-RU" sz="2600" dirty="0">
                <a:ea typeface="Calibri"/>
                <a:cs typeface="Times New Roman"/>
              </a:rPr>
              <a:t> 	</a:t>
            </a:r>
          </a:p>
          <a:p>
            <a:pPr marL="82296" indent="0">
              <a:spcAft>
                <a:spcPts val="0"/>
              </a:spcAft>
              <a:buNone/>
            </a:pPr>
            <a:r>
              <a:rPr lang="ru-RU" sz="2600" dirty="0" err="1">
                <a:ea typeface="Calibri"/>
                <a:cs typeface="Times New Roman"/>
              </a:rPr>
              <a:t>пта-пто-пту-пты</a:t>
            </a:r>
            <a:r>
              <a:rPr lang="ru-RU" sz="2600" dirty="0">
                <a:ea typeface="Calibri"/>
                <a:cs typeface="Times New Roman"/>
              </a:rPr>
              <a:t>      </a:t>
            </a:r>
            <a:r>
              <a:rPr lang="ru-RU" sz="2600" dirty="0" err="1">
                <a:ea typeface="Calibri"/>
                <a:cs typeface="Times New Roman"/>
              </a:rPr>
              <a:t>кта</a:t>
            </a:r>
            <a:r>
              <a:rPr lang="ru-RU" sz="2600" dirty="0">
                <a:ea typeface="Calibri"/>
                <a:cs typeface="Times New Roman"/>
              </a:rPr>
              <a:t>-кто-</a:t>
            </a:r>
            <a:r>
              <a:rPr lang="ru-RU" sz="2600" dirty="0" err="1">
                <a:ea typeface="Calibri"/>
                <a:cs typeface="Times New Roman"/>
              </a:rPr>
              <a:t>кту</a:t>
            </a:r>
            <a:r>
              <a:rPr lang="ru-RU" sz="2600" dirty="0">
                <a:ea typeface="Calibri"/>
                <a:cs typeface="Times New Roman"/>
              </a:rPr>
              <a:t>-</a:t>
            </a:r>
            <a:r>
              <a:rPr lang="ru-RU" sz="2600" dirty="0" err="1">
                <a:ea typeface="Calibri"/>
                <a:cs typeface="Times New Roman"/>
              </a:rPr>
              <a:t>кты</a:t>
            </a:r>
            <a:r>
              <a:rPr lang="ru-RU" sz="2600" dirty="0">
                <a:ea typeface="Calibri"/>
                <a:cs typeface="Times New Roman"/>
              </a:rPr>
              <a:t>       </a:t>
            </a:r>
            <a:r>
              <a:rPr lang="ru-RU" sz="2600" dirty="0" err="1">
                <a:ea typeface="Calibri"/>
                <a:cs typeface="Times New Roman"/>
              </a:rPr>
              <a:t>тма-тмо-тму-тмы</a:t>
            </a:r>
            <a:r>
              <a:rPr lang="ru-RU" sz="2600" dirty="0">
                <a:ea typeface="Calibri"/>
                <a:cs typeface="Times New Roman"/>
              </a:rPr>
              <a:t>        </a:t>
            </a:r>
            <a:r>
              <a:rPr lang="ru-RU" sz="2600" dirty="0" err="1">
                <a:ea typeface="Calibri"/>
                <a:cs typeface="Times New Roman"/>
              </a:rPr>
              <a:t>кна-кно-кну-кны</a:t>
            </a:r>
            <a:r>
              <a:rPr lang="ru-RU" sz="2600" dirty="0">
                <a:ea typeface="Calibri"/>
                <a:cs typeface="Times New Roman"/>
              </a:rPr>
              <a:t>   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96415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54176" cy="63408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 smtClean="0"/>
              <a:t>V</a:t>
            </a:r>
            <a:r>
              <a:rPr lang="ru-RU" sz="2800" dirty="0" smtClean="0"/>
              <a:t> этап – дифференциация фонем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836712"/>
            <a:ext cx="8682168" cy="5616624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800" b="1" dirty="0">
                <a:solidFill>
                  <a:srgbClr val="002060"/>
                </a:solidFill>
                <a:ea typeface="Calibri"/>
              </a:rPr>
              <a:t>Игра «</a:t>
            </a:r>
            <a:r>
              <a:rPr lang="ru-RU" sz="2800" b="1" dirty="0" smtClean="0">
                <a:solidFill>
                  <a:srgbClr val="002060"/>
                </a:solidFill>
                <a:ea typeface="Calibri"/>
              </a:rPr>
              <a:t>Покажи </a:t>
            </a:r>
            <a:r>
              <a:rPr lang="ru-RU" sz="2800" b="1" dirty="0">
                <a:solidFill>
                  <a:srgbClr val="002060"/>
                </a:solidFill>
                <a:ea typeface="Calibri"/>
              </a:rPr>
              <a:t>картинку</a:t>
            </a:r>
            <a:r>
              <a:rPr lang="ru-RU" sz="2800" b="1" dirty="0" smtClean="0">
                <a:solidFill>
                  <a:srgbClr val="002060"/>
                </a:solidFill>
                <a:ea typeface="Calibri"/>
              </a:rPr>
              <a:t>»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131" y="1412776"/>
            <a:ext cx="3888432" cy="2381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412776"/>
            <a:ext cx="4176464" cy="226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9852" y="3758958"/>
            <a:ext cx="2808312" cy="3099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706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260648"/>
            <a:ext cx="8496944" cy="6336704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800" b="1" dirty="0">
                <a:solidFill>
                  <a:srgbClr val="002060"/>
                </a:solidFill>
                <a:ea typeface="Calibri"/>
              </a:rPr>
              <a:t>Игра «Угадай, </a:t>
            </a:r>
            <a:r>
              <a:rPr lang="ru-RU" sz="2800" b="1" dirty="0" smtClean="0">
                <a:solidFill>
                  <a:srgbClr val="002060"/>
                </a:solidFill>
                <a:ea typeface="Calibri"/>
              </a:rPr>
              <a:t>кто </a:t>
            </a:r>
            <a:r>
              <a:rPr lang="ru-RU" sz="2800" b="1" dirty="0">
                <a:solidFill>
                  <a:srgbClr val="002060"/>
                </a:solidFill>
                <a:ea typeface="Calibri"/>
              </a:rPr>
              <a:t>(что) это был(о).»</a:t>
            </a:r>
            <a:r>
              <a:rPr lang="ru-RU" sz="2800" dirty="0">
                <a:solidFill>
                  <a:srgbClr val="002060"/>
                </a:solidFill>
                <a:ea typeface="Calibri"/>
              </a:rPr>
              <a:t> 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3119779"/>
            <a:ext cx="2809628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4271" y="2023513"/>
            <a:ext cx="2562241" cy="168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68760"/>
            <a:ext cx="2808311" cy="168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4941168"/>
            <a:ext cx="2808311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400" y="1268760"/>
            <a:ext cx="2664297" cy="1598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662" y="3983875"/>
            <a:ext cx="2538850" cy="1688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400" y="3204069"/>
            <a:ext cx="2594084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3918" y="5072386"/>
            <a:ext cx="2639566" cy="1596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9831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54176" cy="418058"/>
          </a:xfrm>
        </p:spPr>
        <p:txBody>
          <a:bodyPr>
            <a:noAutofit/>
          </a:bodyPr>
          <a:lstStyle/>
          <a:p>
            <a:pPr marL="502920" lvl="0" indent="-457200" algn="ctr">
              <a:spcBef>
                <a:spcPct val="20000"/>
              </a:spcBef>
              <a:buFont typeface="Wingdings" pitchFamily="2" charset="2"/>
              <a:buChar char="ü"/>
            </a:pPr>
            <a:r>
              <a:rPr lang="ru-RU" sz="2800" dirty="0">
                <a:solidFill>
                  <a:srgbClr val="002060"/>
                </a:solidFill>
                <a:effectLst/>
                <a:ea typeface="Calibri"/>
                <a:cs typeface="Times New Roman"/>
              </a:rPr>
              <a:t>Игра «Услышишь - хлопни»</a:t>
            </a:r>
            <a:br>
              <a:rPr lang="ru-RU" sz="2800" dirty="0">
                <a:solidFill>
                  <a:srgbClr val="002060"/>
                </a:solidFill>
                <a:effectLst/>
                <a:ea typeface="Calibri"/>
                <a:cs typeface="Times New Roman"/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764704"/>
            <a:ext cx="8682168" cy="5832648"/>
          </a:xfrm>
        </p:spPr>
        <p:txBody>
          <a:bodyPr>
            <a:normAutofit lnSpcReduction="10000"/>
          </a:bodyPr>
          <a:lstStyle/>
          <a:p>
            <a:pPr marL="45720" indent="0"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0000"/>
                </a:solidFill>
                <a:ea typeface="Calibri"/>
                <a:cs typeface="Times New Roman"/>
              </a:rPr>
              <a:t>Педагог произносит ряд звуков (слогов, слов), а дети, услышав заданный звук хлопают в ладоши.</a:t>
            </a:r>
            <a:endParaRPr lang="ru-RU" sz="2400" dirty="0" smtClean="0"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a typeface="Calibri"/>
                <a:cs typeface="Times New Roman"/>
              </a:rPr>
              <a:t>Например: - если услышите звук –а-, то хлопайте в ладоши:</a:t>
            </a:r>
            <a:endParaRPr lang="ru-RU" sz="2400" dirty="0" smtClean="0">
              <a:ea typeface="Calibri"/>
              <a:cs typeface="Times New Roman"/>
            </a:endParaRPr>
          </a:p>
          <a:p>
            <a:pPr marL="45720" indent="0"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0000"/>
                </a:solidFill>
                <a:ea typeface="Calibri"/>
                <a:cs typeface="Times New Roman"/>
              </a:rPr>
              <a:t>а) а – о – у – а – и – о – а – а – и ……</a:t>
            </a:r>
            <a:endParaRPr lang="ru-RU" sz="2400" dirty="0" smtClean="0">
              <a:ea typeface="Calibri"/>
              <a:cs typeface="Times New Roman"/>
            </a:endParaRPr>
          </a:p>
          <a:p>
            <a:pPr marL="45720" indent="0"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0000"/>
                </a:solidFill>
                <a:ea typeface="Calibri"/>
                <a:cs typeface="Times New Roman"/>
              </a:rPr>
              <a:t>б) ау – </a:t>
            </a:r>
            <a:r>
              <a:rPr lang="ru-RU" sz="2400" dirty="0" err="1" smtClean="0">
                <a:solidFill>
                  <a:srgbClr val="000000"/>
                </a:solidFill>
                <a:ea typeface="Calibri"/>
                <a:cs typeface="Times New Roman"/>
              </a:rPr>
              <a:t>оа</a:t>
            </a:r>
            <a:r>
              <a:rPr lang="ru-RU" sz="2400" dirty="0" smtClean="0">
                <a:solidFill>
                  <a:srgbClr val="000000"/>
                </a:solidFill>
                <a:ea typeface="Calibri"/>
                <a:cs typeface="Times New Roman"/>
              </a:rPr>
              <a:t> – </a:t>
            </a:r>
            <a:r>
              <a:rPr lang="ru-RU" sz="2400" dirty="0" err="1" smtClean="0">
                <a:solidFill>
                  <a:srgbClr val="000000"/>
                </a:solidFill>
                <a:ea typeface="Calibri"/>
                <a:cs typeface="Times New Roman"/>
              </a:rPr>
              <a:t>ои</a:t>
            </a:r>
            <a:r>
              <a:rPr lang="ru-RU" sz="2400" dirty="0" smtClean="0">
                <a:solidFill>
                  <a:srgbClr val="000000"/>
                </a:solidFill>
                <a:ea typeface="Calibri"/>
                <a:cs typeface="Times New Roman"/>
              </a:rPr>
              <a:t> – </a:t>
            </a:r>
            <a:r>
              <a:rPr lang="ru-RU" sz="2400" dirty="0" err="1" smtClean="0">
                <a:solidFill>
                  <a:srgbClr val="000000"/>
                </a:solidFill>
                <a:ea typeface="Calibri"/>
                <a:cs typeface="Times New Roman"/>
              </a:rPr>
              <a:t>иа</a:t>
            </a:r>
            <a:r>
              <a:rPr lang="ru-RU" sz="2400" dirty="0" smtClean="0">
                <a:solidFill>
                  <a:srgbClr val="000000"/>
                </a:solidFill>
                <a:ea typeface="Calibri"/>
                <a:cs typeface="Times New Roman"/>
              </a:rPr>
              <a:t> – </a:t>
            </a:r>
            <a:r>
              <a:rPr lang="ru-RU" sz="2400" dirty="0" err="1" smtClean="0">
                <a:solidFill>
                  <a:srgbClr val="000000"/>
                </a:solidFill>
                <a:ea typeface="Calibri"/>
                <a:cs typeface="Times New Roman"/>
              </a:rPr>
              <a:t>уи</a:t>
            </a:r>
            <a:r>
              <a:rPr lang="ru-RU" sz="2400" dirty="0" smtClean="0">
                <a:solidFill>
                  <a:srgbClr val="000000"/>
                </a:solidFill>
                <a:ea typeface="Calibri"/>
                <a:cs typeface="Times New Roman"/>
              </a:rPr>
              <a:t> – </a:t>
            </a:r>
            <a:r>
              <a:rPr lang="ru-RU" sz="2400" dirty="0" err="1" smtClean="0">
                <a:solidFill>
                  <a:srgbClr val="000000"/>
                </a:solidFill>
                <a:ea typeface="Calibri"/>
                <a:cs typeface="Times New Roman"/>
              </a:rPr>
              <a:t>уа</a:t>
            </a:r>
            <a:r>
              <a:rPr lang="ru-RU" sz="2400" dirty="0" smtClean="0">
                <a:solidFill>
                  <a:srgbClr val="000000"/>
                </a:solidFill>
                <a:ea typeface="Calibri"/>
                <a:cs typeface="Times New Roman"/>
              </a:rPr>
              <a:t> ……</a:t>
            </a:r>
            <a:endParaRPr lang="ru-RU" sz="2400" dirty="0" smtClean="0">
              <a:ea typeface="Calibri"/>
              <a:cs typeface="Times New Roman"/>
            </a:endParaRPr>
          </a:p>
          <a:p>
            <a:pPr marL="45720" indent="0"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0000"/>
                </a:solidFill>
                <a:ea typeface="Calibri"/>
                <a:cs typeface="Times New Roman"/>
              </a:rPr>
              <a:t>в) альбом, утка, апельсин, ослик, автомобиль, Аня, Оля….</a:t>
            </a:r>
            <a:endParaRPr lang="ru-RU" sz="2000" dirty="0" smtClean="0">
              <a:solidFill>
                <a:srgbClr val="000000"/>
              </a:solidFill>
              <a:ea typeface="Calibri"/>
              <a:cs typeface="Times New Roman"/>
            </a:endParaRPr>
          </a:p>
          <a:p>
            <a:pPr>
              <a:spcAft>
                <a:spcPts val="0"/>
              </a:spcAft>
              <a:buFontTx/>
              <a:buChar char="-"/>
            </a:pPr>
            <a:r>
              <a:rPr lang="ru-RU" sz="2400" dirty="0" smtClean="0">
                <a:ea typeface="Calibri"/>
                <a:cs typeface="Times New Roman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ea typeface="Calibri"/>
                <a:cs typeface="Times New Roman"/>
              </a:rPr>
              <a:t>«</a:t>
            </a:r>
            <a:r>
              <a:rPr lang="ru-RU" sz="2400" b="1" dirty="0" smtClean="0">
                <a:solidFill>
                  <a:schemeClr val="tx1"/>
                </a:solidFill>
                <a:ea typeface="Calibri"/>
                <a:cs typeface="Times New Roman"/>
              </a:rPr>
              <a:t>Чуткие ушки», «Слушай внимательно», «Поймай звук».</a:t>
            </a:r>
          </a:p>
          <a:p>
            <a:pPr algn="ctr">
              <a:spcAft>
                <a:spcPts val="0"/>
              </a:spcAft>
              <a:buFont typeface="Wingdings" pitchFamily="2" charset="2"/>
              <a:buChar char="ü"/>
            </a:pPr>
            <a:r>
              <a:rPr lang="ru-RU" sz="2800" b="1" dirty="0" smtClean="0">
                <a:solidFill>
                  <a:srgbClr val="7030A0"/>
                </a:solidFill>
                <a:ea typeface="Calibri"/>
                <a:cs typeface="Times New Roman"/>
              </a:rPr>
              <a:t>   </a:t>
            </a:r>
            <a:r>
              <a:rPr lang="ru-RU" sz="2800" b="1" dirty="0" smtClean="0">
                <a:solidFill>
                  <a:srgbClr val="002060"/>
                </a:solidFill>
                <a:ea typeface="Calibri"/>
                <a:cs typeface="Times New Roman"/>
              </a:rPr>
              <a:t>Игра </a:t>
            </a:r>
            <a:r>
              <a:rPr lang="ru-RU" sz="2800" b="1" dirty="0">
                <a:solidFill>
                  <a:srgbClr val="002060"/>
                </a:solidFill>
                <a:ea typeface="Calibri"/>
                <a:cs typeface="Times New Roman"/>
              </a:rPr>
              <a:t>«Выбери правильно» </a:t>
            </a:r>
          </a:p>
          <a:p>
            <a:pPr marL="45720" indent="0"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00000"/>
                </a:solidFill>
                <a:ea typeface="Calibri"/>
                <a:cs typeface="Times New Roman"/>
              </a:rPr>
              <a:t>Среди</a:t>
            </a:r>
            <a:r>
              <a:rPr lang="ru-RU" sz="2400" dirty="0">
                <a:solidFill>
                  <a:srgbClr val="000000"/>
                </a:solidFill>
                <a:ea typeface="Calibri"/>
                <a:cs typeface="Times New Roman"/>
              </a:rPr>
              <a:t> пяти-шести картинок ребёнок находит те, в названии которых есть заданный звук.</a:t>
            </a:r>
            <a:endParaRPr lang="ru-RU" sz="2400" dirty="0">
              <a:ea typeface="Calibri"/>
              <a:cs typeface="Times New Roman"/>
            </a:endParaRPr>
          </a:p>
          <a:p>
            <a:pPr algn="ctr">
              <a:spcAft>
                <a:spcPts val="0"/>
              </a:spcAft>
              <a:buFont typeface="Wingdings" pitchFamily="2" charset="2"/>
              <a:buChar char="ü"/>
            </a:pPr>
            <a:r>
              <a:rPr lang="ru-RU" sz="2800" b="1" dirty="0" smtClean="0">
                <a:solidFill>
                  <a:srgbClr val="002060"/>
                </a:solidFill>
                <a:ea typeface="Calibri"/>
                <a:cs typeface="Times New Roman"/>
              </a:rPr>
              <a:t>   Игра «Кто больше слов придумает» (с мячом)</a:t>
            </a:r>
          </a:p>
          <a:p>
            <a:pPr marL="45720" indent="0">
              <a:spcAft>
                <a:spcPts val="0"/>
              </a:spcAft>
              <a:buNone/>
            </a:pPr>
            <a:r>
              <a:rPr lang="ru-RU" sz="2400" dirty="0" smtClean="0">
                <a:solidFill>
                  <a:schemeClr val="tx1"/>
                </a:solidFill>
                <a:ea typeface="Calibri"/>
                <a:cs typeface="Times New Roman"/>
              </a:rPr>
              <a:t>Поймавший мяч должен сказать слово на заданный звук.</a:t>
            </a:r>
            <a:endParaRPr lang="ru-RU" sz="2400" dirty="0">
              <a:solidFill>
                <a:schemeClr val="tx1"/>
              </a:solidFill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8991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54176" cy="49006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«Помоги собрать вещи»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836712"/>
            <a:ext cx="8682168" cy="5688632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477" y="906526"/>
            <a:ext cx="2464848" cy="1786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797152"/>
            <a:ext cx="2304256" cy="1779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861344"/>
            <a:ext cx="1620182" cy="1786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104" y="4797152"/>
            <a:ext cx="2448272" cy="1779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037" y="861344"/>
            <a:ext cx="1746195" cy="1667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67236"/>
            <a:ext cx="2190747" cy="188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861344"/>
            <a:ext cx="1872208" cy="1786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8847" y="4653298"/>
            <a:ext cx="2311265" cy="190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4001" y="2938798"/>
            <a:ext cx="2433521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2289" y="2800182"/>
            <a:ext cx="2454846" cy="1636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45557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8496944" cy="604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85171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54176" cy="63408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 smtClean="0"/>
              <a:t>Игры на дифференциацию звуков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052736"/>
            <a:ext cx="8682168" cy="5400600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ü"/>
            </a:pPr>
            <a:r>
              <a:rPr lang="ru-RU" sz="3200" dirty="0" smtClean="0"/>
              <a:t> «</a:t>
            </a:r>
            <a:r>
              <a:rPr lang="ru-RU" sz="3200" dirty="0" smtClean="0">
                <a:solidFill>
                  <a:schemeClr val="tx1"/>
                </a:solidFill>
              </a:rPr>
              <a:t>Лево – право» (п-б)         «»Фокусник (в-ф)</a:t>
            </a:r>
          </a:p>
          <a:p>
            <a:pPr>
              <a:buFont typeface="Wingdings" pitchFamily="2" charset="2"/>
              <a:buChar char="ü"/>
            </a:pP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smtClean="0">
                <a:solidFill>
                  <a:schemeClr val="tx1"/>
                </a:solidFill>
              </a:rPr>
              <a:t>«Гуси и куры» (к-г)      «Выдели слово» (т-д)</a:t>
            </a:r>
          </a:p>
          <a:p>
            <a:pPr>
              <a:buFont typeface="Wingdings" pitchFamily="2" charset="2"/>
              <a:buChar char="ü"/>
            </a:pP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smtClean="0">
                <a:solidFill>
                  <a:schemeClr val="tx1"/>
                </a:solidFill>
              </a:rPr>
              <a:t>«Подарки для Зои и Зины» (з-</a:t>
            </a:r>
            <a:r>
              <a:rPr lang="ru-RU" sz="3200" dirty="0" err="1" smtClean="0">
                <a:solidFill>
                  <a:schemeClr val="tx1"/>
                </a:solidFill>
              </a:rPr>
              <a:t>зь</a:t>
            </a:r>
            <a:r>
              <a:rPr lang="ru-RU" sz="3200" dirty="0" smtClean="0">
                <a:solidFill>
                  <a:schemeClr val="tx1"/>
                </a:solidFill>
              </a:rPr>
              <a:t>)</a:t>
            </a:r>
          </a:p>
          <a:p>
            <a:pPr>
              <a:buFont typeface="Wingdings" pitchFamily="2" charset="2"/>
              <a:buChar char="ü"/>
            </a:pP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smtClean="0">
                <a:solidFill>
                  <a:schemeClr val="tx1"/>
                </a:solidFill>
              </a:rPr>
              <a:t> «Жуки и комары» (ж-з)</a:t>
            </a:r>
          </a:p>
          <a:p>
            <a:pPr>
              <a:buFont typeface="Wingdings" pitchFamily="2" charset="2"/>
              <a:buChar char="ü"/>
            </a:pP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smtClean="0">
                <a:solidFill>
                  <a:schemeClr val="tx1"/>
                </a:solidFill>
              </a:rPr>
              <a:t>«Жужжим – шипим» (ш-ж)</a:t>
            </a:r>
          </a:p>
          <a:p>
            <a:pPr>
              <a:buFont typeface="Wingdings" pitchFamily="2" charset="2"/>
              <a:buChar char="ü"/>
            </a:pP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smtClean="0">
                <a:solidFill>
                  <a:schemeClr val="tx1"/>
                </a:solidFill>
              </a:rPr>
              <a:t>«Помоги Роме и Рите» (р-</a:t>
            </a:r>
            <a:r>
              <a:rPr lang="ru-RU" sz="3200" dirty="0" err="1" smtClean="0">
                <a:solidFill>
                  <a:schemeClr val="tx1"/>
                </a:solidFill>
              </a:rPr>
              <a:t>рь</a:t>
            </a:r>
            <a:r>
              <a:rPr lang="ru-RU" sz="3200" dirty="0" smtClean="0">
                <a:solidFill>
                  <a:schemeClr val="tx1"/>
                </a:solidFill>
              </a:rPr>
              <a:t>)</a:t>
            </a:r>
          </a:p>
          <a:p>
            <a:pPr>
              <a:buFont typeface="Wingdings" pitchFamily="2" charset="2"/>
              <a:buChar char="ü"/>
            </a:pP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smtClean="0">
                <a:solidFill>
                  <a:schemeClr val="tx1"/>
                </a:solidFill>
              </a:rPr>
              <a:t> Спрячь шарик в ладошке– </a:t>
            </a:r>
          </a:p>
          <a:p>
            <a:pPr marL="45720" indent="0">
              <a:buNone/>
            </a:pPr>
            <a:r>
              <a:rPr lang="ru-RU" sz="3200" dirty="0" smtClean="0">
                <a:solidFill>
                  <a:schemeClr val="tx1"/>
                </a:solidFill>
              </a:rPr>
              <a:t>подними шарик»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717032"/>
            <a:ext cx="2627784" cy="2636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38035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54176" cy="92211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VI </a:t>
            </a:r>
            <a:r>
              <a:rPr lang="ru-RU" sz="28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этап – развитие навыков элементарного звукового анализа и синтеза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340768"/>
            <a:ext cx="8682168" cy="5112568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r>
              <a:rPr lang="ru-RU" sz="3500" b="1" dirty="0" smtClean="0">
                <a:solidFill>
                  <a:srgbClr val="002060"/>
                </a:solidFill>
              </a:rPr>
              <a:t>Этапы работы:</a:t>
            </a:r>
          </a:p>
          <a:p>
            <a:pPr marL="45720" indent="0">
              <a:buNone/>
            </a:pPr>
            <a:r>
              <a:rPr lang="ru-RU" sz="3200" dirty="0" smtClean="0"/>
              <a:t>- </a:t>
            </a:r>
            <a:r>
              <a:rPr lang="ru-RU" sz="3200" dirty="0" smtClean="0">
                <a:solidFill>
                  <a:schemeClr val="tx1"/>
                </a:solidFill>
              </a:rPr>
              <a:t>выделение первого и последнего звука в слове (сначала гласного, затем согласного звука)</a:t>
            </a:r>
          </a:p>
          <a:p>
            <a:pPr marL="45720" lvl="0" indent="0">
              <a:buClr>
                <a:srgbClr val="F14124">
                  <a:lumMod val="75000"/>
                </a:srgbClr>
              </a:buClr>
              <a:buNone/>
            </a:pPr>
            <a:r>
              <a:rPr lang="ru-RU" sz="3200" dirty="0" smtClean="0">
                <a:solidFill>
                  <a:schemeClr val="tx1"/>
                </a:solidFill>
              </a:rPr>
              <a:t>- определение позиции звука в слове (</a:t>
            </a:r>
            <a:r>
              <a:rPr lang="ru-RU" sz="3200" dirty="0">
                <a:solidFill>
                  <a:schemeClr val="tx1"/>
                </a:solidFill>
              </a:rPr>
              <a:t>сначала гласного, затем согласного звука</a:t>
            </a:r>
            <a:r>
              <a:rPr lang="ru-RU" sz="3200" dirty="0" smtClean="0">
                <a:solidFill>
                  <a:schemeClr val="tx1"/>
                </a:solidFill>
              </a:rPr>
              <a:t>)</a:t>
            </a:r>
          </a:p>
          <a:p>
            <a:pPr marL="45720" indent="0">
              <a:buNone/>
            </a:pPr>
            <a:r>
              <a:rPr lang="ru-RU" sz="3200" dirty="0" smtClean="0">
                <a:solidFill>
                  <a:schemeClr val="tx1"/>
                </a:solidFill>
              </a:rPr>
              <a:t>- определение последовательности звуков и количества звуков в сочетании из двух гласных звуков, слоге, слове (мак – луна – замок – школа).</a:t>
            </a:r>
          </a:p>
          <a:p>
            <a:pPr marL="45720" indent="0">
              <a:buNone/>
            </a:pPr>
            <a:r>
              <a:rPr lang="ru-RU" sz="3200" dirty="0" smtClean="0">
                <a:solidFill>
                  <a:schemeClr val="tx1"/>
                </a:solidFill>
              </a:rPr>
              <a:t>- деление слов на слоги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2678888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237" y="-31348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5934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2516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1410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754176" cy="10849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Broadway" pitchFamily="82" charset="0"/>
              </a:rPr>
              <a:t>I </a:t>
            </a:r>
            <a:r>
              <a:rPr lang="ru-RU" sz="2800" dirty="0" smtClean="0"/>
              <a:t>этап – узнавание неречевых звуков. Развитие слухового внимания и слуховой памяти.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435608" y="1700808"/>
            <a:ext cx="7498080" cy="4752528"/>
          </a:xfrm>
        </p:spPr>
        <p:txBody>
          <a:bodyPr>
            <a:normAutofit/>
          </a:bodyPr>
          <a:lstStyle/>
          <a:p>
            <a:endParaRPr lang="ru-RU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340768"/>
            <a:ext cx="8784976" cy="5290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1782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538152" cy="576064"/>
          </a:xfrm>
        </p:spPr>
        <p:txBody>
          <a:bodyPr>
            <a:noAutofit/>
          </a:bodyPr>
          <a:lstStyle/>
          <a:p>
            <a:pPr marL="82296" lvl="0" indent="0" algn="ctr">
              <a:spcBef>
                <a:spcPts val="600"/>
              </a:spcBef>
              <a:buNone/>
            </a:pPr>
            <a:r>
              <a:rPr lang="ru-RU" sz="3200" b="1" dirty="0">
                <a:solidFill>
                  <a:srgbClr val="002060"/>
                </a:solidFill>
                <a:effectLst/>
                <a:latin typeface="+mn-lt"/>
                <a:ea typeface="Segoe UI Black" pitchFamily="34" charset="0"/>
                <a:cs typeface="+mn-cs"/>
              </a:rPr>
              <a:t>Игра </a:t>
            </a:r>
            <a:r>
              <a:rPr lang="ru-RU" sz="3200" b="1" dirty="0" smtClean="0">
                <a:solidFill>
                  <a:srgbClr val="002060"/>
                </a:solidFill>
                <a:effectLst/>
                <a:latin typeface="+mn-lt"/>
                <a:ea typeface="Segoe UI Black" pitchFamily="34" charset="0"/>
                <a:cs typeface="+mn-cs"/>
              </a:rPr>
              <a:t>«</a:t>
            </a:r>
            <a:r>
              <a:rPr lang="ru-RU" sz="3200" dirty="0" smtClean="0">
                <a:solidFill>
                  <a:srgbClr val="002060"/>
                </a:solidFill>
                <a:effectLst/>
                <a:latin typeface="+mn-lt"/>
                <a:ea typeface="Segoe UI Black" pitchFamily="34" charset="0"/>
                <a:cs typeface="+mn-cs"/>
              </a:rPr>
              <a:t>Угадай по звуку</a:t>
            </a:r>
            <a:r>
              <a:rPr lang="ru-RU" sz="3200" b="1" dirty="0" smtClean="0">
                <a:solidFill>
                  <a:srgbClr val="002060"/>
                </a:solidFill>
                <a:effectLst/>
                <a:latin typeface="+mn-lt"/>
                <a:ea typeface="Segoe UI Black" pitchFamily="34" charset="0"/>
                <a:cs typeface="+mn-cs"/>
              </a:rPr>
              <a:t>»</a:t>
            </a:r>
            <a:r>
              <a:rPr lang="ru-RU" sz="3200" b="1" dirty="0">
                <a:solidFill>
                  <a:srgbClr val="002060"/>
                </a:solidFill>
                <a:effectLst/>
                <a:latin typeface="+mn-lt"/>
                <a:ea typeface="Segoe UI Black" pitchFamily="34" charset="0"/>
                <a:cs typeface="+mn-cs"/>
              </a:rPr>
              <a:t/>
            </a:r>
            <a:br>
              <a:rPr lang="ru-RU" sz="3200" b="1" dirty="0">
                <a:solidFill>
                  <a:srgbClr val="002060"/>
                </a:solidFill>
                <a:effectLst/>
                <a:latin typeface="+mn-lt"/>
                <a:ea typeface="Segoe UI Black" pitchFamily="34" charset="0"/>
                <a:cs typeface="+mn-cs"/>
              </a:rPr>
            </a:br>
            <a:endParaRPr lang="ru-RU" sz="3200" b="1" dirty="0">
              <a:solidFill>
                <a:srgbClr val="002060"/>
              </a:solidFill>
              <a:latin typeface="+mn-lt"/>
              <a:ea typeface="Segoe UI Black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40768"/>
            <a:ext cx="3096344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61" y="1481995"/>
            <a:ext cx="1582737" cy="1730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908388"/>
            <a:ext cx="2304256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450113"/>
            <a:ext cx="2520280" cy="2050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9693" y="3717032"/>
            <a:ext cx="2206723" cy="2563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8704" y="3908388"/>
            <a:ext cx="2232049" cy="2354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1918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10160" cy="56207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rgbClr val="002060"/>
                </a:solidFill>
                <a:effectLst/>
                <a:latin typeface="+mn-lt"/>
                <a:ea typeface="Calibri"/>
                <a:cs typeface="Times New Roman"/>
              </a:rPr>
              <a:t>Игра: «Угадай что звучит»</a:t>
            </a:r>
            <a:r>
              <a:rPr lang="ru-RU" sz="3600" b="1" dirty="0">
                <a:solidFill>
                  <a:srgbClr val="002060"/>
                </a:solidFill>
                <a:effectLst/>
                <a:latin typeface="+mn-lt"/>
                <a:ea typeface="Calibri"/>
                <a:cs typeface="Times New Roman"/>
              </a:rPr>
              <a:t> </a:t>
            </a:r>
            <a:endParaRPr lang="ru-RU" sz="3600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5" name="Объект 4" descr="C:\Users\Екатерина\Desktop\презентация\i.jpg"/>
          <p:cNvPicPr>
            <a:picLocks noGrp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520" y="980728"/>
            <a:ext cx="8496944" cy="55446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0561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rgbClr val="002060"/>
                </a:solidFill>
                <a:effectLst/>
                <a:latin typeface="+mn-lt"/>
                <a:ea typeface="+mn-ea"/>
                <a:cs typeface="+mn-cs"/>
              </a:rPr>
              <a:t>Игра «Шумящие </a:t>
            </a:r>
            <a:r>
              <a:rPr lang="ru-RU" sz="3200" b="1" dirty="0">
                <a:solidFill>
                  <a:srgbClr val="002060"/>
                </a:solidFill>
                <a:effectLst/>
                <a:latin typeface="+mn-lt"/>
                <a:ea typeface="+mn-ea"/>
                <a:cs typeface="+mn-cs"/>
              </a:rPr>
              <a:t>коробочки»</a:t>
            </a:r>
            <a:endParaRPr lang="ru-RU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179512" y="980728"/>
            <a:ext cx="8754176" cy="554461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(разнообразное содержание коробочек – скрепки, горох, фасоль, крупы, пуговицы, монеты, мелкие камушки, сухой песок  и т.д.)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97" y="2492896"/>
            <a:ext cx="4248472" cy="3326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284984"/>
            <a:ext cx="4248472" cy="3243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8913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54176" cy="1066130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en-US" sz="2800" dirty="0" smtClean="0"/>
              <a:t>II</a:t>
            </a:r>
            <a:r>
              <a:rPr lang="ru-RU" sz="2800" dirty="0" smtClean="0"/>
              <a:t> этап – различение высоты, силы, тембра голоса на материале одинаковых звуков, слов, фраз.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268760"/>
            <a:ext cx="8682168" cy="525658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3200" b="1" dirty="0" smtClean="0">
                <a:solidFill>
                  <a:srgbClr val="002060"/>
                </a:solidFill>
                <a:ea typeface="Calibri"/>
              </a:rPr>
              <a:t>« </a:t>
            </a:r>
            <a:r>
              <a:rPr lang="ru-RU" sz="3200" b="1" dirty="0">
                <a:solidFill>
                  <a:srgbClr val="002060"/>
                </a:solidFill>
                <a:ea typeface="Calibri"/>
              </a:rPr>
              <a:t>Далеко – близко</a:t>
            </a:r>
            <a:r>
              <a:rPr lang="ru-RU" sz="3200" b="1" dirty="0" smtClean="0">
                <a:solidFill>
                  <a:srgbClr val="002060"/>
                </a:solidFill>
                <a:ea typeface="Calibri"/>
              </a:rPr>
              <a:t>»</a:t>
            </a:r>
            <a:r>
              <a:rPr lang="ru-RU" sz="3200" dirty="0">
                <a:solidFill>
                  <a:srgbClr val="000000"/>
                </a:solidFill>
                <a:ea typeface="Calibri"/>
                <a:cs typeface="Times New Roman"/>
              </a:rPr>
              <a:t> </a:t>
            </a:r>
            <a:r>
              <a:rPr lang="ru-RU" sz="2800" dirty="0">
                <a:solidFill>
                  <a:schemeClr val="tx1"/>
                </a:solidFill>
                <a:ea typeface="Calibri"/>
                <a:cs typeface="Times New Roman"/>
              </a:rPr>
              <a:t>(</a:t>
            </a:r>
            <a:r>
              <a:rPr lang="ru-RU" sz="2800" dirty="0" smtClean="0">
                <a:solidFill>
                  <a:schemeClr val="tx1"/>
                </a:solidFill>
                <a:ea typeface="Calibri"/>
                <a:cs typeface="Times New Roman"/>
              </a:rPr>
              <a:t>Водящий </a:t>
            </a:r>
            <a:r>
              <a:rPr lang="ru-RU" sz="2800" dirty="0">
                <a:solidFill>
                  <a:schemeClr val="tx1"/>
                </a:solidFill>
                <a:ea typeface="Calibri"/>
                <a:cs typeface="Times New Roman"/>
              </a:rPr>
              <a:t>произносит «Ау!» то громко, то </a:t>
            </a:r>
            <a:r>
              <a:rPr lang="ru-RU" sz="2800" dirty="0" smtClean="0">
                <a:solidFill>
                  <a:schemeClr val="tx1"/>
                </a:solidFill>
                <a:ea typeface="Calibri"/>
                <a:cs typeface="Times New Roman"/>
              </a:rPr>
              <a:t>тихо</a:t>
            </a:r>
            <a:r>
              <a:rPr lang="ru-RU" sz="2800" dirty="0">
                <a:solidFill>
                  <a:schemeClr val="tx1"/>
                </a:solidFill>
                <a:ea typeface="Calibri"/>
                <a:cs typeface="Times New Roman"/>
              </a:rPr>
              <a:t>)</a:t>
            </a:r>
            <a:endParaRPr lang="ru-RU" sz="2800" b="1" dirty="0" smtClean="0">
              <a:solidFill>
                <a:schemeClr val="tx1"/>
              </a:solidFill>
              <a:ea typeface="Calibri"/>
            </a:endParaRPr>
          </a:p>
          <a:p>
            <a:pPr>
              <a:buFont typeface="Wingdings" pitchFamily="2" charset="2"/>
              <a:buChar char="ü"/>
            </a:pPr>
            <a:r>
              <a:rPr lang="ru-RU" sz="3200" b="1" dirty="0" smtClean="0">
                <a:solidFill>
                  <a:srgbClr val="002060"/>
                </a:solidFill>
                <a:ea typeface="Calibri"/>
              </a:rPr>
              <a:t>« </a:t>
            </a:r>
            <a:r>
              <a:rPr lang="ru-RU" sz="3200" b="1" dirty="0">
                <a:solidFill>
                  <a:srgbClr val="002060"/>
                </a:solidFill>
                <a:ea typeface="Calibri"/>
              </a:rPr>
              <a:t>Узнай по голосу»</a:t>
            </a:r>
            <a:r>
              <a:rPr lang="ru-RU" sz="3200" b="1" dirty="0">
                <a:solidFill>
                  <a:schemeClr val="accent5"/>
                </a:solidFill>
                <a:ea typeface="Calibri"/>
              </a:rPr>
              <a:t> </a:t>
            </a:r>
            <a:r>
              <a:rPr lang="ru-RU" sz="2800" dirty="0" smtClean="0">
                <a:solidFill>
                  <a:schemeClr val="tx1"/>
                </a:solidFill>
                <a:ea typeface="Calibri"/>
              </a:rPr>
              <a:t>(Узнают друг друга по голосу)</a:t>
            </a:r>
          </a:p>
          <a:p>
            <a:pPr>
              <a:buFont typeface="Wingdings" pitchFamily="2" charset="2"/>
              <a:buChar char="ü"/>
            </a:pPr>
            <a:r>
              <a:rPr lang="ru-RU" sz="3200" b="1" dirty="0" smtClean="0">
                <a:solidFill>
                  <a:srgbClr val="002060"/>
                </a:solidFill>
                <a:ea typeface="Calibri"/>
              </a:rPr>
              <a:t>«Животные </a:t>
            </a:r>
            <a:r>
              <a:rPr lang="ru-RU" sz="3200" b="1" dirty="0">
                <a:solidFill>
                  <a:srgbClr val="002060"/>
                </a:solidFill>
                <a:ea typeface="Calibri"/>
              </a:rPr>
              <a:t>и их детёныши</a:t>
            </a:r>
            <a:r>
              <a:rPr lang="ru-RU" sz="3200" b="1" dirty="0" smtClean="0">
                <a:solidFill>
                  <a:srgbClr val="002060"/>
                </a:solidFill>
                <a:ea typeface="Calibri"/>
              </a:rPr>
              <a:t>»</a:t>
            </a:r>
            <a:r>
              <a:rPr lang="ru-RU" sz="3200" dirty="0"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r>
              <a:rPr lang="ru-RU" sz="2800" dirty="0" smtClean="0">
                <a:solidFill>
                  <a:srgbClr val="000000"/>
                </a:solidFill>
                <a:ea typeface="Calibri"/>
                <a:cs typeface="Times New Roman"/>
              </a:rPr>
              <a:t>(Взрослый </a:t>
            </a:r>
            <a:r>
              <a:rPr lang="ru-RU" sz="2800" dirty="0">
                <a:solidFill>
                  <a:srgbClr val="000000"/>
                </a:solidFill>
                <a:ea typeface="Calibri"/>
                <a:cs typeface="Times New Roman"/>
              </a:rPr>
              <a:t>произносит каждое звукоподражание то низким, то высоким </a:t>
            </a:r>
            <a:r>
              <a:rPr lang="ru-RU" sz="2800" dirty="0" smtClean="0">
                <a:solidFill>
                  <a:srgbClr val="000000"/>
                </a:solidFill>
                <a:ea typeface="Calibri"/>
                <a:cs typeface="Times New Roman"/>
              </a:rPr>
              <a:t>голосом)</a:t>
            </a:r>
            <a:endParaRPr lang="ru-RU" sz="2800" b="1" dirty="0" smtClean="0">
              <a:solidFill>
                <a:schemeClr val="accent5"/>
              </a:solidFill>
              <a:ea typeface="Calibri"/>
            </a:endParaRPr>
          </a:p>
          <a:p>
            <a:pPr>
              <a:buFont typeface="Wingdings" pitchFamily="2" charset="2"/>
              <a:buChar char="ü"/>
            </a:pPr>
            <a:r>
              <a:rPr lang="ru-RU" sz="3200" dirty="0" smtClean="0"/>
              <a:t>«</a:t>
            </a:r>
            <a:r>
              <a:rPr lang="ru-RU" sz="3200" b="1" dirty="0" smtClean="0">
                <a:solidFill>
                  <a:srgbClr val="002060"/>
                </a:solidFill>
              </a:rPr>
              <a:t>Три медведя» </a:t>
            </a:r>
            <a:r>
              <a:rPr lang="ru-RU" sz="2800" dirty="0" smtClean="0">
                <a:solidFill>
                  <a:schemeClr val="tx1"/>
                </a:solidFill>
              </a:rPr>
              <a:t>(Дети угадывают, </a:t>
            </a:r>
          </a:p>
          <a:p>
            <a:pPr marL="45720" indent="0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когда говорит мама-медведица, </a:t>
            </a:r>
          </a:p>
          <a:p>
            <a:pPr marL="45720" indent="0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папа-медведь и медвежонок)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365104"/>
            <a:ext cx="2016224" cy="2268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9865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54176" cy="85010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dirty="0" smtClean="0"/>
              <a:t>III</a:t>
            </a:r>
            <a:r>
              <a:rPr lang="ru-RU" sz="2800" dirty="0" smtClean="0"/>
              <a:t> этап – различение слов, близких по своему звуковому составу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268760"/>
            <a:ext cx="8754176" cy="5400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2800" b="1" dirty="0">
                <a:solidFill>
                  <a:srgbClr val="002060"/>
                </a:solidFill>
                <a:ea typeface="Calibri"/>
                <a:cs typeface="Times New Roman"/>
              </a:rPr>
              <a:t>Игра «Незнайка запутался</a:t>
            </a:r>
            <a:r>
              <a:rPr lang="ru-RU" sz="2800" b="1" dirty="0" smtClean="0">
                <a:solidFill>
                  <a:srgbClr val="002060"/>
                </a:solidFill>
                <a:ea typeface="Calibri"/>
                <a:cs typeface="Times New Roman"/>
              </a:rPr>
              <a:t>»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74" y="1139301"/>
            <a:ext cx="1771092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74" y="5178306"/>
            <a:ext cx="1851014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78" y="1082289"/>
            <a:ext cx="1728192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74" y="3212976"/>
            <a:ext cx="1851014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7071" y="3066108"/>
            <a:ext cx="1886424" cy="166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7071" y="5013176"/>
            <a:ext cx="1800199" cy="1648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267744" y="1982389"/>
            <a:ext cx="4590256" cy="4918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2920" lvl="0" indent="-457200">
              <a:spcBef>
                <a:spcPct val="20000"/>
              </a:spcBef>
              <a:buClr>
                <a:srgbClr val="F14124">
                  <a:lumMod val="75000"/>
                </a:srgbClr>
              </a:buClr>
              <a:buSzPct val="130000"/>
              <a:buFontTx/>
              <a:buChar char="-"/>
            </a:pPr>
            <a:r>
              <a:rPr lang="ru-RU" sz="2800" dirty="0" smtClean="0">
                <a:solidFill>
                  <a:srgbClr val="000000"/>
                </a:solidFill>
                <a:ea typeface="Times New Roman"/>
              </a:rPr>
              <a:t>разложить </a:t>
            </a:r>
            <a:r>
              <a:rPr lang="ru-RU" sz="2800" dirty="0">
                <a:solidFill>
                  <a:srgbClr val="000000"/>
                </a:solidFill>
                <a:ea typeface="Times New Roman"/>
              </a:rPr>
              <a:t>по коробочкам картинки с изображенными на них предметами, которые произносятся похоже. </a:t>
            </a:r>
            <a:r>
              <a:rPr lang="ru-RU" sz="2800" dirty="0" smtClean="0">
                <a:solidFill>
                  <a:srgbClr val="000000"/>
                </a:solidFill>
                <a:ea typeface="Times New Roman"/>
              </a:rPr>
              <a:t> </a:t>
            </a:r>
          </a:p>
          <a:p>
            <a:pPr marL="502920" lvl="0" indent="-457200">
              <a:spcBef>
                <a:spcPct val="20000"/>
              </a:spcBef>
              <a:buClr>
                <a:srgbClr val="F14124">
                  <a:lumMod val="75000"/>
                </a:srgbClr>
              </a:buClr>
              <a:buSzPct val="130000"/>
              <a:buFontTx/>
              <a:buChar char="-"/>
            </a:pPr>
            <a:r>
              <a:rPr lang="ru-RU" sz="2800" dirty="0" smtClean="0">
                <a:solidFill>
                  <a:srgbClr val="000000"/>
                </a:solidFill>
                <a:ea typeface="Times New Roman"/>
              </a:rPr>
              <a:t>выбрать </a:t>
            </a:r>
            <a:r>
              <a:rPr lang="ru-RU" sz="2800" dirty="0">
                <a:solidFill>
                  <a:srgbClr val="000000"/>
                </a:solidFill>
                <a:ea typeface="Times New Roman"/>
              </a:rPr>
              <a:t>из определенной группы картинок ту, которая нужна Незнайке (</a:t>
            </a:r>
            <a:r>
              <a:rPr lang="ru-RU" sz="2800" dirty="0" smtClean="0">
                <a:solidFill>
                  <a:srgbClr val="000000"/>
                </a:solidFill>
                <a:ea typeface="Times New Roman"/>
              </a:rPr>
              <a:t>предмет называет </a:t>
            </a:r>
            <a:r>
              <a:rPr lang="ru-RU" sz="2800" dirty="0">
                <a:solidFill>
                  <a:srgbClr val="000000"/>
                </a:solidFill>
                <a:ea typeface="Times New Roman"/>
              </a:rPr>
              <a:t>педагог).</a:t>
            </a:r>
            <a:endParaRPr lang="ru-RU" sz="2800" dirty="0">
              <a:solidFill>
                <a:prstClr val="black">
                  <a:lumMod val="75000"/>
                  <a:lumOff val="25000"/>
                </a:prstClr>
              </a:solidFill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7030723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812</TotalTime>
  <Words>561</Words>
  <Application>Microsoft Office PowerPoint</Application>
  <PresentationFormat>Экран (4:3)</PresentationFormat>
  <Paragraphs>71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Broadway</vt:lpstr>
      <vt:lpstr>Calibri</vt:lpstr>
      <vt:lpstr>Constantia</vt:lpstr>
      <vt:lpstr>Georgia</vt:lpstr>
      <vt:lpstr>Segoe UI Black</vt:lpstr>
      <vt:lpstr>Times New Roman</vt:lpstr>
      <vt:lpstr>Wingdings</vt:lpstr>
      <vt:lpstr>Воздушный поток</vt:lpstr>
      <vt:lpstr>Развитие фонематического восприятия у дошкольников</vt:lpstr>
      <vt:lpstr>Презентация PowerPoint</vt:lpstr>
      <vt:lpstr>Презентация PowerPoint</vt:lpstr>
      <vt:lpstr>I этап – узнавание неречевых звуков. Развитие слухового внимания и слуховой памяти.</vt:lpstr>
      <vt:lpstr>Игра «Угадай по звуку» </vt:lpstr>
      <vt:lpstr>Игра: «Угадай что звучит» </vt:lpstr>
      <vt:lpstr>Игра «Шумящие коробочки»</vt:lpstr>
      <vt:lpstr>II этап – различение высоты, силы, тембра голоса на материале одинаковых звуков, слов, фраз. </vt:lpstr>
      <vt:lpstr>III этап – различение слов, близких по своему звуковому составу</vt:lpstr>
      <vt:lpstr>«Поэт» </vt:lpstr>
      <vt:lpstr>IV этап – дифференциация слогов</vt:lpstr>
      <vt:lpstr>V этап – дифференциация фонем</vt:lpstr>
      <vt:lpstr>Презентация PowerPoint</vt:lpstr>
      <vt:lpstr>Игра «Услышишь - хлопни» </vt:lpstr>
      <vt:lpstr>«Помоги собрать вещи»</vt:lpstr>
      <vt:lpstr>Презентация PowerPoint</vt:lpstr>
      <vt:lpstr>Игры на дифференциацию звуков</vt:lpstr>
      <vt:lpstr>VI этап – развитие навыков элементарного звукового анализа и синтеза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фонематического восприятия</dc:title>
  <dc:creator>Екатерина</dc:creator>
  <cp:lastModifiedBy>ACER-PC</cp:lastModifiedBy>
  <cp:revision>57</cp:revision>
  <dcterms:created xsi:type="dcterms:W3CDTF">2019-02-17T14:53:37Z</dcterms:created>
  <dcterms:modified xsi:type="dcterms:W3CDTF">2020-04-04T08:09:58Z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703785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