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58" r:id="rId3"/>
    <p:sldId id="259" r:id="rId4"/>
    <p:sldId id="260" r:id="rId5"/>
    <p:sldId id="261" r:id="rId6"/>
    <p:sldId id="262" r:id="rId7"/>
    <p:sldId id="263" r:id="rId8"/>
    <p:sldId id="286" r:id="rId9"/>
    <p:sldId id="264" r:id="rId10"/>
    <p:sldId id="265" r:id="rId11"/>
    <p:sldId id="296" r:id="rId12"/>
    <p:sldId id="279"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91" r:id="rId32"/>
    <p:sldId id="292" r:id="rId33"/>
    <p:sldId id="293" r:id="rId34"/>
    <p:sldId id="294" r:id="rId35"/>
    <p:sldId id="285" r:id="rId36"/>
    <p:sldId id="288" r:id="rId37"/>
    <p:sldId id="289" r:id="rId38"/>
    <p:sldId id="29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59" autoAdjust="0"/>
  </p:normalViewPr>
  <p:slideViewPr>
    <p:cSldViewPr>
      <p:cViewPr>
        <p:scale>
          <a:sx n="89" d="100"/>
          <a:sy n="89" d="100"/>
        </p:scale>
        <p:origin x="-125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B0B743-69AD-4208-85AE-3CF9284C4A69}" type="datetimeFigureOut">
              <a:rPr lang="ru-RU" smtClean="0"/>
              <a:pPr/>
              <a:t>11.05.2020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CB75B40-861C-4CED-9BA9-17891E5377A4}"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0B743-69AD-4208-85AE-3CF9284C4A69}" type="datetimeFigureOut">
              <a:rPr lang="ru-RU" smtClean="0"/>
              <a:pPr/>
              <a:t>11.05.2020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75B40-861C-4CED-9BA9-17891E5377A4}"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27584" y="1690062"/>
            <a:ext cx="7632848" cy="3477875"/>
          </a:xfrm>
          <a:prstGeom prst="rect">
            <a:avLst/>
          </a:prstGeom>
          <a:noFill/>
        </p:spPr>
        <p:txBody>
          <a:bodyPr wrap="square" rtlCol="0">
            <a:spAutoFit/>
          </a:bodyPr>
          <a:lstStyle/>
          <a:p>
            <a:r>
              <a:rPr lang="ru-RU" sz="2000" b="1" i="1" dirty="0">
                <a:solidFill>
                  <a:schemeClr val="accent3">
                    <a:lumMod val="50000"/>
                  </a:schemeClr>
                </a:solidFill>
              </a:rPr>
              <a:t>Конспект занятия в подготовительной группе на тему: «Деревья»</a:t>
            </a:r>
          </a:p>
          <a:p>
            <a:r>
              <a:rPr lang="ru-RU" i="1" dirty="0" smtClean="0">
                <a:solidFill>
                  <a:schemeClr val="accent3"/>
                </a:solidFill>
              </a:rPr>
              <a:t/>
            </a:r>
            <a:br>
              <a:rPr lang="ru-RU" i="1" dirty="0" smtClean="0">
                <a:solidFill>
                  <a:schemeClr val="accent3"/>
                </a:solidFill>
              </a:rPr>
            </a:br>
            <a:r>
              <a:rPr lang="ru-RU" i="1" u="sng" dirty="0" smtClean="0">
                <a:solidFill>
                  <a:schemeClr val="accent3">
                    <a:lumMod val="50000"/>
                  </a:schemeClr>
                </a:solidFill>
                <a:latin typeface="Times New Roman" pitchFamily="18" charset="0"/>
                <a:cs typeface="Times New Roman" pitchFamily="18" charset="0"/>
              </a:rPr>
              <a:t>Цель:</a:t>
            </a:r>
            <a:r>
              <a:rPr lang="ru-RU" i="1" dirty="0" smtClean="0">
                <a:solidFill>
                  <a:schemeClr val="accent3">
                    <a:lumMod val="50000"/>
                  </a:schemeClr>
                </a:solidFill>
                <a:latin typeface="Times New Roman" pitchFamily="18" charset="0"/>
                <a:cs typeface="Times New Roman" pitchFamily="18" charset="0"/>
              </a:rPr>
              <a:t> закрепление и обобщение представлений детей о деревьях.</a:t>
            </a:r>
            <a:br>
              <a:rPr lang="ru-RU" i="1" dirty="0" smtClean="0">
                <a:solidFill>
                  <a:schemeClr val="accent3">
                    <a:lumMod val="50000"/>
                  </a:schemeClr>
                </a:solidFill>
                <a:latin typeface="Times New Roman" pitchFamily="18" charset="0"/>
                <a:cs typeface="Times New Roman" pitchFamily="18" charset="0"/>
              </a:rPr>
            </a:br>
            <a:r>
              <a:rPr lang="ru-RU" i="1" u="sng" dirty="0" smtClean="0">
                <a:solidFill>
                  <a:schemeClr val="accent3">
                    <a:lumMod val="50000"/>
                  </a:schemeClr>
                </a:solidFill>
                <a:latin typeface="Times New Roman" pitchFamily="18" charset="0"/>
                <a:cs typeface="Times New Roman" pitchFamily="18" charset="0"/>
              </a:rPr>
              <a:t>Задачи:</a:t>
            </a:r>
            <a:r>
              <a:rPr lang="ru-RU" i="1" dirty="0" smtClean="0">
                <a:solidFill>
                  <a:schemeClr val="accent3">
                    <a:lumMod val="50000"/>
                  </a:schemeClr>
                </a:solidFill>
                <a:latin typeface="Times New Roman" pitchFamily="18" charset="0"/>
                <a:cs typeface="Times New Roman" pitchFamily="18" charset="0"/>
              </a:rPr>
              <a:t/>
            </a:r>
            <a:br>
              <a:rPr lang="ru-RU" i="1" dirty="0" smtClean="0">
                <a:solidFill>
                  <a:schemeClr val="accent3">
                    <a:lumMod val="50000"/>
                  </a:schemeClr>
                </a:solidFill>
                <a:latin typeface="Times New Roman" pitchFamily="18" charset="0"/>
                <a:cs typeface="Times New Roman" pitchFamily="18" charset="0"/>
              </a:rPr>
            </a:br>
            <a:r>
              <a:rPr lang="ru-RU" i="1" dirty="0" smtClean="0">
                <a:solidFill>
                  <a:schemeClr val="accent3">
                    <a:lumMod val="50000"/>
                  </a:schemeClr>
                </a:solidFill>
                <a:latin typeface="Times New Roman" pitchFamily="18" charset="0"/>
                <a:cs typeface="Times New Roman" pitchFamily="18" charset="0"/>
              </a:rPr>
              <a:t>- способствовать закреплению знаний детей о деревьях, их строении;</a:t>
            </a:r>
            <a:br>
              <a:rPr lang="ru-RU" i="1" dirty="0" smtClean="0">
                <a:solidFill>
                  <a:schemeClr val="accent3">
                    <a:lumMod val="50000"/>
                  </a:schemeClr>
                </a:solidFill>
                <a:latin typeface="Times New Roman" pitchFamily="18" charset="0"/>
                <a:cs typeface="Times New Roman" pitchFamily="18" charset="0"/>
              </a:rPr>
            </a:br>
            <a:r>
              <a:rPr lang="ru-RU" i="1" dirty="0" smtClean="0">
                <a:solidFill>
                  <a:schemeClr val="accent3">
                    <a:lumMod val="50000"/>
                  </a:schemeClr>
                </a:solidFill>
                <a:latin typeface="Times New Roman" pitchFamily="18" charset="0"/>
                <a:cs typeface="Times New Roman" pitchFamily="18" charset="0"/>
              </a:rPr>
              <a:t>- способствовать развитию умения сравнивать, называть сходства и отличия;</a:t>
            </a:r>
          </a:p>
          <a:p>
            <a:r>
              <a:rPr lang="ru-RU" i="1" dirty="0" smtClean="0">
                <a:solidFill>
                  <a:schemeClr val="accent3">
                    <a:lumMod val="50000"/>
                  </a:schemeClr>
                </a:solidFill>
                <a:latin typeface="Times New Roman" pitchFamily="18" charset="0"/>
                <a:cs typeface="Times New Roman" pitchFamily="18" charset="0"/>
              </a:rPr>
              <a:t>- формировать представления о «хвойном» и «лиственном» деревьях;</a:t>
            </a:r>
            <a:br>
              <a:rPr lang="ru-RU" i="1" dirty="0" smtClean="0">
                <a:solidFill>
                  <a:schemeClr val="accent3">
                    <a:lumMod val="50000"/>
                  </a:schemeClr>
                </a:solidFill>
                <a:latin typeface="Times New Roman" pitchFamily="18" charset="0"/>
                <a:cs typeface="Times New Roman" pitchFamily="18" charset="0"/>
              </a:rPr>
            </a:br>
            <a:r>
              <a:rPr lang="ru-RU" i="1" dirty="0" smtClean="0">
                <a:solidFill>
                  <a:schemeClr val="accent3">
                    <a:lumMod val="50000"/>
                  </a:schemeClr>
                </a:solidFill>
                <a:latin typeface="Times New Roman" pitchFamily="18" charset="0"/>
                <a:cs typeface="Times New Roman" pitchFamily="18" charset="0"/>
              </a:rPr>
              <a:t>- развивать умение замечать и называть изменения, происходящие в природе с приходом другого времени года: осени;</a:t>
            </a:r>
            <a:br>
              <a:rPr lang="ru-RU" i="1" dirty="0" smtClean="0">
                <a:solidFill>
                  <a:schemeClr val="accent3">
                    <a:lumMod val="50000"/>
                  </a:schemeClr>
                </a:solidFill>
                <a:latin typeface="Times New Roman" pitchFamily="18" charset="0"/>
                <a:cs typeface="Times New Roman" pitchFamily="18" charset="0"/>
              </a:rPr>
            </a:br>
            <a:r>
              <a:rPr lang="ru-RU" i="1" dirty="0" smtClean="0">
                <a:solidFill>
                  <a:schemeClr val="accent3">
                    <a:lumMod val="50000"/>
                  </a:schemeClr>
                </a:solidFill>
                <a:latin typeface="Times New Roman" pitchFamily="18" charset="0"/>
                <a:cs typeface="Times New Roman" pitchFamily="18" charset="0"/>
              </a:rPr>
              <a:t>- воспитывать интерес к миру природы</a:t>
            </a:r>
            <a:r>
              <a:rPr lang="ru-RU" b="1" i="1" dirty="0" smtClean="0">
                <a:solidFill>
                  <a:schemeClr val="accent3">
                    <a:lumMod val="50000"/>
                  </a:schemeClr>
                </a:solidFill>
                <a:latin typeface="Times New Roman" pitchFamily="18" charset="0"/>
                <a:cs typeface="Times New Roman" pitchFamily="18" charset="0"/>
              </a:rPr>
              <a:t>.</a:t>
            </a:r>
            <a:endParaRPr lang="ru-RU" b="1" i="1" dirty="0">
              <a:solidFill>
                <a:schemeClr val="accent3">
                  <a:lumMod val="50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635896" y="0"/>
            <a:ext cx="1617751" cy="584775"/>
          </a:xfrm>
          <a:prstGeom prst="rect">
            <a:avLst/>
          </a:prstGeom>
          <a:noFill/>
        </p:spPr>
        <p:txBody>
          <a:bodyPr wrap="none" rtlCol="0">
            <a:spAutoFit/>
          </a:bodyPr>
          <a:lstStyle/>
          <a:p>
            <a:r>
              <a:rPr lang="ru-RU" sz="3200" b="1" i="1" u="sng" dirty="0" smtClean="0">
                <a:solidFill>
                  <a:schemeClr val="accent3">
                    <a:lumMod val="50000"/>
                  </a:schemeClr>
                </a:solidFill>
                <a:latin typeface="Times New Roman" pitchFamily="18" charset="0"/>
                <a:cs typeface="Times New Roman" pitchFamily="18" charset="0"/>
              </a:rPr>
              <a:t>Деревья</a:t>
            </a:r>
            <a:endParaRPr lang="ru-RU" sz="3200" b="1" i="1" u="sng" dirty="0">
              <a:solidFill>
                <a:schemeClr val="accent3">
                  <a:lumMod val="50000"/>
                </a:schemeClr>
              </a:solidFill>
              <a:latin typeface="Times New Roman" pitchFamily="18" charset="0"/>
              <a:cs typeface="Times New Roman" pitchFamily="18" charset="0"/>
            </a:endParaRPr>
          </a:p>
        </p:txBody>
      </p:sp>
      <p:cxnSp>
        <p:nvCxnSpPr>
          <p:cNvPr id="7" name="Прямая со стрелкой 6"/>
          <p:cNvCxnSpPr/>
          <p:nvPr/>
        </p:nvCxnSpPr>
        <p:spPr>
          <a:xfrm flipH="1">
            <a:off x="3563888" y="548680"/>
            <a:ext cx="792088" cy="432048"/>
          </a:xfrm>
          <a:prstGeom prst="straightConnector1">
            <a:avLst/>
          </a:prstGeom>
          <a:ln>
            <a:solidFill>
              <a:schemeClr val="accent3">
                <a:lumMod val="7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8" name="Прямая со стрелкой 7"/>
          <p:cNvCxnSpPr/>
          <p:nvPr/>
        </p:nvCxnSpPr>
        <p:spPr>
          <a:xfrm>
            <a:off x="4572000" y="548680"/>
            <a:ext cx="792088" cy="432048"/>
          </a:xfrm>
          <a:prstGeom prst="straightConnector1">
            <a:avLst/>
          </a:prstGeom>
          <a:ln>
            <a:solidFill>
              <a:schemeClr val="accent3">
                <a:lumMod val="75000"/>
              </a:schemeClr>
            </a:solidFill>
            <a:tailEnd type="arrow"/>
          </a:ln>
        </p:spPr>
        <p:style>
          <a:lnRef idx="3">
            <a:schemeClr val="accent4"/>
          </a:lnRef>
          <a:fillRef idx="0">
            <a:schemeClr val="accent4"/>
          </a:fillRef>
          <a:effectRef idx="2">
            <a:schemeClr val="accent4"/>
          </a:effectRef>
          <a:fontRef idx="minor">
            <a:schemeClr val="tx1"/>
          </a:fontRef>
        </p:style>
      </p:cxnSp>
      <p:pic>
        <p:nvPicPr>
          <p:cNvPr id="12" name="Рисунок 11" descr="24439832.png"/>
          <p:cNvPicPr>
            <a:picLocks noChangeAspect="1"/>
          </p:cNvPicPr>
          <p:nvPr/>
        </p:nvPicPr>
        <p:blipFill>
          <a:blip r:embed="rId3" cstate="print"/>
          <a:srcRect l="20548" r="26027"/>
          <a:stretch>
            <a:fillRect/>
          </a:stretch>
        </p:blipFill>
        <p:spPr>
          <a:xfrm>
            <a:off x="323528" y="0"/>
            <a:ext cx="2808312" cy="5256584"/>
          </a:xfrm>
          <a:prstGeom prst="rect">
            <a:avLst/>
          </a:prstGeom>
        </p:spPr>
      </p:pic>
      <p:pic>
        <p:nvPicPr>
          <p:cNvPr id="16" name="Рисунок 15" descr="15076841.png"/>
          <p:cNvPicPr>
            <a:picLocks noChangeAspect="1"/>
          </p:cNvPicPr>
          <p:nvPr/>
        </p:nvPicPr>
        <p:blipFill>
          <a:blip r:embed="rId4" cstate="print"/>
          <a:srcRect l="20576" r="22537"/>
          <a:stretch>
            <a:fillRect/>
          </a:stretch>
        </p:blipFill>
        <p:spPr>
          <a:xfrm>
            <a:off x="5868144" y="-243408"/>
            <a:ext cx="2987824" cy="5252195"/>
          </a:xfrm>
          <a:prstGeom prst="rect">
            <a:avLst/>
          </a:prstGeom>
        </p:spPr>
      </p:pic>
      <p:pic>
        <p:nvPicPr>
          <p:cNvPr id="17" name="Рисунок 16" descr="19029327.png"/>
          <p:cNvPicPr>
            <a:picLocks noChangeAspect="1"/>
          </p:cNvPicPr>
          <p:nvPr/>
        </p:nvPicPr>
        <p:blipFill>
          <a:blip r:embed="rId5" cstate="print"/>
          <a:stretch>
            <a:fillRect/>
          </a:stretch>
        </p:blipFill>
        <p:spPr>
          <a:xfrm>
            <a:off x="1475656" y="5157192"/>
            <a:ext cx="2619183" cy="1512169"/>
          </a:xfrm>
          <a:prstGeom prst="rect">
            <a:avLst/>
          </a:prstGeom>
          <a:ln>
            <a:solidFill>
              <a:schemeClr val="accent3">
                <a:lumMod val="75000"/>
              </a:schemeClr>
            </a:solidFill>
          </a:ln>
        </p:spPr>
      </p:pic>
      <p:pic>
        <p:nvPicPr>
          <p:cNvPr id="18" name="Рисунок 17" descr="elovie-vetki-v2.orig.png"/>
          <p:cNvPicPr>
            <a:picLocks noChangeAspect="1"/>
          </p:cNvPicPr>
          <p:nvPr/>
        </p:nvPicPr>
        <p:blipFill>
          <a:blip r:embed="rId6" cstate="print"/>
          <a:stretch>
            <a:fillRect/>
          </a:stretch>
        </p:blipFill>
        <p:spPr>
          <a:xfrm>
            <a:off x="4860032" y="5157192"/>
            <a:ext cx="2520280" cy="1523364"/>
          </a:xfrm>
          <a:prstGeom prst="rect">
            <a:avLst/>
          </a:prstGeom>
          <a:ln>
            <a:solidFill>
              <a:schemeClr val="accent3">
                <a:lumMod val="75000"/>
              </a:schemeClr>
            </a:solidFill>
          </a:ln>
        </p:spPr>
      </p:pic>
      <p:sp>
        <p:nvSpPr>
          <p:cNvPr id="19" name="TextBox 18"/>
          <p:cNvSpPr txBox="1"/>
          <p:nvPr/>
        </p:nvSpPr>
        <p:spPr>
          <a:xfrm>
            <a:off x="2555777" y="1052736"/>
            <a:ext cx="1656183" cy="1384995"/>
          </a:xfrm>
          <a:prstGeom prst="rect">
            <a:avLst/>
          </a:prstGeom>
          <a:noFill/>
        </p:spPr>
        <p:txBody>
          <a:bodyPr wrap="square" rtlCol="0">
            <a:spAutoFit/>
          </a:bodyPr>
          <a:lstStyle/>
          <a:p>
            <a:r>
              <a:rPr lang="ru-RU" sz="2000" b="1" i="1" u="sng" dirty="0" smtClean="0">
                <a:solidFill>
                  <a:schemeClr val="accent3">
                    <a:lumMod val="50000"/>
                  </a:schemeClr>
                </a:solidFill>
                <a:latin typeface="Times New Roman" pitchFamily="18" charset="0"/>
                <a:cs typeface="Times New Roman" pitchFamily="18" charset="0"/>
              </a:rPr>
              <a:t>Лиственные</a:t>
            </a:r>
          </a:p>
          <a:p>
            <a:pPr algn="ctr"/>
            <a:r>
              <a:rPr lang="ru-RU" sz="1600" b="1" i="1" dirty="0" smtClean="0">
                <a:solidFill>
                  <a:schemeClr val="accent3">
                    <a:lumMod val="50000"/>
                  </a:schemeClr>
                </a:solidFill>
                <a:latin typeface="Times New Roman" pitchFamily="18" charset="0"/>
                <a:cs typeface="Times New Roman" pitchFamily="18" charset="0"/>
              </a:rPr>
              <a:t>Деревья имеют листья, которые осенью опадают.</a:t>
            </a:r>
            <a:endParaRPr lang="ru-RU" sz="1400" b="1" i="1" dirty="0">
              <a:solidFill>
                <a:schemeClr val="accent3">
                  <a:lumMod val="50000"/>
                </a:schemeClr>
              </a:solidFill>
              <a:latin typeface="Times New Roman" pitchFamily="18" charset="0"/>
              <a:cs typeface="Times New Roman" pitchFamily="18" charset="0"/>
            </a:endParaRPr>
          </a:p>
        </p:txBody>
      </p:sp>
      <p:sp>
        <p:nvSpPr>
          <p:cNvPr id="20" name="TextBox 19"/>
          <p:cNvSpPr txBox="1"/>
          <p:nvPr/>
        </p:nvSpPr>
        <p:spPr>
          <a:xfrm>
            <a:off x="4499992" y="1052736"/>
            <a:ext cx="1656184" cy="1877437"/>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Хвойные</a:t>
            </a:r>
          </a:p>
          <a:p>
            <a:pPr algn="ctr"/>
            <a:r>
              <a:rPr lang="ru-RU" sz="1600" b="1" i="1" dirty="0" smtClean="0">
                <a:solidFill>
                  <a:schemeClr val="accent3">
                    <a:lumMod val="50000"/>
                  </a:schemeClr>
                </a:solidFill>
                <a:latin typeface="Times New Roman" pitchFamily="18" charset="0"/>
                <a:cs typeface="Times New Roman" pitchFamily="18" charset="0"/>
              </a:rPr>
              <a:t>У деревьев вместо листьев иголки, которые не опадают даже зимой.</a:t>
            </a: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90488"/>
            <a:ext cx="9321800" cy="703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36712"/>
            <a:ext cx="72008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92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267744" y="1268760"/>
            <a:ext cx="4968552" cy="1323439"/>
          </a:xfrm>
          <a:prstGeom prst="rect">
            <a:avLst/>
          </a:prstGeom>
          <a:noFill/>
        </p:spPr>
        <p:txBody>
          <a:bodyPr wrap="square" rtlCol="0">
            <a:spAutoFit/>
          </a:bodyPr>
          <a:lstStyle/>
          <a:p>
            <a:r>
              <a:rPr lang="ru-RU" sz="4000" b="1" i="1" u="sng" dirty="0" smtClean="0">
                <a:solidFill>
                  <a:schemeClr val="accent3">
                    <a:lumMod val="50000"/>
                  </a:schemeClr>
                </a:solidFill>
                <a:latin typeface="Times New Roman" pitchFamily="18" charset="0"/>
                <a:cs typeface="Times New Roman" pitchFamily="18" charset="0"/>
              </a:rPr>
              <a:t>Лиственные деревья</a:t>
            </a:r>
          </a:p>
          <a:p>
            <a:pPr algn="ctr"/>
            <a:r>
              <a:rPr lang="ru-RU" sz="2000" b="1" i="1" dirty="0" smtClean="0">
                <a:solidFill>
                  <a:schemeClr val="accent3">
                    <a:lumMod val="50000"/>
                  </a:schemeClr>
                </a:solidFill>
                <a:latin typeface="Times New Roman" pitchFamily="18" charset="0"/>
                <a:cs typeface="Times New Roman" pitchFamily="18" charset="0"/>
              </a:rPr>
              <a:t>Деревья, которые имеют листья. Деревья, сбрасывающие листву на зиму.</a:t>
            </a:r>
            <a:endParaRPr lang="ru-RU" b="1" i="1" dirty="0">
              <a:solidFill>
                <a:schemeClr val="accent3">
                  <a:lumMod val="50000"/>
                </a:schemeClr>
              </a:solidFill>
              <a:latin typeface="Times New Roman" pitchFamily="18" charset="0"/>
              <a:cs typeface="Times New Roman" pitchFamily="18" charset="0"/>
            </a:endParaRPr>
          </a:p>
        </p:txBody>
      </p:sp>
      <p:pic>
        <p:nvPicPr>
          <p:cNvPr id="4" name="Рисунок 3" descr="_original.jpg"/>
          <p:cNvPicPr>
            <a:picLocks noChangeAspect="1"/>
          </p:cNvPicPr>
          <p:nvPr/>
        </p:nvPicPr>
        <p:blipFill>
          <a:blip r:embed="rId3" cstate="print"/>
          <a:stretch>
            <a:fillRect/>
          </a:stretch>
        </p:blipFill>
        <p:spPr>
          <a:xfrm>
            <a:off x="2195736" y="2708920"/>
            <a:ext cx="5263011" cy="3384376"/>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508104" y="1196752"/>
            <a:ext cx="3635896" cy="4647426"/>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Береза</a:t>
            </a:r>
          </a:p>
          <a:p>
            <a:pPr algn="ctr"/>
            <a:r>
              <a:rPr lang="ru-RU" sz="1600" b="1" i="1" dirty="0" smtClean="0">
                <a:solidFill>
                  <a:schemeClr val="accent3">
                    <a:lumMod val="50000"/>
                  </a:schemeClr>
                </a:solidFill>
                <a:latin typeface="Times New Roman" pitchFamily="18" charset="0"/>
                <a:cs typeface="Times New Roman" pitchFamily="18" charset="0"/>
              </a:rPr>
              <a:t>Ранней весной на березе появляются цветы – малоприметные сережки. Летом они заметно увеличиваются, становятся коричневыми. В каждой созревшей сережке содержится несколько сотен мелких семян. Мельчайшие плодики, похожие на очень маленькую бабочку с распахнутыми крыльями, разносятся ветром на большие расстояния и следующей весной прорастают на подходящих почвах. Вот почему береза одной из первых занимает свободные участки земли. Белая кора березы – береста – отражает солнечные лучи и защищает дерево от перегрева. </a:t>
            </a:r>
          </a:p>
        </p:txBody>
      </p:sp>
      <p:pic>
        <p:nvPicPr>
          <p:cNvPr id="10" name="Рисунок 9" descr="hello_html_3bcc8b17.jpg"/>
          <p:cNvPicPr>
            <a:picLocks noChangeAspect="1"/>
          </p:cNvPicPr>
          <p:nvPr/>
        </p:nvPicPr>
        <p:blipFill>
          <a:blip r:embed="rId3" cstate="print"/>
          <a:srcRect l="4101" r="2933"/>
          <a:stretch>
            <a:fillRect/>
          </a:stretch>
        </p:blipFill>
        <p:spPr>
          <a:xfrm>
            <a:off x="179512" y="692696"/>
            <a:ext cx="5166291" cy="531629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3" name="Рисунок 2" descr="img1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85214"/>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Дуб</a:t>
            </a:r>
          </a:p>
          <a:p>
            <a:pPr algn="ctr"/>
            <a:r>
              <a:rPr lang="ru-RU" sz="1600" b="1" i="1" dirty="0" smtClean="0">
                <a:solidFill>
                  <a:schemeClr val="accent3">
                    <a:lumMod val="50000"/>
                  </a:schemeClr>
                </a:solidFill>
                <a:latin typeface="Times New Roman" pitchFamily="18" charset="0"/>
                <a:cs typeface="Times New Roman" pitchFamily="18" charset="0"/>
              </a:rPr>
              <a:t>Дуб </a:t>
            </a:r>
            <a:r>
              <a:rPr lang="ru-RU" sz="1600" b="1" i="1" dirty="0">
                <a:solidFill>
                  <a:schemeClr val="accent3">
                    <a:lumMod val="50000"/>
                  </a:schemeClr>
                </a:solidFill>
                <a:latin typeface="Times New Roman" pitchFamily="18" charset="0"/>
                <a:cs typeface="Times New Roman" pitchFamily="18" charset="0"/>
              </a:rPr>
              <a:t>– мощное, величественное дерево. Ствол толстый, покрыт коричнево-серой корой с извилистыми трещинами. Чем старше дерево, тем глубже трещины.  </a:t>
            </a:r>
            <a:r>
              <a:rPr lang="ru-RU" sz="1600" b="1" i="1" dirty="0" smtClean="0">
                <a:solidFill>
                  <a:schemeClr val="accent3">
                    <a:lumMod val="50000"/>
                  </a:schemeClr>
                </a:solidFill>
                <a:latin typeface="Times New Roman" pitchFamily="18" charset="0"/>
                <a:cs typeface="Times New Roman" pitchFamily="18" charset="0"/>
              </a:rPr>
              <a:t> В </a:t>
            </a:r>
            <a:r>
              <a:rPr lang="ru-RU" sz="1600" b="1" i="1" dirty="0">
                <a:solidFill>
                  <a:schemeClr val="accent3">
                    <a:lumMod val="50000"/>
                  </a:schemeClr>
                </a:solidFill>
                <a:latin typeface="Times New Roman" pitchFamily="18" charset="0"/>
                <a:cs typeface="Times New Roman" pitchFamily="18" charset="0"/>
              </a:rPr>
              <a:t>средней полосе нет деревьев, которые превосходили бы дубы размерами. Живут дубы 400–500 лет. </a:t>
            </a:r>
            <a:r>
              <a:rPr lang="ru-RU" sz="1600" b="1" i="1" dirty="0" smtClean="0">
                <a:solidFill>
                  <a:schemeClr val="accent3">
                    <a:lumMod val="50000"/>
                  </a:schemeClr>
                </a:solidFill>
                <a:latin typeface="Times New Roman" pitchFamily="18" charset="0"/>
                <a:cs typeface="Times New Roman" pitchFamily="18" charset="0"/>
              </a:rPr>
              <a:t/>
            </a:r>
            <a:br>
              <a:rPr lang="ru-RU" sz="1600" b="1" i="1" dirty="0" smtClean="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Дуб – дерево светолюбивое. </a:t>
            </a:r>
            <a:r>
              <a:rPr lang="ru-RU" sz="1600" b="1" i="1" dirty="0" smtClean="0">
                <a:solidFill>
                  <a:schemeClr val="accent3">
                    <a:lumMod val="50000"/>
                  </a:schemeClr>
                </a:solidFill>
                <a:latin typeface="Times New Roman" pitchFamily="18" charset="0"/>
                <a:cs typeface="Times New Roman" pitchFamily="18" charset="0"/>
              </a:rPr>
              <a:t>Ветки многократно </a:t>
            </a:r>
            <a:r>
              <a:rPr lang="ru-RU" sz="1600" b="1" i="1" dirty="0">
                <a:solidFill>
                  <a:schemeClr val="accent3">
                    <a:lumMod val="50000"/>
                  </a:schemeClr>
                </a:solidFill>
                <a:latin typeface="Times New Roman" pitchFamily="18" charset="0"/>
                <a:cs typeface="Times New Roman" pitchFamily="18" charset="0"/>
              </a:rPr>
              <a:t>изогнутые, словно скрученные, у старых дубов имеют причудливые изгибы. Дело в том, что ветви постоянно тянутся к солнцу, к свету. Вот и меняют направление роста в зависимости от освещения. </a:t>
            </a:r>
            <a:r>
              <a:rPr lang="ru-RU" sz="1600" b="1" i="1" dirty="0" smtClean="0">
                <a:solidFill>
                  <a:schemeClr val="accent3">
                    <a:lumMod val="50000"/>
                  </a:schemeClr>
                </a:solidFill>
                <a:latin typeface="Times New Roman" pitchFamily="18" charset="0"/>
                <a:cs typeface="Times New Roman" pitchFamily="18" charset="0"/>
              </a:rPr>
              <a:t/>
            </a:r>
            <a:br>
              <a:rPr lang="ru-RU" sz="1600" b="1" i="1" dirty="0" smtClean="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1.jpg"/>
          <p:cNvPicPr>
            <a:picLocks noChangeAspect="1"/>
          </p:cNvPicPr>
          <p:nvPr/>
        </p:nvPicPr>
        <p:blipFill>
          <a:blip r:embed="rId3" cstate="print"/>
          <a:srcRect l="5259"/>
          <a:stretch>
            <a:fillRect/>
          </a:stretch>
        </p:blipFill>
        <p:spPr>
          <a:xfrm>
            <a:off x="179512" y="2132856"/>
            <a:ext cx="6486232" cy="4450626"/>
          </a:xfrm>
          <a:prstGeom prst="rect">
            <a:avLst/>
          </a:prstGeom>
          <a:ln>
            <a:solidFill>
              <a:schemeClr val="accent3">
                <a:lumMod val="50000"/>
              </a:schemeClr>
            </a:solidFill>
          </a:ln>
        </p:spPr>
      </p:pic>
      <p:sp>
        <p:nvSpPr>
          <p:cNvPr id="5" name="TextBox 4"/>
          <p:cNvSpPr txBox="1"/>
          <p:nvPr/>
        </p:nvSpPr>
        <p:spPr>
          <a:xfrm>
            <a:off x="6660232" y="1916832"/>
            <a:ext cx="2483768" cy="4031873"/>
          </a:xfrm>
          <a:prstGeom prst="rect">
            <a:avLst/>
          </a:prstGeom>
          <a:noFill/>
        </p:spPr>
        <p:txBody>
          <a:bodyPr wrap="square" rtlCol="0">
            <a:spAutoFit/>
          </a:bodyPr>
          <a:lstStyle/>
          <a:p>
            <a:pPr algn="ctr"/>
            <a:r>
              <a:rPr lang="ru-RU" sz="1600" b="1" i="1" dirty="0">
                <a:solidFill>
                  <a:schemeClr val="accent3">
                    <a:lumMod val="50000"/>
                  </a:schemeClr>
                </a:solidFill>
                <a:latin typeface="Times New Roman" pitchFamily="18" charset="0"/>
                <a:cs typeface="Times New Roman" pitchFamily="18" charset="0"/>
              </a:rPr>
              <a:t>Цветут дубы в мае. Плоды – желуди – созревают осенью. Полакомиться желудями любят многие лесные жители: кабаны, олени, полевые мыши, сойки.</a:t>
            </a:r>
            <a:r>
              <a:rPr lang="ru-RU" sz="1600" b="1" i="1" dirty="0" smtClean="0">
                <a:solidFill>
                  <a:schemeClr val="accent3">
                    <a:lumMod val="50000"/>
                  </a:schemeClr>
                </a:solidFill>
                <a:latin typeface="Times New Roman" pitchFamily="18" charset="0"/>
                <a:cs typeface="Times New Roman" pitchFamily="18" charset="0"/>
              </a:rPr>
              <a:t/>
            </a:r>
            <a:br>
              <a:rPr lang="ru-RU" sz="1600" b="1" i="1" dirty="0" smtClean="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У дуба ценная древесина: плотная, твердая, прочная с красивой текстурой. Ее используют в кораблестроении, мебельном, столярном производстве.</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85214"/>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Клен</a:t>
            </a:r>
          </a:p>
          <a:p>
            <a:pPr algn="ctr"/>
            <a:r>
              <a:rPr lang="ru-RU" sz="1600" b="1" i="1" dirty="0" smtClean="0">
                <a:solidFill>
                  <a:schemeClr val="accent3">
                    <a:lumMod val="50000"/>
                  </a:schemeClr>
                </a:solidFill>
                <a:latin typeface="Times New Roman" pitchFamily="18" charset="0"/>
                <a:cs typeface="Times New Roman" pitchFamily="18" charset="0"/>
              </a:rPr>
              <a:t>Клен </a:t>
            </a:r>
            <a:r>
              <a:rPr lang="ru-RU" sz="1600" b="1" i="1" dirty="0">
                <a:solidFill>
                  <a:schemeClr val="accent3">
                    <a:lumMod val="50000"/>
                  </a:schemeClr>
                </a:solidFill>
                <a:latin typeface="Times New Roman" pitchFamily="18" charset="0"/>
                <a:cs typeface="Times New Roman" pitchFamily="18" charset="0"/>
              </a:rPr>
              <a:t>легко отличить от других деревьев по большим узорным листьям с пятью острыми концами. Особенно красив клен осенью. Листочки на клене окрашиваются в разные цвета: желтый, красный, оранжевый, багряный, золотистый. Дерево преображается, становится таким нарядным, что глаз не отвести</a:t>
            </a:r>
            <a:r>
              <a:rPr lang="ru-RU" sz="1600" b="1" i="1" dirty="0" smtClean="0">
                <a:solidFill>
                  <a:schemeClr val="accent3">
                    <a:lumMod val="50000"/>
                  </a:schemeClr>
                </a:solidFill>
                <a:latin typeface="Times New Roman" pitchFamily="18" charset="0"/>
                <a:cs typeface="Times New Roman" pitchFamily="18" charset="0"/>
              </a:rPr>
              <a:t>. </a:t>
            </a:r>
            <a:r>
              <a:rPr lang="ru-RU" sz="1600" b="1" i="1" dirty="0">
                <a:solidFill>
                  <a:schemeClr val="accent3">
                    <a:lumMod val="50000"/>
                  </a:schemeClr>
                </a:solidFill>
                <a:latin typeface="Times New Roman" pitchFamily="18" charset="0"/>
                <a:cs typeface="Times New Roman" pitchFamily="18" charset="0"/>
              </a:rPr>
              <a:t>Весной клен пробуждается одним из первых. Как только начинает таять снег, корни клена впитывают влагу из земли и гонят ее по стволу к веткам. Если в это время сделать на дереве надрез, из него потечет сок. </a:t>
            </a:r>
            <a:r>
              <a:rPr lang="ru-RU" sz="1600" b="1" i="1" dirty="0" smtClean="0">
                <a:solidFill>
                  <a:schemeClr val="accent3">
                    <a:lumMod val="50000"/>
                  </a:schemeClr>
                </a:solidFill>
                <a:latin typeface="Times New Roman" pitchFamily="18" charset="0"/>
                <a:cs typeface="Times New Roman" pitchFamily="18" charset="0"/>
              </a:rPr>
              <a:t/>
            </a:r>
            <a:br>
              <a:rPr lang="ru-RU" sz="1600" b="1" i="1" dirty="0" smtClean="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3.jpg"/>
          <p:cNvPicPr>
            <a:picLocks noChangeAspect="1"/>
          </p:cNvPicPr>
          <p:nvPr/>
        </p:nvPicPr>
        <p:blipFill>
          <a:blip r:embed="rId3" cstate="print"/>
          <a:srcRect l="7917" r="7403"/>
          <a:stretch>
            <a:fillRect/>
          </a:stretch>
        </p:blipFill>
        <p:spPr>
          <a:xfrm>
            <a:off x="251520" y="1916832"/>
            <a:ext cx="6120680" cy="4768182"/>
          </a:xfrm>
          <a:prstGeom prst="rect">
            <a:avLst/>
          </a:prstGeom>
          <a:ln>
            <a:solidFill>
              <a:schemeClr val="accent3">
                <a:lumMod val="50000"/>
              </a:schemeClr>
            </a:solidFill>
          </a:ln>
        </p:spPr>
      </p:pic>
      <p:sp>
        <p:nvSpPr>
          <p:cNvPr id="5" name="TextBox 4"/>
          <p:cNvSpPr txBox="1"/>
          <p:nvPr/>
        </p:nvSpPr>
        <p:spPr>
          <a:xfrm>
            <a:off x="6444208" y="1841242"/>
            <a:ext cx="2699792" cy="5262979"/>
          </a:xfrm>
          <a:prstGeom prst="rect">
            <a:avLst/>
          </a:prstGeom>
          <a:noFill/>
        </p:spPr>
        <p:txBody>
          <a:bodyPr wrap="square" rtlCol="0">
            <a:spAutoFit/>
          </a:bodyPr>
          <a:lstStyle/>
          <a:p>
            <a:pPr algn="ctr"/>
            <a:r>
              <a:rPr lang="ru-RU" sz="1600" b="1" i="1" dirty="0">
                <a:solidFill>
                  <a:schemeClr val="accent3">
                    <a:lumMod val="50000"/>
                  </a:schemeClr>
                </a:solidFill>
                <a:latin typeface="Times New Roman" pitchFamily="18" charset="0"/>
                <a:cs typeface="Times New Roman" pitchFamily="18" charset="0"/>
              </a:rPr>
              <a:t>В конце апреля клен начинает цвести. Цветочки у него малозаметные: мелкие, желтовато-зеленые, но у них сильный привлекательный запах. К тому же в это время не так много цветущих растений, поэтому пчелы и другие насекомые устремляются к клену, собирают сладкий нектар и опыляют растение</a:t>
            </a:r>
            <a:r>
              <a:rPr lang="ru-RU" sz="1600" b="1" i="1" dirty="0" smtClean="0">
                <a:solidFill>
                  <a:schemeClr val="accent3">
                    <a:lumMod val="50000"/>
                  </a:schemeClr>
                </a:solidFill>
                <a:latin typeface="Times New Roman" pitchFamily="18" charset="0"/>
                <a:cs typeface="Times New Roman" pitchFamily="18" charset="0"/>
              </a:rPr>
              <a:t>. Плоды </a:t>
            </a:r>
            <a:r>
              <a:rPr lang="ru-RU" sz="1600" b="1" i="1" dirty="0">
                <a:solidFill>
                  <a:schemeClr val="accent3">
                    <a:lumMod val="50000"/>
                  </a:schemeClr>
                </a:solidFill>
                <a:latin typeface="Times New Roman" pitchFamily="18" charset="0"/>
                <a:cs typeface="Times New Roman" pitchFamily="18" charset="0"/>
              </a:rPr>
              <a:t>клена похожи на маленькие пропеллеры. Осенью они отрываются от веток, и ветер разносит их по окрестностям</a:t>
            </a:r>
            <a:r>
              <a:rPr lang="ru-RU" sz="1600" b="1" i="1" dirty="0" smtClean="0">
                <a:solidFill>
                  <a:schemeClr val="accent3">
                    <a:lumMod val="50000"/>
                  </a:schemeClr>
                </a:solidFill>
                <a:latin typeface="Times New Roman" pitchFamily="18" charset="0"/>
                <a:cs typeface="Times New Roman" pitchFamily="18" charset="0"/>
              </a:rPr>
              <a:t>.</a:t>
            </a:r>
            <a:br>
              <a:rPr lang="ru-RU" sz="1600" b="1" i="1" dirty="0" smtClean="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Picture 22.png"/>
          <p:cNvPicPr>
            <a:picLocks noChangeAspect="1"/>
          </p:cNvPicPr>
          <p:nvPr/>
        </p:nvPicPr>
        <p:blipFill>
          <a:blip r:embed="rId3" cstate="print"/>
          <a:stretch>
            <a:fillRect/>
          </a:stretch>
        </p:blipFill>
        <p:spPr>
          <a:xfrm>
            <a:off x="323528" y="476672"/>
            <a:ext cx="4824536" cy="3143827"/>
          </a:xfrm>
          <a:prstGeom prst="rect">
            <a:avLst/>
          </a:prstGeom>
          <a:ln>
            <a:solidFill>
              <a:schemeClr val="accent3">
                <a:lumMod val="50000"/>
              </a:schemeClr>
            </a:solidFill>
          </a:ln>
        </p:spPr>
      </p:pic>
      <p:pic>
        <p:nvPicPr>
          <p:cNvPr id="4" name="Рисунок 3" descr="Tongling-бренд-высокого-класса-профессиональный-скрипка-20-лет-естественно-сушат-полосы.jpg"/>
          <p:cNvPicPr>
            <a:picLocks noChangeAspect="1"/>
          </p:cNvPicPr>
          <p:nvPr/>
        </p:nvPicPr>
        <p:blipFill>
          <a:blip r:embed="rId4" cstate="print"/>
          <a:srcRect t="15120" b="18731"/>
          <a:stretch>
            <a:fillRect/>
          </a:stretch>
        </p:blipFill>
        <p:spPr>
          <a:xfrm>
            <a:off x="5148064" y="4077072"/>
            <a:ext cx="3810000" cy="2520280"/>
          </a:xfrm>
          <a:prstGeom prst="rect">
            <a:avLst/>
          </a:prstGeom>
          <a:ln>
            <a:solidFill>
              <a:schemeClr val="accent3">
                <a:lumMod val="50000"/>
              </a:schemeClr>
            </a:solidFill>
          </a:ln>
        </p:spPr>
      </p:pic>
      <p:pic>
        <p:nvPicPr>
          <p:cNvPr id="5" name="Рисунок 4" descr="guitar-wood-maple-02.jpg"/>
          <p:cNvPicPr>
            <a:picLocks noChangeAspect="1"/>
          </p:cNvPicPr>
          <p:nvPr/>
        </p:nvPicPr>
        <p:blipFill>
          <a:blip r:embed="rId5" cstate="print"/>
          <a:stretch>
            <a:fillRect/>
          </a:stretch>
        </p:blipFill>
        <p:spPr>
          <a:xfrm>
            <a:off x="251520" y="4077072"/>
            <a:ext cx="4644008" cy="2322004"/>
          </a:xfrm>
          <a:prstGeom prst="rect">
            <a:avLst/>
          </a:prstGeom>
          <a:ln>
            <a:solidFill>
              <a:schemeClr val="accent3">
                <a:lumMod val="50000"/>
              </a:schemeClr>
            </a:solidFill>
          </a:ln>
        </p:spPr>
      </p:pic>
      <p:sp>
        <p:nvSpPr>
          <p:cNvPr id="6" name="TextBox 5"/>
          <p:cNvSpPr txBox="1"/>
          <p:nvPr/>
        </p:nvSpPr>
        <p:spPr>
          <a:xfrm>
            <a:off x="5436096" y="764704"/>
            <a:ext cx="3347864" cy="1631216"/>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Изделия из древесины клена</a:t>
            </a:r>
            <a:endParaRPr lang="ru-RU" sz="2000" b="1" i="1" u="sng" dirty="0">
              <a:solidFill>
                <a:schemeClr val="accent3">
                  <a:lumMod val="50000"/>
                </a:schemeClr>
              </a:solidFill>
              <a:latin typeface="Times New Roman" pitchFamily="18" charset="0"/>
              <a:cs typeface="Times New Roman" pitchFamily="18" charset="0"/>
            </a:endParaRPr>
          </a:p>
          <a:p>
            <a:pPr algn="ctr"/>
            <a:endParaRPr lang="ru-RU" sz="1600" b="1" i="1" dirty="0" smtClean="0">
              <a:solidFill>
                <a:schemeClr val="accent3">
                  <a:lumMod val="50000"/>
                </a:schemeClr>
              </a:solidFill>
              <a:latin typeface="Times New Roman" pitchFamily="18" charset="0"/>
              <a:cs typeface="Times New Roman" pitchFamily="18" charset="0"/>
            </a:endParaRPr>
          </a:p>
          <a:p>
            <a:pPr algn="ctr"/>
            <a:r>
              <a:rPr lang="ru-RU" sz="1600" b="1" i="1" dirty="0" smtClean="0">
                <a:solidFill>
                  <a:schemeClr val="accent3">
                    <a:lumMod val="50000"/>
                  </a:schemeClr>
                </a:solidFill>
                <a:latin typeface="Times New Roman" pitchFamily="18" charset="0"/>
                <a:cs typeface="Times New Roman" pitchFamily="18" charset="0"/>
              </a:rPr>
              <a:t>Сейчас </a:t>
            </a:r>
            <a:r>
              <a:rPr lang="ru-RU" sz="1600" b="1" i="1" dirty="0">
                <a:solidFill>
                  <a:schemeClr val="accent3">
                    <a:lumMod val="50000"/>
                  </a:schemeClr>
                </a:solidFill>
                <a:latin typeface="Times New Roman" pitchFamily="18" charset="0"/>
                <a:cs typeface="Times New Roman" pitchFamily="18" charset="0"/>
              </a:rPr>
              <a:t>из клена изготавливают звонкие скрипки, гитары. А еще из клена изготавливают лыжи, быстрые и легкие.</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1938992"/>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Тополь</a:t>
            </a:r>
          </a:p>
          <a:p>
            <a:pPr algn="ctr"/>
            <a:r>
              <a:rPr lang="ru-RU" sz="1600" b="1" i="1" dirty="0" smtClean="0">
                <a:solidFill>
                  <a:schemeClr val="accent3">
                    <a:lumMod val="50000"/>
                  </a:schemeClr>
                </a:solidFill>
                <a:latin typeface="Times New Roman" pitchFamily="18" charset="0"/>
                <a:cs typeface="Times New Roman" pitchFamily="18" charset="0"/>
              </a:rPr>
              <a:t>Тополь одно из самых быстрорастущих деревьев. Тополь чаще других деревьев используют при озеленении улиц. Кроме быстрого роста, у него есть и другие преимущества. Это величественное стройное дерево с зеленовато-серым гладким стволом и густой кроной великолепно вписывается в ландшафтный дизайн, украшает городские скверы, площади, улицы. В городе тополь играет роль санитара. Он очищает воздух от пыли и копоти и выделяет в атмосферу большое количество кислорода. </a:t>
            </a:r>
            <a:endParaRPr lang="ru-RU" sz="1600" b="1" i="1" dirty="0">
              <a:solidFill>
                <a:schemeClr val="accent3">
                  <a:lumMod val="50000"/>
                </a:schemeClr>
              </a:solidFill>
              <a:latin typeface="Times New Roman" pitchFamily="18" charset="0"/>
              <a:cs typeface="Times New Roman" pitchFamily="18" charset="0"/>
            </a:endParaRPr>
          </a:p>
        </p:txBody>
      </p:sp>
      <p:pic>
        <p:nvPicPr>
          <p:cNvPr id="5" name="Рисунок 4" descr="1.jpg"/>
          <p:cNvPicPr>
            <a:picLocks noChangeAspect="1"/>
          </p:cNvPicPr>
          <p:nvPr/>
        </p:nvPicPr>
        <p:blipFill>
          <a:blip r:embed="rId3" cstate="print"/>
          <a:srcRect b="3874"/>
          <a:stretch>
            <a:fillRect/>
          </a:stretch>
        </p:blipFill>
        <p:spPr>
          <a:xfrm>
            <a:off x="251520" y="1988840"/>
            <a:ext cx="4968530" cy="4680520"/>
          </a:xfrm>
          <a:prstGeom prst="rect">
            <a:avLst/>
          </a:prstGeom>
          <a:ln>
            <a:solidFill>
              <a:schemeClr val="accent3">
                <a:lumMod val="50000"/>
              </a:schemeClr>
            </a:solidFill>
          </a:ln>
        </p:spPr>
      </p:pic>
      <p:sp>
        <p:nvSpPr>
          <p:cNvPr id="6" name="TextBox 5"/>
          <p:cNvSpPr txBox="1"/>
          <p:nvPr/>
        </p:nvSpPr>
        <p:spPr>
          <a:xfrm>
            <a:off x="5220072" y="1772816"/>
            <a:ext cx="3923928" cy="3539430"/>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Цветет тополь ранней весной, еще до того, как распустятся на нем первые листочки. Уже в конце мая на тополях созревают плоды – коробочки с большим количеством мелких семян. Семена эти покрыты длинными шелковистыми волосками – в народе их называют тополиным пухом. Коробочки лопаются, и на город обрушивается «белая метель». Тополиный пух, словно снег, покрывает землю и деревья. Древесина у тополя мягкая и легкая. Из нее делают фанеру, бумагу. Тополиные почки используют в косметологии.</a:t>
            </a:r>
            <a:endParaRPr lang="ru-RU" sz="1600" b="1" i="1" dirty="0">
              <a:solidFill>
                <a:schemeClr val="accent3">
                  <a:lumMod val="50000"/>
                </a:schemeClr>
              </a:solidFill>
              <a:latin typeface="Times New Roman" pitchFamily="18" charset="0"/>
              <a:cs typeface="Times New Roman" pitchFamily="18" charset="0"/>
            </a:endParaRPr>
          </a:p>
        </p:txBody>
      </p:sp>
      <p:pic>
        <p:nvPicPr>
          <p:cNvPr id="7" name="Рисунок 6" descr="3b65503787f014420e4d334a88e5e7bd1cb55a72_800.jpg"/>
          <p:cNvPicPr>
            <a:picLocks noChangeAspect="1"/>
          </p:cNvPicPr>
          <p:nvPr/>
        </p:nvPicPr>
        <p:blipFill>
          <a:blip r:embed="rId4" cstate="print"/>
          <a:stretch>
            <a:fillRect/>
          </a:stretch>
        </p:blipFill>
        <p:spPr>
          <a:xfrm>
            <a:off x="6228184" y="5301208"/>
            <a:ext cx="2088232" cy="1454304"/>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hello_html_408fbbca.jpg"/>
          <p:cNvPicPr>
            <a:picLocks noChangeAspect="1"/>
          </p:cNvPicPr>
          <p:nvPr/>
        </p:nvPicPr>
        <p:blipFill>
          <a:blip r:embed="rId3" cstate="print"/>
          <a:stretch>
            <a:fillRect/>
          </a:stretch>
        </p:blipFill>
        <p:spPr>
          <a:xfrm>
            <a:off x="179512" y="2492896"/>
            <a:ext cx="6253225" cy="4088919"/>
          </a:xfrm>
          <a:prstGeom prst="rect">
            <a:avLst/>
          </a:prstGeom>
          <a:ln>
            <a:solidFill>
              <a:schemeClr val="accent3">
                <a:lumMod val="50000"/>
              </a:schemeClr>
            </a:solidFill>
          </a:ln>
        </p:spPr>
      </p:pic>
      <p:sp>
        <p:nvSpPr>
          <p:cNvPr id="4" name="TextBox 3"/>
          <p:cNvSpPr txBox="1"/>
          <p:nvPr/>
        </p:nvSpPr>
        <p:spPr>
          <a:xfrm>
            <a:off x="0" y="0"/>
            <a:ext cx="9144000" cy="2431435"/>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Липа</a:t>
            </a:r>
          </a:p>
          <a:p>
            <a:pPr algn="ctr"/>
            <a:r>
              <a:rPr lang="ru-RU" sz="1600" b="1" i="1" dirty="0" smtClean="0">
                <a:solidFill>
                  <a:schemeClr val="accent3">
                    <a:lumMod val="50000"/>
                  </a:schemeClr>
                </a:solidFill>
                <a:latin typeface="Times New Roman" pitchFamily="18" charset="0"/>
                <a:cs typeface="Times New Roman" pitchFamily="18" charset="0"/>
              </a:rPr>
              <a:t>Липа – стройное дерево с густой кроной. В жаркий летний день в ее тени всегда прохладно, поэтому липу сажали в парках. В отличие от многих деревьев липа цветет довольно поздно – в конце июня – начале июля. Цветочки у нее желтовато-белые, собраны в небольшие гроздья. Выглядят они малопривлекательно, зато выделяют большое количество нектара. Липа – лучший медонос. Пчелы целыми днями летают вокруг нее, собирая сладкий нектар.</a:t>
            </a:r>
            <a:br>
              <a:rPr lang="ru-RU" sz="1600" b="1" i="1" dirty="0" smtClean="0">
                <a:solidFill>
                  <a:schemeClr val="accent3">
                    <a:lumMod val="50000"/>
                  </a:schemeClr>
                </a:solidFill>
                <a:latin typeface="Times New Roman" pitchFamily="18" charset="0"/>
                <a:cs typeface="Times New Roman" pitchFamily="18" charset="0"/>
              </a:rPr>
            </a:br>
            <a:r>
              <a:rPr lang="ru-RU" sz="1600" b="1" i="1" dirty="0" smtClean="0">
                <a:solidFill>
                  <a:schemeClr val="accent3">
                    <a:lumMod val="50000"/>
                  </a:schemeClr>
                </a:solidFill>
                <a:latin typeface="Times New Roman" pitchFamily="18" charset="0"/>
                <a:cs typeface="Times New Roman" pitchFamily="18" charset="0"/>
              </a:rPr>
              <a:t>В липовом меде много полезных веществ. Обладают целебными свойствами и цветки липы. Липовый чай пьют при простудах. Зимой липа привлекает соек, дятлов, белок – липовые плоды остаются зимовать на дереве. Вот и спешат лесные обитатели полакомиться.</a:t>
            </a:r>
            <a:endParaRPr lang="ru-RU" sz="1600" b="1" i="1" dirty="0">
              <a:solidFill>
                <a:schemeClr val="accent3">
                  <a:lumMod val="50000"/>
                </a:schemeClr>
              </a:solidFill>
              <a:latin typeface="Times New Roman" pitchFamily="18" charset="0"/>
              <a:cs typeface="Times New Roman" pitchFamily="18" charset="0"/>
            </a:endParaRPr>
          </a:p>
        </p:txBody>
      </p:sp>
      <p:sp>
        <p:nvSpPr>
          <p:cNvPr id="6" name="TextBox 5"/>
          <p:cNvSpPr txBox="1"/>
          <p:nvPr/>
        </p:nvSpPr>
        <p:spPr>
          <a:xfrm>
            <a:off x="6440567" y="2420888"/>
            <a:ext cx="2703433" cy="4278094"/>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Липа – хорошая соседка для других деревьев. Под липой никогда не бывает старых опавших листьев, они быстро перегнивают и возвращают в почву питательные вещества, в том числе необходимый растениям кальций.</a:t>
            </a:r>
            <a:br>
              <a:rPr lang="ru-RU" sz="1600" b="1" i="1" dirty="0" smtClean="0">
                <a:solidFill>
                  <a:schemeClr val="accent3">
                    <a:lumMod val="50000"/>
                  </a:schemeClr>
                </a:solidFill>
                <a:latin typeface="Times New Roman" pitchFamily="18" charset="0"/>
                <a:cs typeface="Times New Roman" pitchFamily="18" charset="0"/>
              </a:rPr>
            </a:br>
            <a:r>
              <a:rPr lang="ru-RU" sz="1600" b="1" i="1" dirty="0" smtClean="0">
                <a:solidFill>
                  <a:schemeClr val="accent3">
                    <a:lumMod val="50000"/>
                  </a:schemeClr>
                </a:solidFill>
                <a:latin typeface="Times New Roman" pitchFamily="18" charset="0"/>
                <a:cs typeface="Times New Roman" pitchFamily="18" charset="0"/>
              </a:rPr>
              <a:t>Древесина у липы – однотонная белая, без оттенков, и мягкая. Издавна из нее вырезали наличники для окон, делали резную кухонную посуду, игрушки, музыкальные инструменты.</a:t>
            </a: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65693609-612x612.jpg"/>
          <p:cNvPicPr>
            <a:picLocks noChangeAspect="1"/>
          </p:cNvPicPr>
          <p:nvPr/>
        </p:nvPicPr>
        <p:blipFill>
          <a:blip r:embed="rId2" cstate="print"/>
          <a:srcRect r="15468" b="2751"/>
          <a:stretch>
            <a:fillRect/>
          </a:stretch>
        </p:blipFill>
        <p:spPr>
          <a:xfrm>
            <a:off x="0" y="0"/>
            <a:ext cx="9144000" cy="6858000"/>
          </a:xfrm>
          <a:prstGeom prst="rect">
            <a:avLst/>
          </a:prstGeom>
        </p:spPr>
      </p:pic>
      <p:sp>
        <p:nvSpPr>
          <p:cNvPr id="2" name="TextBox 1"/>
          <p:cNvSpPr txBox="1"/>
          <p:nvPr/>
        </p:nvSpPr>
        <p:spPr>
          <a:xfrm>
            <a:off x="4211960" y="692696"/>
            <a:ext cx="2898229" cy="1877437"/>
          </a:xfrm>
          <a:prstGeom prst="rect">
            <a:avLst/>
          </a:prstGeom>
          <a:noFill/>
        </p:spPr>
        <p:txBody>
          <a:bodyPr wrap="none" rtlCol="0">
            <a:spAutoFit/>
          </a:bodyPr>
          <a:lstStyle/>
          <a:p>
            <a:pPr algn="ctr"/>
            <a:r>
              <a:rPr lang="ru-RU" sz="2000" b="1" i="1" dirty="0" smtClean="0">
                <a:solidFill>
                  <a:schemeClr val="tx2">
                    <a:lumMod val="50000"/>
                  </a:schemeClr>
                </a:solidFill>
                <a:latin typeface="Times New Roman" pitchFamily="18" charset="0"/>
                <a:cs typeface="Times New Roman" pitchFamily="18" charset="0"/>
              </a:rPr>
              <a:t>Его весной и летом</a:t>
            </a:r>
            <a:br>
              <a:rPr lang="ru-RU" sz="2000" b="1" i="1" dirty="0" smtClean="0">
                <a:solidFill>
                  <a:schemeClr val="tx2">
                    <a:lumMod val="50000"/>
                  </a:schemeClr>
                </a:solidFill>
                <a:latin typeface="Times New Roman" pitchFamily="18" charset="0"/>
                <a:cs typeface="Times New Roman" pitchFamily="18" charset="0"/>
              </a:rPr>
            </a:br>
            <a:r>
              <a:rPr lang="ru-RU" sz="2000" b="1" i="1" dirty="0" smtClean="0">
                <a:solidFill>
                  <a:schemeClr val="tx2">
                    <a:lumMod val="50000"/>
                  </a:schemeClr>
                </a:solidFill>
                <a:latin typeface="Times New Roman" pitchFamily="18" charset="0"/>
                <a:cs typeface="Times New Roman" pitchFamily="18" charset="0"/>
              </a:rPr>
              <a:t>Мы видели одетым,</a:t>
            </a:r>
            <a:br>
              <a:rPr lang="ru-RU" sz="2000" b="1" i="1" dirty="0" smtClean="0">
                <a:solidFill>
                  <a:schemeClr val="tx2">
                    <a:lumMod val="50000"/>
                  </a:schemeClr>
                </a:solidFill>
                <a:latin typeface="Times New Roman" pitchFamily="18" charset="0"/>
                <a:cs typeface="Times New Roman" pitchFamily="18" charset="0"/>
              </a:rPr>
            </a:br>
            <a:r>
              <a:rPr lang="ru-RU" sz="2000" b="1" i="1" dirty="0" smtClean="0">
                <a:solidFill>
                  <a:schemeClr val="tx2">
                    <a:lumMod val="50000"/>
                  </a:schemeClr>
                </a:solidFill>
                <a:latin typeface="Times New Roman" pitchFamily="18" charset="0"/>
                <a:cs typeface="Times New Roman" pitchFamily="18" charset="0"/>
              </a:rPr>
              <a:t>А осенью с бедняжки</a:t>
            </a:r>
            <a:br>
              <a:rPr lang="ru-RU" sz="2000" b="1" i="1" dirty="0" smtClean="0">
                <a:solidFill>
                  <a:schemeClr val="tx2">
                    <a:lumMod val="50000"/>
                  </a:schemeClr>
                </a:solidFill>
                <a:latin typeface="Times New Roman" pitchFamily="18" charset="0"/>
                <a:cs typeface="Times New Roman" pitchFamily="18" charset="0"/>
              </a:rPr>
            </a:br>
            <a:r>
              <a:rPr lang="ru-RU" sz="2000" b="1" i="1" dirty="0" smtClean="0">
                <a:solidFill>
                  <a:schemeClr val="tx2">
                    <a:lumMod val="50000"/>
                  </a:schemeClr>
                </a:solidFill>
                <a:latin typeface="Times New Roman" pitchFamily="18" charset="0"/>
                <a:cs typeface="Times New Roman" pitchFamily="18" charset="0"/>
              </a:rPr>
              <a:t>Сорвали все рубашки.</a:t>
            </a:r>
          </a:p>
          <a:p>
            <a:r>
              <a:rPr lang="ru-RU" dirty="0" smtClean="0"/>
              <a:t/>
            </a:r>
            <a:br>
              <a:rPr lang="ru-RU" dirty="0" smtClean="0"/>
            </a:br>
            <a:endParaRPr lang="ru-RU" dirty="0"/>
          </a:p>
        </p:txBody>
      </p:sp>
      <p:pic>
        <p:nvPicPr>
          <p:cNvPr id="4" name="Рисунок 3" descr="Tree-clip-art-tree-clipart-clipartcow.png"/>
          <p:cNvPicPr>
            <a:picLocks noChangeAspect="1"/>
          </p:cNvPicPr>
          <p:nvPr/>
        </p:nvPicPr>
        <p:blipFill>
          <a:blip r:embed="rId3" cstate="print"/>
          <a:stretch>
            <a:fillRect/>
          </a:stretch>
        </p:blipFill>
        <p:spPr>
          <a:xfrm>
            <a:off x="3275856" y="0"/>
            <a:ext cx="5400600" cy="6637590"/>
          </a:xfrm>
          <a:prstGeom prst="rect">
            <a:avLst/>
          </a:prstGeom>
        </p:spPr>
      </p:pic>
      <p:sp>
        <p:nvSpPr>
          <p:cNvPr id="7" name="TextBox 6"/>
          <p:cNvSpPr txBox="1"/>
          <p:nvPr/>
        </p:nvSpPr>
        <p:spPr>
          <a:xfrm>
            <a:off x="251520" y="980728"/>
            <a:ext cx="3600400" cy="1015663"/>
          </a:xfrm>
          <a:prstGeom prst="rect">
            <a:avLst/>
          </a:prstGeom>
          <a:noFill/>
        </p:spPr>
        <p:txBody>
          <a:bodyPr wrap="square" rtlCol="0">
            <a:spAutoFit/>
          </a:bodyPr>
          <a:lstStyle/>
          <a:p>
            <a:pPr algn="ctr"/>
            <a:r>
              <a:rPr lang="ru-RU" sz="2000" b="1" i="1" dirty="0" smtClean="0">
                <a:solidFill>
                  <a:schemeClr val="tx2">
                    <a:lumMod val="50000"/>
                  </a:schemeClr>
                </a:solidFill>
                <a:latin typeface="Times New Roman" pitchFamily="18" charset="0"/>
                <a:cs typeface="Times New Roman" pitchFamily="18" charset="0"/>
              </a:rPr>
              <a:t>Деревья – это самые большие в мире растения и самые долгоживущие.</a:t>
            </a:r>
            <a:endParaRPr lang="ru-RU" sz="2000" b="1" i="1"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23658"/>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Ольха</a:t>
            </a:r>
          </a:p>
          <a:p>
            <a:pPr algn="ctr"/>
            <a:r>
              <a:rPr lang="ru-RU" sz="1600" b="1" i="1" dirty="0" smtClean="0">
                <a:solidFill>
                  <a:schemeClr val="accent3">
                    <a:lumMod val="50000"/>
                  </a:schemeClr>
                </a:solidFill>
                <a:latin typeface="Times New Roman" pitchFamily="18" charset="0"/>
                <a:cs typeface="Times New Roman" pitchFamily="18" charset="0"/>
              </a:rPr>
              <a:t>Ольха – дерево невысокое, с тонким, часто кривым стволом. Кора у него серо-зеленоватая, всегда гладкая, даже у старых деревьев. Цветет ольха ранней весной, еще до появления листьев на ветках распускаются длинные сережки. Расцветает она пышным цветом. На цветущую ольху собираются много пчел. Листья у ольхи сверху матово-зеленые, снизу серо-зеленые. Даже осенью они не изменяют цвет, так и падают на землю зелеными. Опавшие листья ольхи перегнивают достаточно быстро и обогащают почву азотом. Там, где растет ольха, значительно улучшается почва. Это дерево очень полезно для леса.</a:t>
            </a: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5.jpg"/>
          <p:cNvPicPr>
            <a:picLocks noChangeAspect="1"/>
          </p:cNvPicPr>
          <p:nvPr/>
        </p:nvPicPr>
        <p:blipFill>
          <a:blip r:embed="rId3" cstate="print"/>
          <a:srcRect l="3399" t="1733" r="2563" b="4540"/>
          <a:stretch>
            <a:fillRect/>
          </a:stretch>
        </p:blipFill>
        <p:spPr>
          <a:xfrm>
            <a:off x="179512" y="2780928"/>
            <a:ext cx="5976664" cy="3894534"/>
          </a:xfrm>
          <a:prstGeom prst="rect">
            <a:avLst/>
          </a:prstGeom>
          <a:ln>
            <a:solidFill>
              <a:schemeClr val="accent3">
                <a:lumMod val="50000"/>
              </a:schemeClr>
            </a:solidFill>
          </a:ln>
        </p:spPr>
      </p:pic>
      <p:sp>
        <p:nvSpPr>
          <p:cNvPr id="5" name="TextBox 4"/>
          <p:cNvSpPr txBox="1"/>
          <p:nvPr/>
        </p:nvSpPr>
        <p:spPr>
          <a:xfrm>
            <a:off x="0" y="1988840"/>
            <a:ext cx="8927975" cy="830997"/>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Древесина у ольхи имеет оранжевый оттенок. Ольховая древесина, вымоченная в воде, прочная, не поддается гниению. И сейчас ее используют для строительства подводных сооружений, мебели.</a:t>
            </a:r>
            <a:endParaRPr lang="ru-RU" sz="1600" b="1" i="1" dirty="0">
              <a:solidFill>
                <a:schemeClr val="accent3">
                  <a:lumMod val="50000"/>
                </a:schemeClr>
              </a:solidFill>
              <a:latin typeface="Times New Roman" pitchFamily="18" charset="0"/>
              <a:cs typeface="Times New Roman" pitchFamily="18" charset="0"/>
            </a:endParaRPr>
          </a:p>
        </p:txBody>
      </p:sp>
      <p:pic>
        <p:nvPicPr>
          <p:cNvPr id="6" name="Рисунок 5" descr="nabor-mebeli-iz-olhi.jpg"/>
          <p:cNvPicPr>
            <a:picLocks noChangeAspect="1"/>
          </p:cNvPicPr>
          <p:nvPr/>
        </p:nvPicPr>
        <p:blipFill>
          <a:blip r:embed="rId4" cstate="print"/>
          <a:stretch>
            <a:fillRect/>
          </a:stretch>
        </p:blipFill>
        <p:spPr>
          <a:xfrm>
            <a:off x="6516216" y="2852936"/>
            <a:ext cx="1993404" cy="1661170"/>
          </a:xfrm>
          <a:prstGeom prst="rect">
            <a:avLst/>
          </a:prstGeom>
          <a:ln>
            <a:solidFill>
              <a:schemeClr val="accent3">
                <a:lumMod val="50000"/>
              </a:schemeClr>
            </a:solidFill>
          </a:ln>
        </p:spPr>
      </p:pic>
      <p:pic>
        <p:nvPicPr>
          <p:cNvPr id="7" name="Рисунок 6" descr="Kolodtsyi-vo-Vladimire.png"/>
          <p:cNvPicPr>
            <a:picLocks noChangeAspect="1"/>
          </p:cNvPicPr>
          <p:nvPr/>
        </p:nvPicPr>
        <p:blipFill>
          <a:blip r:embed="rId5" cstate="print"/>
          <a:stretch>
            <a:fillRect/>
          </a:stretch>
        </p:blipFill>
        <p:spPr>
          <a:xfrm>
            <a:off x="6732240" y="4714232"/>
            <a:ext cx="1512168" cy="1795924"/>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 y="0"/>
            <a:ext cx="9144000" cy="2123658"/>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Осина</a:t>
            </a:r>
          </a:p>
          <a:p>
            <a:pPr algn="ctr"/>
            <a:r>
              <a:rPr lang="ru-RU" sz="1600" b="1" i="1" dirty="0" smtClean="0">
                <a:solidFill>
                  <a:schemeClr val="accent3">
                    <a:lumMod val="50000"/>
                  </a:schemeClr>
                </a:solidFill>
                <a:latin typeface="Times New Roman" pitchFamily="18" charset="0"/>
                <a:cs typeface="Times New Roman" pitchFamily="18" charset="0"/>
              </a:rPr>
              <a:t>Даже в безветренную погоду в осиновом лесу можно услышать слабый шум шелестящих листьев, словно они постоянно о чем-то перешептываются. Если же подует ветерок, осиновые листочки начинают раскачиваться и шелестеть. Вам, наверное, приходилось слышать выражение: «дрожит как осиновый лист». Так говорят о человеке трусливом или охваченном страхом. Цветет осина ранней весной. Еще не успели распуститься листья, а осина покрывается длинными мохнатыми сережками. Осенью листья осины одними из первых приобретают нарядную окраску разных оттенков: от нежно-желтых до ярко-багряных. </a:t>
            </a: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derevo_kartinka_dlya_detey_15_27124400.jpg"/>
          <p:cNvPicPr>
            <a:picLocks noChangeAspect="1"/>
          </p:cNvPicPr>
          <p:nvPr/>
        </p:nvPicPr>
        <p:blipFill>
          <a:blip r:embed="rId3" cstate="print"/>
          <a:srcRect l="10135" r="1687"/>
          <a:stretch>
            <a:fillRect/>
          </a:stretch>
        </p:blipFill>
        <p:spPr>
          <a:xfrm>
            <a:off x="251520" y="2060848"/>
            <a:ext cx="6264696" cy="4629642"/>
          </a:xfrm>
          <a:prstGeom prst="rect">
            <a:avLst/>
          </a:prstGeom>
          <a:ln>
            <a:solidFill>
              <a:schemeClr val="accent3">
                <a:lumMod val="50000"/>
              </a:schemeClr>
            </a:solidFill>
          </a:ln>
        </p:spPr>
      </p:pic>
      <p:sp>
        <p:nvSpPr>
          <p:cNvPr id="5" name="TextBox 4"/>
          <p:cNvSpPr txBox="1"/>
          <p:nvPr/>
        </p:nvSpPr>
        <p:spPr>
          <a:xfrm>
            <a:off x="6516216" y="2708920"/>
            <a:ext cx="2627784" cy="1815882"/>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Плоды у осины созревают осенью. Семена у нее легкие, мелкие. Благодаря пушистому хохолку разлетаются на большие расстояния</a:t>
            </a:r>
            <a:br>
              <a:rPr lang="ru-RU" sz="1600" b="1" i="1" dirty="0" smtClean="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kadkaizosiny.jpg"/>
          <p:cNvPicPr>
            <a:picLocks noChangeAspect="1"/>
          </p:cNvPicPr>
          <p:nvPr/>
        </p:nvPicPr>
        <p:blipFill>
          <a:blip r:embed="rId3" cstate="print"/>
          <a:stretch>
            <a:fillRect/>
          </a:stretch>
        </p:blipFill>
        <p:spPr>
          <a:xfrm>
            <a:off x="5076056" y="1844824"/>
            <a:ext cx="3429000" cy="4572000"/>
          </a:xfrm>
          <a:prstGeom prst="rect">
            <a:avLst/>
          </a:prstGeom>
          <a:ln>
            <a:solidFill>
              <a:schemeClr val="accent3">
                <a:lumMod val="50000"/>
              </a:schemeClr>
            </a:solidFill>
          </a:ln>
        </p:spPr>
      </p:pic>
      <p:pic>
        <p:nvPicPr>
          <p:cNvPr id="4" name="Рисунок 3" descr="matches-623705_960_720.jpg"/>
          <p:cNvPicPr>
            <a:picLocks noChangeAspect="1"/>
          </p:cNvPicPr>
          <p:nvPr/>
        </p:nvPicPr>
        <p:blipFill>
          <a:blip r:embed="rId4" cstate="print"/>
          <a:stretch>
            <a:fillRect/>
          </a:stretch>
        </p:blipFill>
        <p:spPr>
          <a:xfrm>
            <a:off x="683568" y="260648"/>
            <a:ext cx="3572347" cy="2597394"/>
          </a:xfrm>
          <a:prstGeom prst="rect">
            <a:avLst/>
          </a:prstGeom>
          <a:ln>
            <a:solidFill>
              <a:schemeClr val="accent3">
                <a:lumMod val="50000"/>
              </a:schemeClr>
            </a:solidFill>
          </a:ln>
        </p:spPr>
      </p:pic>
      <p:pic>
        <p:nvPicPr>
          <p:cNvPr id="5" name="Рисунок 4" descr="11.jpeg"/>
          <p:cNvPicPr>
            <a:picLocks noChangeAspect="1"/>
          </p:cNvPicPr>
          <p:nvPr/>
        </p:nvPicPr>
        <p:blipFill>
          <a:blip r:embed="rId5" cstate="print"/>
          <a:stretch>
            <a:fillRect/>
          </a:stretch>
        </p:blipFill>
        <p:spPr>
          <a:xfrm>
            <a:off x="395536" y="3284984"/>
            <a:ext cx="4098032" cy="3073524"/>
          </a:xfrm>
          <a:prstGeom prst="rect">
            <a:avLst/>
          </a:prstGeom>
          <a:ln>
            <a:solidFill>
              <a:schemeClr val="accent3">
                <a:lumMod val="50000"/>
              </a:schemeClr>
            </a:solidFill>
          </a:ln>
        </p:spPr>
      </p:pic>
      <p:sp>
        <p:nvSpPr>
          <p:cNvPr id="6" name="TextBox 5"/>
          <p:cNvSpPr txBox="1"/>
          <p:nvPr/>
        </p:nvSpPr>
        <p:spPr>
          <a:xfrm>
            <a:off x="4788024" y="548680"/>
            <a:ext cx="3915624" cy="523220"/>
          </a:xfrm>
          <a:prstGeom prst="rect">
            <a:avLst/>
          </a:prstGeom>
          <a:noFill/>
        </p:spPr>
        <p:txBody>
          <a:bodyPr wrap="none" rtlCol="0">
            <a:spAutoFit/>
          </a:bodyPr>
          <a:lstStyle/>
          <a:p>
            <a:r>
              <a:rPr lang="ru-RU" sz="2800" b="1" i="1" u="sng" dirty="0" smtClean="0">
                <a:solidFill>
                  <a:schemeClr val="accent3">
                    <a:lumMod val="50000"/>
                  </a:schemeClr>
                </a:solidFill>
                <a:latin typeface="Times New Roman" pitchFamily="18" charset="0"/>
                <a:cs typeface="Times New Roman" pitchFamily="18" charset="0"/>
              </a:rPr>
              <a:t>Что делают из осины?</a:t>
            </a:r>
            <a:endParaRPr lang="ru-RU" sz="2800" b="1" i="1" u="sng"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3200876"/>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Ива</a:t>
            </a:r>
          </a:p>
          <a:p>
            <a:pPr algn="ctr"/>
            <a:r>
              <a:rPr lang="ru-RU" sz="1600" b="1" i="1" dirty="0" smtClean="0">
                <a:solidFill>
                  <a:schemeClr val="accent3">
                    <a:lumMod val="50000"/>
                  </a:schemeClr>
                </a:solidFill>
                <a:latin typeface="Times New Roman" pitchFamily="18" charset="0"/>
                <a:cs typeface="Times New Roman" pitchFamily="18" charset="0"/>
              </a:rPr>
              <a:t>У ивы длинные корни, поэтому ее высаживают для закрепления сыпучих песков, укрепления берегов каналов, откосов, плотин, для создания лесополос. Очень красиво выглядят плакучие ивы, которые высаживают в парках и по берегам водоемов. Если вы увидите дерево ивы, то знайте – где-то совсем рядом есть вода – пруд или речка. В старину люди искали воду с помощью ивового прутика. В каком месте дрогнет прутик, наклонится вниз – значит, глубоко в земле есть водоносный слой, здесь и надо колодец копать. Весной ива зацветает, и ее ветки покрываются сережками. Созревшие плоды раскрываются, выпуская на волю легкие, как пух, семена. Ветер разносит их далеко от родительского дерева. Семена ивы обладают удивительной способностью. Упав на землю, они начинают прорастать уже через час! Через сутки семечко обзаводится хвостиком – корешком, а вверх поднимается стебелек.</a:t>
            </a:r>
            <a:r>
              <a:rPr lang="ru-RU" dirty="0" smtClean="0"/>
              <a:t/>
            </a:r>
            <a:br>
              <a:rPr lang="ru-RU" dirty="0" smtClean="0"/>
            </a:br>
            <a:endParaRPr lang="ru-RU" dirty="0"/>
          </a:p>
        </p:txBody>
      </p:sp>
      <p:pic>
        <p:nvPicPr>
          <p:cNvPr id="4" name="Рисунок 3" descr="img_5702b700a3a3b.jpg"/>
          <p:cNvPicPr>
            <a:picLocks noChangeAspect="1"/>
          </p:cNvPicPr>
          <p:nvPr/>
        </p:nvPicPr>
        <p:blipFill>
          <a:blip r:embed="rId3" cstate="print"/>
          <a:srcRect t="3368" b="8561"/>
          <a:stretch>
            <a:fillRect/>
          </a:stretch>
        </p:blipFill>
        <p:spPr>
          <a:xfrm>
            <a:off x="179512" y="3140968"/>
            <a:ext cx="4320480" cy="3528392"/>
          </a:xfrm>
          <a:prstGeom prst="rect">
            <a:avLst/>
          </a:prstGeom>
          <a:ln>
            <a:solidFill>
              <a:schemeClr val="accent3">
                <a:lumMod val="50000"/>
              </a:schemeClr>
            </a:solidFill>
          </a:ln>
        </p:spPr>
      </p:pic>
      <p:pic>
        <p:nvPicPr>
          <p:cNvPr id="5" name="Рисунок 4" descr="05labgi0l1268185209.jpg"/>
          <p:cNvPicPr>
            <a:picLocks noChangeAspect="1"/>
          </p:cNvPicPr>
          <p:nvPr/>
        </p:nvPicPr>
        <p:blipFill>
          <a:blip r:embed="rId4" cstate="print"/>
          <a:srcRect l="4641" r="50000"/>
          <a:stretch>
            <a:fillRect/>
          </a:stretch>
        </p:blipFill>
        <p:spPr>
          <a:xfrm>
            <a:off x="4283968" y="3356992"/>
            <a:ext cx="2053654" cy="3180581"/>
          </a:xfrm>
          <a:prstGeom prst="rect">
            <a:avLst/>
          </a:prstGeom>
          <a:ln>
            <a:solidFill>
              <a:schemeClr val="accent3">
                <a:lumMod val="50000"/>
              </a:schemeClr>
            </a:solidFill>
          </a:ln>
        </p:spPr>
      </p:pic>
      <p:sp>
        <p:nvSpPr>
          <p:cNvPr id="6" name="TextBox 5"/>
          <p:cNvSpPr txBox="1"/>
          <p:nvPr/>
        </p:nvSpPr>
        <p:spPr>
          <a:xfrm>
            <a:off x="6372200" y="2780928"/>
            <a:ext cx="2771800" cy="2800767"/>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Молодыми побегами ивы питаются многие животные. В тундре в зарослях ивняка кормятся олени, в лесной зоне – лоси. Ивовые прутья идут на плетение корзин и изготовление плетеной мебели. Из древесины ивы белой изготавливают различные поделки.</a:t>
            </a:r>
            <a:endParaRPr lang="ru-RU" sz="1600" b="1" i="1" dirty="0">
              <a:solidFill>
                <a:schemeClr val="accent3">
                  <a:lumMod val="50000"/>
                </a:schemeClr>
              </a:solidFill>
              <a:latin typeface="Times New Roman" pitchFamily="18" charset="0"/>
              <a:cs typeface="Times New Roman" pitchFamily="18" charset="0"/>
            </a:endParaRPr>
          </a:p>
        </p:txBody>
      </p:sp>
      <p:pic>
        <p:nvPicPr>
          <p:cNvPr id="7" name="Рисунок 6" descr="full_korzina-iz-ivy-odinochnaya-kruglaya-d13-9-5-h7-15-5-3726-22565i11.JPG"/>
          <p:cNvPicPr>
            <a:picLocks noChangeAspect="1"/>
          </p:cNvPicPr>
          <p:nvPr/>
        </p:nvPicPr>
        <p:blipFill>
          <a:blip r:embed="rId5" cstate="print"/>
          <a:stretch>
            <a:fillRect/>
          </a:stretch>
        </p:blipFill>
        <p:spPr>
          <a:xfrm>
            <a:off x="6948264" y="5517232"/>
            <a:ext cx="1687116" cy="1124744"/>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512" y="0"/>
            <a:ext cx="8964488" cy="3108543"/>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Каштан</a:t>
            </a:r>
          </a:p>
          <a:p>
            <a:pPr algn="ctr"/>
            <a:r>
              <a:rPr lang="ru-RU" sz="1600" b="1" i="1" dirty="0" smtClean="0">
                <a:solidFill>
                  <a:schemeClr val="accent3">
                    <a:lumMod val="50000"/>
                  </a:schemeClr>
                </a:solidFill>
                <a:latin typeface="Times New Roman" pitchFamily="18" charset="0"/>
                <a:cs typeface="Times New Roman" pitchFamily="18" charset="0"/>
              </a:rPr>
              <a:t>Конский каштан – величественное дерево с раскидистой, плотной, равномерной кроной. Ствол у взрослых деревьев очень мощный, обычно прямой. Конский каштан заслуженно пользуется славой одного из красивейших парковых деревьев. Его часто высаживают в парках и садах, близ домов и дач. Ранней весной на каштане возникают крупные клейкие зеленовато-розовые почки. Спустя несколько дней из них появляются оригинальные большие листья, разделенные на 5–7 листочков. В начале мая каштан цветет. Цветочки у него очень красивые – пирамидальные метелки высотой до 30 сантиметров, состоящие из крупных белых цветков с желтоватыми или красноватыми капельками сока. Цветы, напоминающие свечи на новогодней елке, придают дереву неповторимый облик. Привлекательно выглядят и плоды каштана: зеленые, с многочисленными шипами, шаровидные коробочки, в каждой их которых содержится 1–3 блестящих, темно-коричневых семени.</a:t>
            </a: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2.jpg"/>
          <p:cNvPicPr>
            <a:picLocks noChangeAspect="1"/>
          </p:cNvPicPr>
          <p:nvPr/>
        </p:nvPicPr>
        <p:blipFill>
          <a:blip r:embed="rId3" cstate="print"/>
          <a:stretch>
            <a:fillRect/>
          </a:stretch>
        </p:blipFill>
        <p:spPr>
          <a:xfrm>
            <a:off x="179513" y="3072311"/>
            <a:ext cx="5472608" cy="3604342"/>
          </a:xfrm>
          <a:prstGeom prst="rect">
            <a:avLst/>
          </a:prstGeom>
          <a:ln>
            <a:solidFill>
              <a:schemeClr val="accent3">
                <a:lumMod val="50000"/>
              </a:schemeClr>
            </a:solidFill>
          </a:ln>
        </p:spPr>
      </p:pic>
      <p:sp>
        <p:nvSpPr>
          <p:cNvPr id="5" name="TextBox 4"/>
          <p:cNvSpPr txBox="1"/>
          <p:nvPr/>
        </p:nvSpPr>
        <p:spPr>
          <a:xfrm>
            <a:off x="5868144" y="3140968"/>
            <a:ext cx="2952327" cy="3293209"/>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Древесину конского каштана используют в мебельном производстве для изготовления высококачественных бочек. Экстракт, приготовленный из коры, используют для дубления кожи, окраски хлопчатобумажных, шерстяных и шелковых тканей в темно-коричневый и оливковый цвет. Из молодых ветвей плетут корзины.</a:t>
            </a: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512" y="0"/>
            <a:ext cx="8784976" cy="2123658"/>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Рябина</a:t>
            </a:r>
          </a:p>
          <a:p>
            <a:pPr algn="ctr"/>
            <a:r>
              <a:rPr lang="ru-RU" sz="1600" b="1" i="1" dirty="0" smtClean="0">
                <a:solidFill>
                  <a:schemeClr val="accent3">
                    <a:lumMod val="50000"/>
                  </a:schemeClr>
                </a:solidFill>
                <a:latin typeface="Times New Roman" pitchFamily="18" charset="0"/>
                <a:cs typeface="Times New Roman" pitchFamily="18" charset="0"/>
              </a:rPr>
              <a:t>Рябина – дерево с красивыми перистыми листьями, которые по своей форме отличны от листьев других деревьев. Зацветает дерево в начале лета - на нем появляются душистые цветы, которые очень привлекают пчел и ос. Постепенно  в течение лета на дереве появляются плоды – ягоды. Их также как и дерево называют – рябина. К осени листья приобретают яркие краски – становятся багряными, оранжевыми. Ягодки тоже меняют цвет, назревают, становятся красными. И только лишь к зиме поспевают ягоды рябины, гроздья становятся тяжелыми, увесистыми. </a:t>
            </a:r>
            <a:endParaRPr lang="ru-RU" sz="1600" b="1" i="1" dirty="0">
              <a:solidFill>
                <a:schemeClr val="accent3">
                  <a:lumMod val="50000"/>
                </a:schemeClr>
              </a:solidFill>
              <a:latin typeface="Times New Roman" pitchFamily="18" charset="0"/>
              <a:cs typeface="Times New Roman" pitchFamily="18" charset="0"/>
            </a:endParaRPr>
          </a:p>
        </p:txBody>
      </p:sp>
      <p:sp>
        <p:nvSpPr>
          <p:cNvPr id="4" name="TextBox 3"/>
          <p:cNvSpPr txBox="1"/>
          <p:nvPr/>
        </p:nvSpPr>
        <p:spPr>
          <a:xfrm>
            <a:off x="5724128" y="2204864"/>
            <a:ext cx="3419872" cy="4653136"/>
          </a:xfrm>
          <a:prstGeom prst="rect">
            <a:avLst/>
          </a:prstGeom>
          <a:noFill/>
        </p:spPr>
        <p:txBody>
          <a:bodyPr wrap="square" rtlCol="0">
            <a:spAutoFit/>
          </a:bodyPr>
          <a:lstStyle/>
          <a:p>
            <a:pPr algn="ctr" fontAlgn="base"/>
            <a:r>
              <a:rPr lang="ru-RU" sz="1600" b="1" i="1" dirty="0" smtClean="0">
                <a:solidFill>
                  <a:schemeClr val="accent3">
                    <a:lumMod val="50000"/>
                  </a:schemeClr>
                </a:solidFill>
                <a:latin typeface="Times New Roman" pitchFamily="18" charset="0"/>
                <a:cs typeface="Times New Roman" pitchFamily="18" charset="0"/>
              </a:rPr>
              <a:t>Ягоды рябины  очень богаты витаминами.</a:t>
            </a:r>
          </a:p>
          <a:p>
            <a:pPr algn="ctr" fontAlgn="base"/>
            <a:r>
              <a:rPr lang="ru-RU" sz="1600" b="1" i="1" dirty="0" smtClean="0">
                <a:solidFill>
                  <a:schemeClr val="accent3">
                    <a:lumMod val="50000"/>
                  </a:schemeClr>
                </a:solidFill>
                <a:latin typeface="Times New Roman" pitchFamily="18" charset="0"/>
                <a:cs typeface="Times New Roman" pitchFamily="18" charset="0"/>
              </a:rPr>
              <a:t>В кулинарии их используют для приготовления джемов, варенья, соусов, киселя.</a:t>
            </a:r>
          </a:p>
          <a:p>
            <a:pPr algn="ctr" fontAlgn="base"/>
            <a:r>
              <a:rPr lang="ru-RU" sz="1600" b="1" i="1" dirty="0" smtClean="0">
                <a:solidFill>
                  <a:schemeClr val="accent3">
                    <a:lumMod val="50000"/>
                  </a:schemeClr>
                </a:solidFill>
                <a:latin typeface="Times New Roman" pitchFamily="18" charset="0"/>
                <a:cs typeface="Times New Roman" pitchFamily="18" charset="0"/>
              </a:rPr>
              <a:t>В свежем виде ягоды имеют кисло-горький вкус и вряд кому-то понравятся. Горечь из ягод несколько пропадает после заморозков, тогда-то и рекомендуют собирать ягоды рябины для приготовления из них чего-либо. </a:t>
            </a:r>
          </a:p>
          <a:p>
            <a:pPr algn="ctr" fontAlgn="base"/>
            <a:r>
              <a:rPr lang="ru-RU" sz="1600" b="1" i="1" dirty="0" smtClean="0">
                <a:solidFill>
                  <a:schemeClr val="accent3">
                    <a:lumMod val="50000"/>
                  </a:schemeClr>
                </a:solidFill>
                <a:latin typeface="Times New Roman" pitchFamily="18" charset="0"/>
                <a:cs typeface="Times New Roman" pitchFamily="18" charset="0"/>
              </a:rPr>
              <a:t>Огромную пользу приносят плоды рябины птицам, по сути, являясь самым  доступным кормом в зимнее время.</a:t>
            </a:r>
          </a:p>
          <a:p>
            <a:endParaRPr lang="ru-RU" dirty="0"/>
          </a:p>
        </p:txBody>
      </p:sp>
      <p:pic>
        <p:nvPicPr>
          <p:cNvPr id="5" name="Рисунок 4" descr="Kartinki_dlya_detey_s_ryabinoy_2_26112700.jpg"/>
          <p:cNvPicPr>
            <a:picLocks noChangeAspect="1"/>
          </p:cNvPicPr>
          <p:nvPr/>
        </p:nvPicPr>
        <p:blipFill>
          <a:blip r:embed="rId3" cstate="print"/>
          <a:srcRect r="8528"/>
          <a:stretch>
            <a:fillRect/>
          </a:stretch>
        </p:blipFill>
        <p:spPr>
          <a:xfrm>
            <a:off x="179511" y="2348880"/>
            <a:ext cx="5521247" cy="4261435"/>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980729"/>
            <a:ext cx="9144000" cy="2431435"/>
          </a:xfrm>
          <a:prstGeom prst="rect">
            <a:avLst/>
          </a:prstGeom>
          <a:noFill/>
        </p:spPr>
        <p:txBody>
          <a:bodyPr wrap="square" rtlCol="0">
            <a:spAutoFit/>
          </a:bodyPr>
          <a:lstStyle/>
          <a:p>
            <a:pPr algn="ctr"/>
            <a:r>
              <a:rPr lang="ru-RU" sz="3600" b="1" i="1" u="sng" dirty="0" smtClean="0">
                <a:solidFill>
                  <a:schemeClr val="accent3">
                    <a:lumMod val="50000"/>
                  </a:schemeClr>
                </a:solidFill>
                <a:latin typeface="Times New Roman" pitchFamily="18" charset="0"/>
                <a:cs typeface="Times New Roman" pitchFamily="18" charset="0"/>
              </a:rPr>
              <a:t>Хвойные деревья</a:t>
            </a:r>
          </a:p>
          <a:p>
            <a:pPr algn="ctr"/>
            <a:r>
              <a:rPr lang="ru-RU" sz="2400" b="1" i="1" dirty="0" smtClean="0">
                <a:solidFill>
                  <a:schemeClr val="accent3">
                    <a:lumMod val="50000"/>
                  </a:schemeClr>
                </a:solidFill>
                <a:latin typeface="Times New Roman" pitchFamily="18" charset="0"/>
                <a:cs typeface="Times New Roman" pitchFamily="18" charset="0"/>
              </a:rPr>
              <a:t>Деревья называют вечнозелеными, </a:t>
            </a:r>
          </a:p>
          <a:p>
            <a:pPr algn="ctr"/>
            <a:r>
              <a:rPr lang="ru-RU" sz="2400" b="1" i="1" dirty="0" smtClean="0">
                <a:solidFill>
                  <a:schemeClr val="accent3">
                    <a:lumMod val="50000"/>
                  </a:schemeClr>
                </a:solidFill>
                <a:latin typeface="Times New Roman" pitchFamily="18" charset="0"/>
                <a:cs typeface="Times New Roman" pitchFamily="18" charset="0"/>
              </a:rPr>
              <a:t>потому что они сохраняют листву всю зиму. </a:t>
            </a:r>
          </a:p>
          <a:p>
            <a:pPr algn="ctr"/>
            <a:r>
              <a:rPr lang="ru-RU" sz="2400" b="1" i="1" dirty="0" smtClean="0">
                <a:solidFill>
                  <a:schemeClr val="accent3">
                    <a:lumMod val="50000"/>
                  </a:schemeClr>
                </a:solidFill>
                <a:latin typeface="Times New Roman" pitchFamily="18" charset="0"/>
                <a:cs typeface="Times New Roman" pitchFamily="18" charset="0"/>
              </a:rPr>
              <a:t>У большинства вечнозеленых деревьев листья жесткие (иголки). </a:t>
            </a:r>
          </a:p>
          <a:p>
            <a:pPr algn="ctr"/>
            <a:endParaRPr lang="ru-RU" sz="4400" b="1" i="1" u="sng" dirty="0">
              <a:solidFill>
                <a:schemeClr val="accent3">
                  <a:lumMod val="50000"/>
                </a:schemeClr>
              </a:solidFill>
              <a:latin typeface="Times New Roman" pitchFamily="18" charset="0"/>
              <a:cs typeface="Times New Roman" pitchFamily="18" charset="0"/>
            </a:endParaRPr>
          </a:p>
        </p:txBody>
      </p:sp>
      <p:pic>
        <p:nvPicPr>
          <p:cNvPr id="4" name="Рисунок 3" descr="2a415a5fe5c17b14fa091919eb1fa59b.jpg"/>
          <p:cNvPicPr>
            <a:picLocks noChangeAspect="1"/>
          </p:cNvPicPr>
          <p:nvPr/>
        </p:nvPicPr>
        <p:blipFill>
          <a:blip r:embed="rId3" cstate="print"/>
          <a:stretch>
            <a:fillRect/>
          </a:stretch>
        </p:blipFill>
        <p:spPr>
          <a:xfrm>
            <a:off x="2267744" y="2996952"/>
            <a:ext cx="5004048" cy="3132534"/>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862322"/>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Ель</a:t>
            </a:r>
          </a:p>
          <a:p>
            <a:pPr algn="ctr"/>
            <a:r>
              <a:rPr lang="ru-RU" sz="1600" b="1" i="1" dirty="0" smtClean="0">
                <a:solidFill>
                  <a:schemeClr val="accent3">
                    <a:lumMod val="50000"/>
                  </a:schemeClr>
                </a:solidFill>
                <a:latin typeface="Times New Roman" pitchFamily="18" charset="0"/>
                <a:cs typeface="Times New Roman" pitchFamily="18" charset="0"/>
              </a:rPr>
              <a:t>У ели густая крона. Она хорошо переносит недостаток света и не погибает, а просто перестает расти. Для хорошего роста ели требуется влажная питательная почва. Ели – стройные деревья с пушистыми ветками, покрытыми хвоей. Хвоинки колючие, четырёхгранные, острые. Шишки у ели узкие и длинные. В конце зимы они открываются и оттуда вылетают семена. Крылатые семена подхватывает ветер и уносит далеко от родного дерева. Из семян вырастают молодые нежные ёлочки. В открытом поле они могут замёрзнуть. А под защитой взрослых деревьев мороз им не страшен.</a:t>
            </a:r>
          </a:p>
          <a:p>
            <a:pPr algn="ctr"/>
            <a:r>
              <a:rPr lang="ru-RU" sz="1600" b="1" i="1" dirty="0" smtClean="0">
                <a:solidFill>
                  <a:schemeClr val="accent3">
                    <a:lumMod val="50000"/>
                  </a:schemeClr>
                </a:solidFill>
                <a:latin typeface="Times New Roman" pitchFamily="18" charset="0"/>
                <a:cs typeface="Times New Roman" pitchFamily="18" charset="0"/>
              </a:rPr>
              <a:t>Взрослая ель становится владычицей леса. В её тени не может прожить ни сосна, ни берёза. Растут в еловом лесу только мох да редкие травы с белыми цветами. В сумраке белый цветок быстро замечают насекомые. Кроме них, опылять цветки некому</a:t>
            </a:r>
          </a:p>
        </p:txBody>
      </p:sp>
      <p:pic>
        <p:nvPicPr>
          <p:cNvPr id="4" name="Рисунок 3" descr="img_10.jpg"/>
          <p:cNvPicPr>
            <a:picLocks noChangeAspect="1"/>
          </p:cNvPicPr>
          <p:nvPr/>
        </p:nvPicPr>
        <p:blipFill>
          <a:blip r:embed="rId3" cstate="print"/>
          <a:stretch>
            <a:fillRect/>
          </a:stretch>
        </p:blipFill>
        <p:spPr>
          <a:xfrm>
            <a:off x="251520" y="2852936"/>
            <a:ext cx="5876925" cy="3829050"/>
          </a:xfrm>
          <a:prstGeom prst="rect">
            <a:avLst/>
          </a:prstGeom>
          <a:ln>
            <a:solidFill>
              <a:schemeClr val="accent3">
                <a:lumMod val="50000"/>
              </a:schemeClr>
            </a:solidFill>
          </a:ln>
        </p:spPr>
      </p:pic>
      <p:sp>
        <p:nvSpPr>
          <p:cNvPr id="5" name="TextBox 4"/>
          <p:cNvSpPr txBox="1"/>
          <p:nvPr/>
        </p:nvSpPr>
        <p:spPr>
          <a:xfrm>
            <a:off x="6156176" y="2780928"/>
            <a:ext cx="2987824" cy="3816429"/>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Ель считают вечнозелёной. Но хвоя у неё не вечная. Иголочки каждые 7-9 лет опадают. По осени ель сбрасывает не меньше седьмой части хвои, постепенно меняя свой наряд. Древесина у ели мягкая, приятного белого или желтоватого цвета. Из нее получается красивая мебель. Также из еловой древесины делают бумагу, музыкальные инструменты.</a:t>
            </a: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431435"/>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Сосна</a:t>
            </a:r>
          </a:p>
          <a:p>
            <a:pPr algn="ctr"/>
            <a:r>
              <a:rPr lang="ru-RU" sz="1600" b="1" i="1" dirty="0" smtClean="0">
                <a:solidFill>
                  <a:schemeClr val="accent3">
                    <a:lumMod val="50000"/>
                  </a:schemeClr>
                </a:solidFill>
                <a:latin typeface="Times New Roman" pitchFamily="18" charset="0"/>
                <a:cs typeface="Times New Roman" pitchFamily="18" charset="0"/>
              </a:rPr>
              <a:t>Сосны – деревья стройные, высокие, с красивыми золотистыми стволами. Нижние сучья на соснах быстро отмирают, так как питательные вещества в нижней части деревьев расходуются быстрее, чем накапливаются в процессе фотосинтеза. Находиться в сосновом бору не только приятно, но и полезно. Воздух там всегда чистый. Сосны выделяют эфирные масла, которые убивают микробов.</a:t>
            </a:r>
            <a:br>
              <a:rPr lang="ru-RU" sz="1600" b="1" i="1" dirty="0" smtClean="0">
                <a:solidFill>
                  <a:schemeClr val="accent3">
                    <a:lumMod val="50000"/>
                  </a:schemeClr>
                </a:solidFill>
                <a:latin typeface="Times New Roman" pitchFamily="18" charset="0"/>
                <a:cs typeface="Times New Roman" pitchFamily="18" charset="0"/>
              </a:rPr>
            </a:br>
            <a:r>
              <a:rPr lang="ru-RU" sz="1600" b="1" i="1" dirty="0" smtClean="0">
                <a:solidFill>
                  <a:schemeClr val="accent3">
                    <a:lumMod val="50000"/>
                  </a:schemeClr>
                </a:solidFill>
                <a:latin typeface="Times New Roman" pitchFamily="18" charset="0"/>
                <a:cs typeface="Times New Roman" pitchFamily="18" charset="0"/>
              </a:rPr>
              <a:t>Круглый год: и зимой, и летом сосна остается зеленой. Иголки на ней сменяются не все сразу, а постепенно: одни иголочки опадают, на их месте вырастают новые. Сосновые иглы длиннее еловых, прикрепляются к ветке по две хвоинки вместе.</a:t>
            </a: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7.jpg"/>
          <p:cNvPicPr>
            <a:picLocks noChangeAspect="1"/>
          </p:cNvPicPr>
          <p:nvPr/>
        </p:nvPicPr>
        <p:blipFill>
          <a:blip r:embed="rId3" cstate="print"/>
          <a:stretch>
            <a:fillRect/>
          </a:stretch>
        </p:blipFill>
        <p:spPr>
          <a:xfrm>
            <a:off x="179512" y="2492896"/>
            <a:ext cx="5915025" cy="3867150"/>
          </a:xfrm>
          <a:prstGeom prst="rect">
            <a:avLst/>
          </a:prstGeom>
          <a:ln>
            <a:solidFill>
              <a:schemeClr val="accent3">
                <a:lumMod val="50000"/>
              </a:schemeClr>
            </a:solidFill>
          </a:ln>
        </p:spPr>
      </p:pic>
      <p:sp>
        <p:nvSpPr>
          <p:cNvPr id="5" name="TextBox 4"/>
          <p:cNvSpPr txBox="1"/>
          <p:nvPr/>
        </p:nvSpPr>
        <p:spPr>
          <a:xfrm>
            <a:off x="6156176" y="2348880"/>
            <a:ext cx="2987824" cy="4555093"/>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Сосны – растения светолюбивые, любят простор и солнце. Посмотришь на сосновый бор и кажется, что сосны так и тянутся вверх, поближе к солнышку.</a:t>
            </a:r>
            <a:br>
              <a:rPr lang="ru-RU" sz="1600" b="1" i="1" dirty="0" smtClean="0">
                <a:solidFill>
                  <a:schemeClr val="accent3">
                    <a:lumMod val="50000"/>
                  </a:schemeClr>
                </a:solidFill>
                <a:latin typeface="Times New Roman" pitchFamily="18" charset="0"/>
                <a:cs typeface="Times New Roman" pitchFamily="18" charset="0"/>
              </a:rPr>
            </a:br>
            <a:r>
              <a:rPr lang="ru-RU" sz="1600" b="1" i="1" dirty="0" smtClean="0">
                <a:solidFill>
                  <a:schemeClr val="accent3">
                    <a:lumMod val="50000"/>
                  </a:schemeClr>
                </a:solidFill>
                <a:latin typeface="Times New Roman" pitchFamily="18" charset="0"/>
                <a:cs typeface="Times New Roman" pitchFamily="18" charset="0"/>
              </a:rPr>
              <a:t>Сосны можно встретить на песчаных почвах, на болотах, на скалах, среди расщелин. Они не капризны и могут приспосабливаться к разным условиям. Корни у сосны мощные, большие. На песчаных почвах корни устремляются вниз, добывая живительную влагу. </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369880"/>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Кедр</a:t>
            </a:r>
          </a:p>
          <a:p>
            <a:pPr algn="ctr"/>
            <a:r>
              <a:rPr lang="ru-RU" sz="1600" b="1" i="1" dirty="0" smtClean="0">
                <a:solidFill>
                  <a:schemeClr val="accent3">
                    <a:lumMod val="50000"/>
                  </a:schemeClr>
                </a:solidFill>
                <a:latin typeface="Times New Roman" pitchFamily="18" charset="0"/>
                <a:cs typeface="Times New Roman" pitchFamily="18" charset="0"/>
              </a:rPr>
              <a:t>Сибирский кедр – настоящее дерево-комбинат, практически все его части используются человеком. Сок применяют в медицине. Из древесины изготавливают мебель, музыкальные инструменты и карандаши. Дубильные вещества из коры используют в производстве изделий из кожи. Хвою перерабатывают для получения витаминной муки для животноводства.</a:t>
            </a:r>
            <a:br>
              <a:rPr lang="ru-RU" sz="1600" b="1" i="1" dirty="0" smtClean="0">
                <a:solidFill>
                  <a:schemeClr val="accent3">
                    <a:lumMod val="50000"/>
                  </a:schemeClr>
                </a:solidFill>
                <a:latin typeface="Times New Roman" pitchFamily="18" charset="0"/>
                <a:cs typeface="Times New Roman" pitchFamily="18" charset="0"/>
              </a:rPr>
            </a:br>
            <a:r>
              <a:rPr lang="ru-RU" sz="1600" b="1" i="1" dirty="0" smtClean="0">
                <a:solidFill>
                  <a:schemeClr val="accent3">
                    <a:lumMod val="50000"/>
                  </a:schemeClr>
                </a:solidFill>
                <a:latin typeface="Times New Roman" pitchFamily="18" charset="0"/>
                <a:cs typeface="Times New Roman" pitchFamily="18" charset="0"/>
              </a:rPr>
              <a:t>В урожайный год одно крупное дерево дает до 1000–1500 шишек. В природе семена сибирского кедра распространяются кедровкой, бурундуком, белкой, соболем и другими животными, которые питаются кедровыми орешками. Кедровые орешки очень питательны, они содержат 65 процентов масла, богаты белком и витаминами.</a:t>
            </a: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11.jpg"/>
          <p:cNvPicPr>
            <a:picLocks noChangeAspect="1"/>
          </p:cNvPicPr>
          <p:nvPr/>
        </p:nvPicPr>
        <p:blipFill>
          <a:blip r:embed="rId3" cstate="print"/>
          <a:stretch>
            <a:fillRect/>
          </a:stretch>
        </p:blipFill>
        <p:spPr>
          <a:xfrm>
            <a:off x="1187624" y="2492896"/>
            <a:ext cx="6336704" cy="4162948"/>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13.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512" y="0"/>
            <a:ext cx="3276666" cy="584775"/>
          </a:xfrm>
          <a:prstGeom prst="rect">
            <a:avLst/>
          </a:prstGeom>
          <a:noFill/>
        </p:spPr>
        <p:txBody>
          <a:bodyPr wrap="none" rtlCol="0">
            <a:spAutoFit/>
          </a:bodyPr>
          <a:lstStyle/>
          <a:p>
            <a:r>
              <a:rPr lang="ru-RU" sz="3200" b="1" i="1" u="sng" dirty="0">
                <a:solidFill>
                  <a:schemeClr val="accent3">
                    <a:lumMod val="50000"/>
                  </a:schemeClr>
                </a:solidFill>
                <a:latin typeface="Times New Roman" pitchFamily="18" charset="0"/>
                <a:cs typeface="Times New Roman" pitchFamily="18" charset="0"/>
              </a:rPr>
              <a:t>Строение дерева</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80528" y="0"/>
            <a:ext cx="9505056" cy="2616101"/>
          </a:xfrm>
          <a:prstGeom prst="rect">
            <a:avLst/>
          </a:prstGeom>
          <a:noFill/>
        </p:spPr>
        <p:txBody>
          <a:bodyPr wrap="squar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Лиственница</a:t>
            </a:r>
          </a:p>
          <a:p>
            <a:pPr algn="ctr"/>
            <a:r>
              <a:rPr lang="ru-RU" sz="1600" b="1" i="1" dirty="0" smtClean="0">
                <a:solidFill>
                  <a:schemeClr val="accent3">
                    <a:lumMod val="50000"/>
                  </a:schemeClr>
                </a:solidFill>
                <a:latin typeface="Times New Roman" pitchFamily="18" charset="0"/>
                <a:cs typeface="Times New Roman" pitchFamily="18" charset="0"/>
              </a:rPr>
              <a:t>Ветки у лиственницы редкие. Листья - мягкие плоские иголки, сидят пучками или вьются спиральками. Держатся они всего год. Каждую осень лиственница сбрасывает свои иголки, словно берёза или осина - листья. Лиственница поэтому так и называется. А весной у лиственницы вырастает новая хвоя. Хвоя лиственницы мягкая. На молодых побегах хвоинки располагаются поодиночке. На более старых они собраны в пучки. Лиственница очень светолюбива. Она имеет рыхлую, ажурную крону, пропускающую много света. Как и другие светолюбивые деревья, лиственница быстро растёт в молодости. Весной на её изумрудных ветвях будто загораются красные, зелёные и жёлтые огоньки - женские шишки и мужские колоски. После опыления шишки темнеют, становятся похожими на сушёные грибы, развешанные на ветках белками.</a:t>
            </a:r>
          </a:p>
        </p:txBody>
      </p:sp>
      <p:sp>
        <p:nvSpPr>
          <p:cNvPr id="4" name="TextBox 3"/>
          <p:cNvSpPr txBox="1"/>
          <p:nvPr/>
        </p:nvSpPr>
        <p:spPr>
          <a:xfrm>
            <a:off x="5436096" y="2579906"/>
            <a:ext cx="3707904" cy="3785652"/>
          </a:xfrm>
          <a:prstGeom prst="rect">
            <a:avLst/>
          </a:prstGeom>
          <a:noFill/>
        </p:spPr>
        <p:txBody>
          <a:bodyPr wrap="square" rtlCol="0">
            <a:spAutoFit/>
          </a:bodyPr>
          <a:lstStyle/>
          <a:p>
            <a:pPr algn="ctr"/>
            <a:r>
              <a:rPr lang="ru-RU" sz="1600" b="1" i="1" dirty="0" smtClean="0">
                <a:solidFill>
                  <a:schemeClr val="accent3">
                    <a:lumMod val="50000"/>
                  </a:schemeClr>
                </a:solidFill>
                <a:latin typeface="Times New Roman" pitchFamily="18" charset="0"/>
                <a:cs typeface="Times New Roman" pitchFamily="18" charset="0"/>
              </a:rPr>
              <a:t>В конце лета или ранней осенью лиственница предстаёт в праздничном, золотисто-оранжевом наряде.</a:t>
            </a:r>
          </a:p>
          <a:p>
            <a:pPr algn="ctr"/>
            <a:r>
              <a:rPr lang="ru-RU" sz="1600" b="1" i="1" dirty="0" smtClean="0">
                <a:solidFill>
                  <a:schemeClr val="accent3">
                    <a:lumMod val="50000"/>
                  </a:schemeClr>
                </a:solidFill>
                <a:latin typeface="Times New Roman" pitchFamily="18" charset="0"/>
                <a:cs typeface="Times New Roman" pitchFamily="18" charset="0"/>
              </a:rPr>
              <a:t>Ударят первые крепкие заморозки, и золотистая хвоя начинает тихо струиться с деревьев. Всего за несколько дней теряют лиственницы свой величественный убор. Правда, лиственница не из робкого десятка: она спокойно встречает снежные вьюги, щедро разбрасывая свои крылатые семена как раз зимой. </a:t>
            </a:r>
          </a:p>
          <a:p>
            <a:pPr algn="ctr"/>
            <a:r>
              <a:rPr lang="ru-RU" sz="1600" b="1" i="1" dirty="0" smtClean="0">
                <a:solidFill>
                  <a:schemeClr val="accent3">
                    <a:lumMod val="50000"/>
                  </a:schemeClr>
                </a:solidFill>
                <a:latin typeface="Times New Roman" pitchFamily="18" charset="0"/>
                <a:cs typeface="Times New Roman" pitchFamily="18" charset="0"/>
              </a:rPr>
              <a:t>Используют лиственницу при постройке мостов, кораблей.</a:t>
            </a:r>
          </a:p>
        </p:txBody>
      </p:sp>
      <p:pic>
        <p:nvPicPr>
          <p:cNvPr id="5" name="Рисунок 4" descr="0_7bd06f_21d76dfe_XL.jpg"/>
          <p:cNvPicPr>
            <a:picLocks noChangeAspect="1"/>
          </p:cNvPicPr>
          <p:nvPr/>
        </p:nvPicPr>
        <p:blipFill>
          <a:blip r:embed="rId3" cstate="print"/>
          <a:stretch>
            <a:fillRect/>
          </a:stretch>
        </p:blipFill>
        <p:spPr>
          <a:xfrm>
            <a:off x="395536" y="2564904"/>
            <a:ext cx="4524454" cy="413422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930bb.jpg"/>
          <p:cNvPicPr>
            <a:picLocks noChangeAspect="1"/>
          </p:cNvPicPr>
          <p:nvPr/>
        </p:nvPicPr>
        <p:blipFill>
          <a:blip r:embed="rId2" cstate="print"/>
          <a:stretch>
            <a:fillRect/>
          </a:stretch>
        </p:blipFill>
        <p:spPr>
          <a:xfrm>
            <a:off x="0" y="0"/>
            <a:ext cx="9144000" cy="6857999"/>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4.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187624" y="1700808"/>
            <a:ext cx="6215099" cy="3139321"/>
          </a:xfrm>
          <a:prstGeom prst="rect">
            <a:avLst/>
          </a:prstGeom>
          <a:noFill/>
        </p:spPr>
        <p:txBody>
          <a:bodyPr wrap="none" rtlCol="0">
            <a:spAutoFit/>
          </a:bodyPr>
          <a:lstStyle/>
          <a:p>
            <a:pPr algn="ctr" fontAlgn="base"/>
            <a:r>
              <a:rPr lang="ru-RU" b="1" i="1" u="sng" dirty="0" smtClean="0">
                <a:solidFill>
                  <a:schemeClr val="accent3">
                    <a:lumMod val="50000"/>
                  </a:schemeClr>
                </a:solidFill>
                <a:latin typeface="Times New Roman" pitchFamily="18" charset="0"/>
                <a:cs typeface="Times New Roman" pitchFamily="18" charset="0"/>
              </a:rPr>
              <a:t>Физ. минутка «Листики осенние»</a:t>
            </a:r>
          </a:p>
          <a:p>
            <a:pPr algn="ctr" fontAlgn="base"/>
            <a:r>
              <a:rPr lang="ru-RU" b="1" i="1" dirty="0" smtClean="0">
                <a:solidFill>
                  <a:schemeClr val="accent3">
                    <a:lumMod val="50000"/>
                  </a:schemeClr>
                </a:solidFill>
                <a:latin typeface="Times New Roman" pitchFamily="18" charset="0"/>
                <a:cs typeface="Times New Roman" pitchFamily="18" charset="0"/>
              </a:rPr>
              <a:t>Мы листики осенние</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На ветках мы сидели. (Покачиваемся )</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Дунул ветер – полетели. (Руки в стороны)</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Мы летели, мы летели (Покачиваем руками над головой)</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И на землю тихо сели. (Присели)</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Ветер снова набежал и</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Листочки все поднял. (Встали)</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Закружились, полетели (Кружимся и машем руками)</a:t>
            </a:r>
            <a:br>
              <a:rPr lang="ru-RU" b="1" i="1" dirty="0" smtClean="0">
                <a:solidFill>
                  <a:schemeClr val="accent3">
                    <a:lumMod val="50000"/>
                  </a:schemeClr>
                </a:solidFill>
                <a:latin typeface="Times New Roman" pitchFamily="18" charset="0"/>
                <a:cs typeface="Times New Roman" pitchFamily="18" charset="0"/>
              </a:rPr>
            </a:br>
            <a:r>
              <a:rPr lang="ru-RU" b="1" i="1" dirty="0" smtClean="0">
                <a:solidFill>
                  <a:schemeClr val="accent3">
                    <a:lumMod val="50000"/>
                  </a:schemeClr>
                </a:solidFill>
                <a:latin typeface="Times New Roman" pitchFamily="18" charset="0"/>
                <a:cs typeface="Times New Roman" pitchFamily="18" charset="0"/>
              </a:rPr>
              <a:t>И на землю тихо сели. (Сели по местам)</a:t>
            </a:r>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757b81e27a3a4e.jpg"/>
          <p:cNvPicPr>
            <a:picLocks noChangeAspect="1"/>
          </p:cNvPicPr>
          <p:nvPr/>
        </p:nvPicPr>
        <p:blipFill>
          <a:blip r:embed="rId2" cstate="print"/>
          <a:stretch>
            <a:fillRect/>
          </a:stretch>
        </p:blipFill>
        <p:spPr>
          <a:xfrm>
            <a:off x="-9388" y="0"/>
            <a:ext cx="9153388" cy="6858000"/>
          </a:xfrm>
          <a:prstGeom prst="rect">
            <a:avLst/>
          </a:prstGeom>
          <a:ln>
            <a:solidFill>
              <a:schemeClr val="accent6">
                <a:lumMod val="50000"/>
              </a:schemeClr>
            </a:solidFill>
          </a:ln>
        </p:spPr>
      </p:pic>
      <p:pic>
        <p:nvPicPr>
          <p:cNvPr id="7" name="Рисунок 6" descr="3e7f0a54123eeb3352af3b73824be0eb.jpg"/>
          <p:cNvPicPr>
            <a:picLocks noChangeAspect="1"/>
          </p:cNvPicPr>
          <p:nvPr/>
        </p:nvPicPr>
        <p:blipFill>
          <a:blip r:embed="rId3" cstate="print"/>
          <a:srcRect l="64342" t="39864" r="17474" b="16076"/>
          <a:stretch>
            <a:fillRect/>
          </a:stretch>
        </p:blipFill>
        <p:spPr>
          <a:xfrm>
            <a:off x="323527" y="188640"/>
            <a:ext cx="1738479" cy="2808312"/>
          </a:xfrm>
          <a:prstGeom prst="rect">
            <a:avLst/>
          </a:prstGeom>
          <a:ln>
            <a:solidFill>
              <a:schemeClr val="accent3">
                <a:lumMod val="75000"/>
              </a:schemeClr>
            </a:solidFill>
          </a:ln>
        </p:spPr>
      </p:pic>
      <p:pic>
        <p:nvPicPr>
          <p:cNvPr id="9" name="Рисунок 8" descr="446sp_s.jpg"/>
          <p:cNvPicPr>
            <a:picLocks noChangeAspect="1"/>
          </p:cNvPicPr>
          <p:nvPr/>
        </p:nvPicPr>
        <p:blipFill>
          <a:blip r:embed="rId4" cstate="print"/>
          <a:stretch>
            <a:fillRect/>
          </a:stretch>
        </p:blipFill>
        <p:spPr>
          <a:xfrm>
            <a:off x="6876256" y="4149080"/>
            <a:ext cx="2016224" cy="2016224"/>
          </a:xfrm>
          <a:prstGeom prst="rect">
            <a:avLst/>
          </a:prstGeom>
          <a:ln>
            <a:solidFill>
              <a:schemeClr val="accent3">
                <a:lumMod val="75000"/>
              </a:schemeClr>
            </a:solidFill>
          </a:ln>
        </p:spPr>
      </p:pic>
      <p:pic>
        <p:nvPicPr>
          <p:cNvPr id="10" name="Рисунок 9" descr="800px_COLOURBOX1553064.jpg"/>
          <p:cNvPicPr>
            <a:picLocks noChangeAspect="1"/>
          </p:cNvPicPr>
          <p:nvPr/>
        </p:nvPicPr>
        <p:blipFill>
          <a:blip r:embed="rId5" cstate="print"/>
          <a:stretch>
            <a:fillRect/>
          </a:stretch>
        </p:blipFill>
        <p:spPr>
          <a:xfrm>
            <a:off x="6084168" y="2348880"/>
            <a:ext cx="2304256" cy="1661945"/>
          </a:xfrm>
          <a:prstGeom prst="rect">
            <a:avLst/>
          </a:prstGeom>
          <a:ln>
            <a:solidFill>
              <a:schemeClr val="accent3">
                <a:lumMod val="75000"/>
              </a:schemeClr>
            </a:solidFill>
          </a:ln>
        </p:spPr>
      </p:pic>
      <p:pic>
        <p:nvPicPr>
          <p:cNvPr id="11" name="Рисунок 10" descr="131055367_55cd91e30b0fa.png"/>
          <p:cNvPicPr>
            <a:picLocks noChangeAspect="1"/>
          </p:cNvPicPr>
          <p:nvPr/>
        </p:nvPicPr>
        <p:blipFill>
          <a:blip r:embed="rId6" cstate="print"/>
          <a:stretch>
            <a:fillRect/>
          </a:stretch>
        </p:blipFill>
        <p:spPr>
          <a:xfrm>
            <a:off x="2483768" y="4365104"/>
            <a:ext cx="1728192" cy="2253743"/>
          </a:xfrm>
          <a:prstGeom prst="rect">
            <a:avLst/>
          </a:prstGeom>
          <a:ln>
            <a:solidFill>
              <a:schemeClr val="accent3">
                <a:lumMod val="75000"/>
              </a:schemeClr>
            </a:solidFill>
          </a:ln>
        </p:spPr>
      </p:pic>
      <p:pic>
        <p:nvPicPr>
          <p:cNvPr id="12" name="Рисунок 11" descr="144725788-612x612.jpg"/>
          <p:cNvPicPr>
            <a:picLocks noChangeAspect="1"/>
          </p:cNvPicPr>
          <p:nvPr/>
        </p:nvPicPr>
        <p:blipFill>
          <a:blip r:embed="rId7" cstate="print"/>
          <a:stretch>
            <a:fillRect/>
          </a:stretch>
        </p:blipFill>
        <p:spPr>
          <a:xfrm>
            <a:off x="3059832" y="2420888"/>
            <a:ext cx="2208245" cy="1656184"/>
          </a:xfrm>
          <a:prstGeom prst="rect">
            <a:avLst/>
          </a:prstGeom>
          <a:ln>
            <a:solidFill>
              <a:schemeClr val="accent3">
                <a:lumMod val="75000"/>
              </a:schemeClr>
            </a:solidFill>
          </a:ln>
        </p:spPr>
      </p:pic>
      <p:pic>
        <p:nvPicPr>
          <p:cNvPr id="13" name="Рисунок 12" descr="jesienne-ozdoby-zoladz3.jpg"/>
          <p:cNvPicPr>
            <a:picLocks noChangeAspect="1"/>
          </p:cNvPicPr>
          <p:nvPr/>
        </p:nvPicPr>
        <p:blipFill>
          <a:blip r:embed="rId8" cstate="print"/>
          <a:stretch>
            <a:fillRect/>
          </a:stretch>
        </p:blipFill>
        <p:spPr>
          <a:xfrm>
            <a:off x="4716016" y="4581128"/>
            <a:ext cx="2016224" cy="2016224"/>
          </a:xfrm>
          <a:prstGeom prst="rect">
            <a:avLst/>
          </a:prstGeom>
          <a:ln>
            <a:solidFill>
              <a:schemeClr val="accent3">
                <a:lumMod val="75000"/>
              </a:schemeClr>
            </a:solidFill>
          </a:ln>
        </p:spPr>
      </p:pic>
      <p:pic>
        <p:nvPicPr>
          <p:cNvPr id="14" name="Рисунок 13" descr="Kashtan-dlya-prostatita-3-910x712.jpg"/>
          <p:cNvPicPr>
            <a:picLocks noChangeAspect="1"/>
          </p:cNvPicPr>
          <p:nvPr/>
        </p:nvPicPr>
        <p:blipFill>
          <a:blip r:embed="rId9" cstate="print"/>
          <a:stretch>
            <a:fillRect/>
          </a:stretch>
        </p:blipFill>
        <p:spPr>
          <a:xfrm>
            <a:off x="4788024" y="476672"/>
            <a:ext cx="2317493" cy="1813248"/>
          </a:xfrm>
          <a:prstGeom prst="rect">
            <a:avLst/>
          </a:prstGeom>
          <a:ln>
            <a:solidFill>
              <a:schemeClr val="accent3">
                <a:lumMod val="75000"/>
              </a:schemeClr>
            </a:solidFill>
          </a:ln>
        </p:spPr>
      </p:pic>
      <p:pic>
        <p:nvPicPr>
          <p:cNvPr id="15" name="Рисунок 14" descr="page_content_599af32cefea9.jpg"/>
          <p:cNvPicPr>
            <a:picLocks noChangeAspect="1"/>
          </p:cNvPicPr>
          <p:nvPr/>
        </p:nvPicPr>
        <p:blipFill>
          <a:blip r:embed="rId10" cstate="print"/>
          <a:stretch>
            <a:fillRect/>
          </a:stretch>
        </p:blipFill>
        <p:spPr>
          <a:xfrm>
            <a:off x="395536" y="3356992"/>
            <a:ext cx="1728192" cy="1612980"/>
          </a:xfrm>
          <a:prstGeom prst="rect">
            <a:avLst/>
          </a:prstGeom>
          <a:ln>
            <a:solidFill>
              <a:schemeClr val="accent3">
                <a:lumMod val="75000"/>
              </a:schemeClr>
            </a:solidFill>
          </a:ln>
        </p:spPr>
      </p:pic>
      <p:pic>
        <p:nvPicPr>
          <p:cNvPr id="16" name="Рисунок 15" descr="Weeping_Willow_Salix_babylonica.jpg"/>
          <p:cNvPicPr>
            <a:picLocks noChangeAspect="1"/>
          </p:cNvPicPr>
          <p:nvPr/>
        </p:nvPicPr>
        <p:blipFill>
          <a:blip r:embed="rId11" cstate="print"/>
          <a:stretch>
            <a:fillRect/>
          </a:stretch>
        </p:blipFill>
        <p:spPr>
          <a:xfrm>
            <a:off x="2339752" y="692696"/>
            <a:ext cx="2016224" cy="1567278"/>
          </a:xfrm>
          <a:prstGeom prst="rect">
            <a:avLst/>
          </a:prstGeom>
          <a:ln>
            <a:solidFill>
              <a:schemeClr val="accent3">
                <a:lumMod val="75000"/>
              </a:schemeClr>
            </a:solidFill>
          </a:ln>
        </p:spPr>
      </p:pic>
      <p:sp>
        <p:nvSpPr>
          <p:cNvPr id="17" name="TextBox 16"/>
          <p:cNvSpPr txBox="1"/>
          <p:nvPr/>
        </p:nvSpPr>
        <p:spPr>
          <a:xfrm>
            <a:off x="2123728" y="0"/>
            <a:ext cx="3202608" cy="461665"/>
          </a:xfrm>
          <a:prstGeom prst="rect">
            <a:avLst/>
          </a:prstGeom>
          <a:noFill/>
        </p:spPr>
        <p:txBody>
          <a:bodyPr wrap="none" rtlCol="0">
            <a:spAutoFit/>
          </a:bodyPr>
          <a:lstStyle/>
          <a:p>
            <a:r>
              <a:rPr lang="ru-RU" sz="2400" b="1" i="1" u="sng" dirty="0" smtClean="0">
                <a:solidFill>
                  <a:schemeClr val="accent3">
                    <a:lumMod val="50000"/>
                  </a:schemeClr>
                </a:solidFill>
                <a:latin typeface="Times New Roman" pitchFamily="18" charset="0"/>
                <a:cs typeface="Times New Roman" pitchFamily="18" charset="0"/>
              </a:rPr>
              <a:t>С какой ветки детка?</a:t>
            </a:r>
            <a:endParaRPr lang="ru-RU" sz="2400" b="1" i="1" u="sng"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0.70"/>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strVal val="#ppt_w*0.70"/>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strVal val="#ppt_w*0.70"/>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Effect transition="in" filter="fade">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nZ0Cl9.jpg"/>
          <p:cNvPicPr>
            <a:picLocks noChangeAspect="1"/>
          </p:cNvPicPr>
          <p:nvPr/>
        </p:nvPicPr>
        <p:blipFill>
          <a:blip r:embed="rId2" cstate="print">
            <a:lum bright="30000" contrast="-21000"/>
          </a:blip>
          <a:stretch>
            <a:fillRect/>
          </a:stretch>
        </p:blipFill>
        <p:spPr>
          <a:xfrm>
            <a:off x="0" y="0"/>
            <a:ext cx="9144000" cy="6858000"/>
          </a:xfrm>
          <a:prstGeom prst="rect">
            <a:avLst/>
          </a:prstGeom>
        </p:spPr>
      </p:pic>
      <p:sp>
        <p:nvSpPr>
          <p:cNvPr id="4" name="TextBox 3"/>
          <p:cNvSpPr txBox="1"/>
          <p:nvPr/>
        </p:nvSpPr>
        <p:spPr>
          <a:xfrm>
            <a:off x="179512" y="692696"/>
            <a:ext cx="2413225" cy="954107"/>
          </a:xfrm>
          <a:prstGeom prst="rect">
            <a:avLst/>
          </a:prstGeom>
          <a:noFill/>
        </p:spPr>
        <p:txBody>
          <a:bodyPr wrap="none" rtlCol="0">
            <a:spAutoFit/>
          </a:bodyPr>
          <a:lstStyle/>
          <a:p>
            <a:pPr algn="ctr"/>
            <a:r>
              <a:rPr lang="ru-RU" sz="1400" b="1" i="1" dirty="0" smtClean="0">
                <a:solidFill>
                  <a:schemeClr val="accent3">
                    <a:lumMod val="50000"/>
                  </a:schemeClr>
                </a:solidFill>
                <a:latin typeface="Times New Roman" pitchFamily="18" charset="0"/>
                <a:cs typeface="Times New Roman" pitchFamily="18" charset="0"/>
              </a:rPr>
              <a:t>Белоствольные красавицы</a:t>
            </a:r>
            <a:br>
              <a:rPr lang="ru-RU" sz="1400" b="1" i="1" dirty="0" smtClean="0">
                <a:solidFill>
                  <a:schemeClr val="accent3">
                    <a:lumMod val="50000"/>
                  </a:schemeClr>
                </a:solidFill>
                <a:latin typeface="Times New Roman" pitchFamily="18" charset="0"/>
                <a:cs typeface="Times New Roman" pitchFamily="18" charset="0"/>
              </a:rPr>
            </a:br>
            <a:r>
              <a:rPr lang="ru-RU" sz="1400" b="1" i="1" dirty="0" smtClean="0">
                <a:solidFill>
                  <a:schemeClr val="accent3">
                    <a:lumMod val="50000"/>
                  </a:schemeClr>
                </a:solidFill>
                <a:latin typeface="Times New Roman" pitchFamily="18" charset="0"/>
                <a:cs typeface="Times New Roman" pitchFamily="18" charset="0"/>
              </a:rPr>
              <a:t>Дружно встали у дорожки,</a:t>
            </a:r>
            <a:br>
              <a:rPr lang="ru-RU" sz="1400" b="1" i="1" dirty="0" smtClean="0">
                <a:solidFill>
                  <a:schemeClr val="accent3">
                    <a:lumMod val="50000"/>
                  </a:schemeClr>
                </a:solidFill>
                <a:latin typeface="Times New Roman" pitchFamily="18" charset="0"/>
                <a:cs typeface="Times New Roman" pitchFamily="18" charset="0"/>
              </a:rPr>
            </a:br>
            <a:r>
              <a:rPr lang="ru-RU" sz="1400" b="1" i="1" dirty="0" smtClean="0">
                <a:solidFill>
                  <a:schemeClr val="accent3">
                    <a:lumMod val="50000"/>
                  </a:schemeClr>
                </a:solidFill>
                <a:latin typeface="Times New Roman" pitchFamily="18" charset="0"/>
                <a:cs typeface="Times New Roman" pitchFamily="18" charset="0"/>
              </a:rPr>
              <a:t>Книзу веточки спускаются,</a:t>
            </a:r>
            <a:br>
              <a:rPr lang="ru-RU" sz="1400" b="1" i="1" dirty="0" smtClean="0">
                <a:solidFill>
                  <a:schemeClr val="accent3">
                    <a:lumMod val="50000"/>
                  </a:schemeClr>
                </a:solidFill>
                <a:latin typeface="Times New Roman" pitchFamily="18" charset="0"/>
                <a:cs typeface="Times New Roman" pitchFamily="18" charset="0"/>
              </a:rPr>
            </a:br>
            <a:r>
              <a:rPr lang="ru-RU" sz="1400" b="1" i="1" dirty="0" smtClean="0">
                <a:solidFill>
                  <a:schemeClr val="accent3">
                    <a:lumMod val="50000"/>
                  </a:schemeClr>
                </a:solidFill>
                <a:latin typeface="Times New Roman" pitchFamily="18" charset="0"/>
                <a:cs typeface="Times New Roman" pitchFamily="18" charset="0"/>
              </a:rPr>
              <a:t>А на веточках сережки.</a:t>
            </a:r>
            <a:endParaRPr lang="ru-RU" sz="1400" b="1" i="1" dirty="0">
              <a:solidFill>
                <a:schemeClr val="accent3">
                  <a:lumMod val="50000"/>
                </a:schemeClr>
              </a:solidFill>
              <a:latin typeface="Times New Roman" pitchFamily="18" charset="0"/>
              <a:cs typeface="Times New Roman" pitchFamily="18" charset="0"/>
            </a:endParaRPr>
          </a:p>
        </p:txBody>
      </p:sp>
      <p:sp>
        <p:nvSpPr>
          <p:cNvPr id="5" name="TextBox 4"/>
          <p:cNvSpPr txBox="1"/>
          <p:nvPr/>
        </p:nvSpPr>
        <p:spPr>
          <a:xfrm>
            <a:off x="6876256" y="4725144"/>
            <a:ext cx="1993110" cy="830997"/>
          </a:xfrm>
          <a:prstGeom prst="rect">
            <a:avLst/>
          </a:prstGeom>
          <a:noFill/>
        </p:spPr>
        <p:txBody>
          <a:bodyPr wrap="none" rtlCol="0">
            <a:spAutoFit/>
          </a:bodyPr>
          <a:lstStyle/>
          <a:p>
            <a:pPr algn="ctr"/>
            <a:r>
              <a:rPr lang="ru-RU" sz="1200" b="1" i="1" dirty="0" smtClean="0">
                <a:solidFill>
                  <a:schemeClr val="accent3">
                    <a:lumMod val="50000"/>
                  </a:schemeClr>
                </a:solidFill>
                <a:latin typeface="Times New Roman" pitchFamily="18" charset="0"/>
                <a:cs typeface="Times New Roman" pitchFamily="18" charset="0"/>
              </a:rPr>
              <a:t>В этот гладкий коробок</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Бронзового цвета</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Спрятан маленький дубок</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Будущего лета.</a:t>
            </a:r>
            <a:endParaRPr lang="ru-RU" sz="1200" b="1" i="1" dirty="0">
              <a:solidFill>
                <a:schemeClr val="accent3">
                  <a:lumMod val="50000"/>
                </a:schemeClr>
              </a:solidFill>
              <a:latin typeface="Times New Roman" pitchFamily="18" charset="0"/>
              <a:cs typeface="Times New Roman" pitchFamily="18" charset="0"/>
            </a:endParaRPr>
          </a:p>
        </p:txBody>
      </p:sp>
      <p:sp>
        <p:nvSpPr>
          <p:cNvPr id="6" name="TextBox 5"/>
          <p:cNvSpPr txBox="1"/>
          <p:nvPr/>
        </p:nvSpPr>
        <p:spPr>
          <a:xfrm>
            <a:off x="6372200" y="1268760"/>
            <a:ext cx="1825436" cy="830997"/>
          </a:xfrm>
          <a:prstGeom prst="rect">
            <a:avLst/>
          </a:prstGeom>
          <a:noFill/>
        </p:spPr>
        <p:txBody>
          <a:bodyPr wrap="none" rtlCol="0">
            <a:spAutoFit/>
          </a:bodyPr>
          <a:lstStyle/>
          <a:p>
            <a:pPr algn="ctr"/>
            <a:r>
              <a:rPr lang="ru-RU" sz="1200" b="1" i="1" dirty="0" smtClean="0">
                <a:solidFill>
                  <a:schemeClr val="accent3">
                    <a:lumMod val="50000"/>
                  </a:schemeClr>
                </a:solidFill>
                <a:latin typeface="Times New Roman" pitchFamily="18" charset="0"/>
                <a:cs typeface="Times New Roman" pitchFamily="18" charset="0"/>
              </a:rPr>
              <a:t>Что же это за девица: </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Не швея не мастерица, </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Ничего сама не шьет, </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А в иголках круглый год.</a:t>
            </a:r>
            <a:endParaRPr lang="ru-RU" sz="1200" b="1" i="1" dirty="0">
              <a:solidFill>
                <a:schemeClr val="accent3">
                  <a:lumMod val="50000"/>
                </a:schemeClr>
              </a:solidFill>
              <a:latin typeface="Times New Roman" pitchFamily="18" charset="0"/>
              <a:cs typeface="Times New Roman" pitchFamily="18" charset="0"/>
            </a:endParaRPr>
          </a:p>
        </p:txBody>
      </p:sp>
      <p:sp>
        <p:nvSpPr>
          <p:cNvPr id="7" name="TextBox 6"/>
          <p:cNvSpPr txBox="1"/>
          <p:nvPr/>
        </p:nvSpPr>
        <p:spPr>
          <a:xfrm>
            <a:off x="3578570" y="476672"/>
            <a:ext cx="1805814" cy="830997"/>
          </a:xfrm>
          <a:prstGeom prst="rect">
            <a:avLst/>
          </a:prstGeom>
          <a:noFill/>
        </p:spPr>
        <p:txBody>
          <a:bodyPr wrap="none" rtlCol="0">
            <a:spAutoFit/>
          </a:bodyPr>
          <a:lstStyle/>
          <a:p>
            <a:pPr algn="ctr"/>
            <a:r>
              <a:rPr lang="ru-RU" sz="1200" b="1" i="1" dirty="0" smtClean="0">
                <a:solidFill>
                  <a:schemeClr val="accent3">
                    <a:lumMod val="50000"/>
                  </a:schemeClr>
                </a:solidFill>
                <a:latin typeface="Times New Roman" pitchFamily="18" charset="0"/>
                <a:cs typeface="Times New Roman" pitchFamily="18" charset="0"/>
              </a:rPr>
              <a:t>Кудри в речку опустила</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И о чем-то загрустила,</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А о чем она грустит,</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Никому не говорит.</a:t>
            </a:r>
            <a:endParaRPr lang="ru-RU" sz="1200" b="1" i="1" dirty="0">
              <a:solidFill>
                <a:schemeClr val="accent3">
                  <a:lumMod val="50000"/>
                </a:schemeClr>
              </a:solidFill>
              <a:latin typeface="Times New Roman" pitchFamily="18" charset="0"/>
              <a:cs typeface="Times New Roman" pitchFamily="18" charset="0"/>
            </a:endParaRPr>
          </a:p>
        </p:txBody>
      </p:sp>
      <p:sp>
        <p:nvSpPr>
          <p:cNvPr id="8" name="TextBox 7"/>
          <p:cNvSpPr txBox="1"/>
          <p:nvPr/>
        </p:nvSpPr>
        <p:spPr>
          <a:xfrm>
            <a:off x="4437215" y="4653136"/>
            <a:ext cx="2039597" cy="830997"/>
          </a:xfrm>
          <a:prstGeom prst="rect">
            <a:avLst/>
          </a:prstGeom>
          <a:noFill/>
        </p:spPr>
        <p:txBody>
          <a:bodyPr wrap="none" rtlCol="0">
            <a:spAutoFit/>
          </a:bodyPr>
          <a:lstStyle/>
          <a:p>
            <a:pPr algn="ctr"/>
            <a:r>
              <a:rPr lang="ru-RU" sz="1200" b="1" i="1" dirty="0" smtClean="0">
                <a:solidFill>
                  <a:schemeClr val="accent3">
                    <a:lumMod val="50000"/>
                  </a:schemeClr>
                </a:solidFill>
                <a:latin typeface="Times New Roman" pitchFamily="18" charset="0"/>
                <a:cs typeface="Times New Roman" pitchFamily="18" charset="0"/>
              </a:rPr>
              <a:t>Есть у родственницы елки</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Неколючие иголки,</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Но, в отличие от елки,</a:t>
            </a:r>
            <a:br>
              <a:rPr lang="ru-RU" sz="1200" b="1" i="1" dirty="0" smtClean="0">
                <a:solidFill>
                  <a:schemeClr val="accent3">
                    <a:lumMod val="50000"/>
                  </a:schemeClr>
                </a:solidFill>
                <a:latin typeface="Times New Roman" pitchFamily="18" charset="0"/>
                <a:cs typeface="Times New Roman" pitchFamily="18" charset="0"/>
              </a:rPr>
            </a:br>
            <a:r>
              <a:rPr lang="ru-RU" sz="1200" b="1" i="1" dirty="0" smtClean="0">
                <a:solidFill>
                  <a:schemeClr val="accent3">
                    <a:lumMod val="50000"/>
                  </a:schemeClr>
                </a:solidFill>
                <a:latin typeface="Times New Roman" pitchFamily="18" charset="0"/>
                <a:cs typeface="Times New Roman" pitchFamily="18" charset="0"/>
              </a:rPr>
              <a:t>Опадают те иголки.</a:t>
            </a:r>
            <a:endParaRPr lang="ru-RU" sz="1200" b="1" i="1" dirty="0">
              <a:solidFill>
                <a:schemeClr val="accent3">
                  <a:lumMod val="50000"/>
                </a:schemeClr>
              </a:solidFill>
              <a:latin typeface="Times New Roman" pitchFamily="18" charset="0"/>
              <a:cs typeface="Times New Roman" pitchFamily="18" charset="0"/>
            </a:endParaRPr>
          </a:p>
        </p:txBody>
      </p:sp>
      <p:sp>
        <p:nvSpPr>
          <p:cNvPr id="9" name="TextBox 8"/>
          <p:cNvSpPr txBox="1"/>
          <p:nvPr/>
        </p:nvSpPr>
        <p:spPr>
          <a:xfrm>
            <a:off x="1475656" y="4653136"/>
            <a:ext cx="2116733" cy="830997"/>
          </a:xfrm>
          <a:prstGeom prst="rect">
            <a:avLst/>
          </a:prstGeom>
          <a:noFill/>
        </p:spPr>
        <p:txBody>
          <a:bodyPr wrap="none" rtlCol="0">
            <a:spAutoFit/>
          </a:bodyPr>
          <a:lstStyle/>
          <a:p>
            <a:pPr algn="ctr"/>
            <a:r>
              <a:rPr lang="ru-RU" sz="1200" b="1" dirty="0" smtClean="0">
                <a:solidFill>
                  <a:schemeClr val="accent3">
                    <a:lumMod val="50000"/>
                  </a:schemeClr>
                </a:solidFill>
                <a:latin typeface="Times New Roman" pitchFamily="18" charset="0"/>
                <a:cs typeface="Times New Roman" pitchFamily="18" charset="0"/>
              </a:rPr>
              <a:t>Из деревьев ранним летом</a:t>
            </a:r>
            <a:br>
              <a:rPr lang="ru-RU" sz="1200" b="1" dirty="0" smtClean="0">
                <a:solidFill>
                  <a:schemeClr val="accent3">
                    <a:lumMod val="50000"/>
                  </a:schemeClr>
                </a:solidFill>
                <a:latin typeface="Times New Roman" pitchFamily="18" charset="0"/>
                <a:cs typeface="Times New Roman" pitchFamily="18" charset="0"/>
              </a:rPr>
            </a:br>
            <a:r>
              <a:rPr lang="ru-RU" sz="1200" b="1" dirty="0" smtClean="0">
                <a:solidFill>
                  <a:schemeClr val="accent3">
                    <a:lumMod val="50000"/>
                  </a:schemeClr>
                </a:solidFill>
                <a:latin typeface="Times New Roman" pitchFamily="18" charset="0"/>
                <a:cs typeface="Times New Roman" pitchFamily="18" charset="0"/>
              </a:rPr>
              <a:t>Вдруг снежинки запорхают,</a:t>
            </a:r>
            <a:br>
              <a:rPr lang="ru-RU" sz="1200" b="1" dirty="0" smtClean="0">
                <a:solidFill>
                  <a:schemeClr val="accent3">
                    <a:lumMod val="50000"/>
                  </a:schemeClr>
                </a:solidFill>
                <a:latin typeface="Times New Roman" pitchFamily="18" charset="0"/>
                <a:cs typeface="Times New Roman" pitchFamily="18" charset="0"/>
              </a:rPr>
            </a:br>
            <a:r>
              <a:rPr lang="ru-RU" sz="1200" b="1" dirty="0" smtClean="0">
                <a:solidFill>
                  <a:schemeClr val="accent3">
                    <a:lumMod val="50000"/>
                  </a:schemeClr>
                </a:solidFill>
                <a:latin typeface="Times New Roman" pitchFamily="18" charset="0"/>
                <a:cs typeface="Times New Roman" pitchFamily="18" charset="0"/>
              </a:rPr>
              <a:t>Но не радует нас это -</a:t>
            </a:r>
            <a:br>
              <a:rPr lang="ru-RU" sz="1200" b="1" dirty="0" smtClean="0">
                <a:solidFill>
                  <a:schemeClr val="accent3">
                    <a:lumMod val="50000"/>
                  </a:schemeClr>
                </a:solidFill>
                <a:latin typeface="Times New Roman" pitchFamily="18" charset="0"/>
                <a:cs typeface="Times New Roman" pitchFamily="18" charset="0"/>
              </a:rPr>
            </a:br>
            <a:r>
              <a:rPr lang="ru-RU" sz="1200" b="1" dirty="0" smtClean="0">
                <a:solidFill>
                  <a:schemeClr val="accent3">
                    <a:lumMod val="50000"/>
                  </a:schemeClr>
                </a:solidFill>
                <a:latin typeface="Times New Roman" pitchFamily="18" charset="0"/>
                <a:cs typeface="Times New Roman" pitchFamily="18" charset="0"/>
              </a:rPr>
              <a:t>Мы от этого чихаем.</a:t>
            </a:r>
            <a:endParaRPr lang="ru-RU" sz="1200" b="1" dirty="0">
              <a:solidFill>
                <a:schemeClr val="accent3">
                  <a:lumMod val="50000"/>
                </a:schemeClr>
              </a:solidFill>
              <a:latin typeface="Times New Roman" pitchFamily="18" charset="0"/>
              <a:cs typeface="Times New Roman" pitchFamily="18" charset="0"/>
            </a:endParaRPr>
          </a:p>
        </p:txBody>
      </p:sp>
      <p:pic>
        <p:nvPicPr>
          <p:cNvPr id="10" name="Рисунок 9" descr="willow-tree-clipart-1.jpg"/>
          <p:cNvPicPr>
            <a:picLocks noChangeAspect="1"/>
          </p:cNvPicPr>
          <p:nvPr/>
        </p:nvPicPr>
        <p:blipFill>
          <a:blip r:embed="rId3" cstate="print"/>
          <a:stretch>
            <a:fillRect/>
          </a:stretch>
        </p:blipFill>
        <p:spPr>
          <a:xfrm>
            <a:off x="3059832" y="0"/>
            <a:ext cx="2672913" cy="2884957"/>
          </a:xfrm>
          <a:prstGeom prst="rect">
            <a:avLst/>
          </a:prstGeom>
        </p:spPr>
      </p:pic>
      <p:pic>
        <p:nvPicPr>
          <p:cNvPr id="11" name="Рисунок 10" descr="березка.png"/>
          <p:cNvPicPr>
            <a:picLocks noChangeAspect="1"/>
          </p:cNvPicPr>
          <p:nvPr/>
        </p:nvPicPr>
        <p:blipFill>
          <a:blip r:embed="rId4" cstate="print"/>
          <a:stretch>
            <a:fillRect/>
          </a:stretch>
        </p:blipFill>
        <p:spPr>
          <a:xfrm>
            <a:off x="0" y="0"/>
            <a:ext cx="2984251" cy="3060457"/>
          </a:xfrm>
          <a:prstGeom prst="rect">
            <a:avLst/>
          </a:prstGeom>
        </p:spPr>
      </p:pic>
      <p:pic>
        <p:nvPicPr>
          <p:cNvPr id="12" name="Рисунок 11" descr="16334782.png"/>
          <p:cNvPicPr>
            <a:picLocks noChangeAspect="1"/>
          </p:cNvPicPr>
          <p:nvPr/>
        </p:nvPicPr>
        <p:blipFill>
          <a:blip r:embed="rId5" cstate="print"/>
          <a:stretch>
            <a:fillRect/>
          </a:stretch>
        </p:blipFill>
        <p:spPr>
          <a:xfrm>
            <a:off x="5580112" y="0"/>
            <a:ext cx="3563888" cy="2996952"/>
          </a:xfrm>
          <a:prstGeom prst="rect">
            <a:avLst/>
          </a:prstGeom>
        </p:spPr>
      </p:pic>
      <p:pic>
        <p:nvPicPr>
          <p:cNvPr id="13" name="Рисунок 12" descr="886127_molodaya-el-risunok.jpg"/>
          <p:cNvPicPr>
            <a:picLocks noChangeAspect="1"/>
          </p:cNvPicPr>
          <p:nvPr/>
        </p:nvPicPr>
        <p:blipFill>
          <a:blip r:embed="rId6" cstate="print"/>
          <a:stretch>
            <a:fillRect/>
          </a:stretch>
        </p:blipFill>
        <p:spPr>
          <a:xfrm>
            <a:off x="1007473" y="3501008"/>
            <a:ext cx="3205928" cy="3356992"/>
          </a:xfrm>
          <a:prstGeom prst="rect">
            <a:avLst/>
          </a:prstGeom>
        </p:spPr>
      </p:pic>
      <p:pic>
        <p:nvPicPr>
          <p:cNvPr id="14" name="Рисунок 13" descr="14704594.png"/>
          <p:cNvPicPr>
            <a:picLocks noChangeAspect="1"/>
          </p:cNvPicPr>
          <p:nvPr/>
        </p:nvPicPr>
        <p:blipFill>
          <a:blip r:embed="rId7" cstate="print"/>
          <a:stretch>
            <a:fillRect/>
          </a:stretch>
        </p:blipFill>
        <p:spPr>
          <a:xfrm>
            <a:off x="6732240" y="3669074"/>
            <a:ext cx="2232248" cy="3188926"/>
          </a:xfrm>
          <a:prstGeom prst="rect">
            <a:avLst/>
          </a:prstGeom>
        </p:spPr>
      </p:pic>
      <p:pic>
        <p:nvPicPr>
          <p:cNvPr id="15" name="Рисунок 14" descr="0_107dce_92bc2dca_orig.png"/>
          <p:cNvPicPr>
            <a:picLocks noChangeAspect="1"/>
          </p:cNvPicPr>
          <p:nvPr/>
        </p:nvPicPr>
        <p:blipFill>
          <a:blip r:embed="rId8" cstate="print"/>
          <a:stretch>
            <a:fillRect/>
          </a:stretch>
        </p:blipFill>
        <p:spPr>
          <a:xfrm>
            <a:off x="3995936" y="2996952"/>
            <a:ext cx="2867287" cy="3168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483768" y="260648"/>
            <a:ext cx="3982180" cy="584775"/>
          </a:xfrm>
          <a:prstGeom prst="rect">
            <a:avLst/>
          </a:prstGeom>
          <a:noFill/>
        </p:spPr>
        <p:txBody>
          <a:bodyPr wrap="none" rtlCol="0">
            <a:spAutoFit/>
          </a:bodyPr>
          <a:lstStyle/>
          <a:p>
            <a:r>
              <a:rPr lang="ru-RU" sz="3200" b="1" i="1" u="sng" dirty="0" smtClean="0">
                <a:solidFill>
                  <a:schemeClr val="accent3">
                    <a:lumMod val="50000"/>
                  </a:schemeClr>
                </a:solidFill>
                <a:latin typeface="Times New Roman" pitchFamily="18" charset="0"/>
                <a:cs typeface="Times New Roman" pitchFamily="18" charset="0"/>
              </a:rPr>
              <a:t>Где растут деревья?</a:t>
            </a:r>
            <a:endParaRPr lang="ru-RU" sz="3200" b="1" i="1" u="sng" dirty="0">
              <a:solidFill>
                <a:schemeClr val="accent3">
                  <a:lumMod val="50000"/>
                </a:schemeClr>
              </a:solidFill>
              <a:latin typeface="Times New Roman" pitchFamily="18" charset="0"/>
              <a:cs typeface="Times New Roman" pitchFamily="18" charset="0"/>
            </a:endParaRPr>
          </a:p>
        </p:txBody>
      </p:sp>
      <p:sp>
        <p:nvSpPr>
          <p:cNvPr id="4" name="TextBox 3"/>
          <p:cNvSpPr txBox="1"/>
          <p:nvPr/>
        </p:nvSpPr>
        <p:spPr>
          <a:xfrm>
            <a:off x="467544" y="1484784"/>
            <a:ext cx="3600400" cy="1200329"/>
          </a:xfrm>
          <a:prstGeom prst="rect">
            <a:avLst/>
          </a:prstGeom>
          <a:noFill/>
        </p:spPr>
        <p:txBody>
          <a:bodyPr wrap="square" rtlCol="0">
            <a:spAutoFit/>
          </a:bodyPr>
          <a:lstStyle/>
          <a:p>
            <a:pPr algn="ctr"/>
            <a:r>
              <a:rPr lang="ru-RU" b="1" i="1" dirty="0" smtClean="0">
                <a:solidFill>
                  <a:schemeClr val="accent3">
                    <a:lumMod val="50000"/>
                  </a:schemeClr>
                </a:solidFill>
                <a:latin typeface="Times New Roman" pitchFamily="18" charset="0"/>
                <a:cs typeface="Times New Roman" pitchFamily="18" charset="0"/>
              </a:rPr>
              <a:t>В лесу деревья растут сами. Семена распространяются ветром, птицами и животными.</a:t>
            </a:r>
            <a:endParaRPr lang="ru-RU" b="1" i="1" dirty="0">
              <a:solidFill>
                <a:schemeClr val="accent3">
                  <a:lumMod val="50000"/>
                </a:schemeClr>
              </a:solidFill>
              <a:latin typeface="Times New Roman" pitchFamily="18" charset="0"/>
              <a:cs typeface="Times New Roman" pitchFamily="18" charset="0"/>
            </a:endParaRPr>
          </a:p>
        </p:txBody>
      </p:sp>
      <p:sp>
        <p:nvSpPr>
          <p:cNvPr id="5" name="TextBox 4"/>
          <p:cNvSpPr txBox="1"/>
          <p:nvPr/>
        </p:nvSpPr>
        <p:spPr>
          <a:xfrm>
            <a:off x="5580112" y="1628800"/>
            <a:ext cx="2880320" cy="646331"/>
          </a:xfrm>
          <a:prstGeom prst="rect">
            <a:avLst/>
          </a:prstGeom>
          <a:noFill/>
        </p:spPr>
        <p:txBody>
          <a:bodyPr wrap="square" rtlCol="0">
            <a:spAutoFit/>
          </a:bodyPr>
          <a:lstStyle/>
          <a:p>
            <a:pPr algn="ctr"/>
            <a:r>
              <a:rPr lang="ru-RU" b="1" i="1" dirty="0" smtClean="0">
                <a:solidFill>
                  <a:schemeClr val="accent3">
                    <a:lumMod val="50000"/>
                  </a:schemeClr>
                </a:solidFill>
                <a:latin typeface="Times New Roman" pitchFamily="18" charset="0"/>
                <a:cs typeface="Times New Roman" pitchFamily="18" charset="0"/>
              </a:rPr>
              <a:t>В городах, парках </a:t>
            </a:r>
          </a:p>
          <a:p>
            <a:pPr algn="ctr"/>
            <a:r>
              <a:rPr lang="ru-RU" b="1" i="1" dirty="0" smtClean="0">
                <a:solidFill>
                  <a:schemeClr val="accent3">
                    <a:lumMod val="50000"/>
                  </a:schemeClr>
                </a:solidFill>
                <a:latin typeface="Times New Roman" pitchFamily="18" charset="0"/>
                <a:cs typeface="Times New Roman" pitchFamily="18" charset="0"/>
              </a:rPr>
              <a:t>деревья сажают люди.</a:t>
            </a:r>
            <a:endParaRPr lang="ru-RU" b="1" i="1" dirty="0">
              <a:solidFill>
                <a:schemeClr val="accent3">
                  <a:lumMod val="50000"/>
                </a:schemeClr>
              </a:solidFill>
              <a:latin typeface="Times New Roman" pitchFamily="18" charset="0"/>
              <a:cs typeface="Times New Roman" pitchFamily="18" charset="0"/>
            </a:endParaRPr>
          </a:p>
        </p:txBody>
      </p:sp>
      <p:pic>
        <p:nvPicPr>
          <p:cNvPr id="6" name="Рисунок 5" descr="11376.jpg"/>
          <p:cNvPicPr>
            <a:picLocks noChangeAspect="1"/>
          </p:cNvPicPr>
          <p:nvPr/>
        </p:nvPicPr>
        <p:blipFill>
          <a:blip r:embed="rId3" cstate="print"/>
          <a:stretch>
            <a:fillRect/>
          </a:stretch>
        </p:blipFill>
        <p:spPr>
          <a:xfrm>
            <a:off x="179512" y="2780928"/>
            <a:ext cx="4680520" cy="3005149"/>
          </a:xfrm>
          <a:prstGeom prst="rect">
            <a:avLst/>
          </a:prstGeom>
          <a:ln>
            <a:solidFill>
              <a:schemeClr val="accent3">
                <a:lumMod val="50000"/>
              </a:schemeClr>
            </a:solidFill>
          </a:ln>
        </p:spPr>
      </p:pic>
      <p:pic>
        <p:nvPicPr>
          <p:cNvPr id="7" name="Рисунок 6" descr="Cities_City_Park_in_summer_048389_.jpg"/>
          <p:cNvPicPr>
            <a:picLocks noChangeAspect="1"/>
          </p:cNvPicPr>
          <p:nvPr/>
        </p:nvPicPr>
        <p:blipFill>
          <a:blip r:embed="rId4" cstate="print"/>
          <a:stretch>
            <a:fillRect/>
          </a:stretch>
        </p:blipFill>
        <p:spPr>
          <a:xfrm>
            <a:off x="5148064" y="2420888"/>
            <a:ext cx="3816424" cy="2385265"/>
          </a:xfrm>
          <a:prstGeom prst="rect">
            <a:avLst/>
          </a:prstGeom>
          <a:ln>
            <a:solidFill>
              <a:schemeClr val="accent3">
                <a:lumMod val="50000"/>
              </a:schemeClr>
            </a:solidFill>
          </a:ln>
        </p:spPr>
      </p:pic>
      <p:cxnSp>
        <p:nvCxnSpPr>
          <p:cNvPr id="9" name="Прямая со стрелкой 8"/>
          <p:cNvCxnSpPr/>
          <p:nvPr/>
        </p:nvCxnSpPr>
        <p:spPr>
          <a:xfrm flipH="1">
            <a:off x="2699792" y="908720"/>
            <a:ext cx="648072" cy="432048"/>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0" name="Прямая со стрелкой 9"/>
          <p:cNvCxnSpPr/>
          <p:nvPr/>
        </p:nvCxnSpPr>
        <p:spPr>
          <a:xfrm>
            <a:off x="5508104" y="908720"/>
            <a:ext cx="576064" cy="504056"/>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5" name="Рисунок 4" descr="img1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15076841.png"/>
          <p:cNvPicPr>
            <a:picLocks noChangeAspect="1"/>
          </p:cNvPicPr>
          <p:nvPr/>
        </p:nvPicPr>
        <p:blipFill>
          <a:blip r:embed="rId3" cstate="print"/>
          <a:stretch>
            <a:fillRect/>
          </a:stretch>
        </p:blipFill>
        <p:spPr>
          <a:xfrm>
            <a:off x="2627784" y="980728"/>
            <a:ext cx="4365104" cy="4365104"/>
          </a:xfrm>
          <a:prstGeom prst="rect">
            <a:avLst/>
          </a:prstGeom>
        </p:spPr>
      </p:pic>
      <p:pic>
        <p:nvPicPr>
          <p:cNvPr id="6" name="Рисунок 5" descr="11.jpeg"/>
          <p:cNvPicPr>
            <a:picLocks noChangeAspect="1"/>
          </p:cNvPicPr>
          <p:nvPr/>
        </p:nvPicPr>
        <p:blipFill>
          <a:blip r:embed="rId4" cstate="print"/>
          <a:stretch>
            <a:fillRect/>
          </a:stretch>
        </p:blipFill>
        <p:spPr>
          <a:xfrm>
            <a:off x="6156176" y="404664"/>
            <a:ext cx="2729880" cy="2047410"/>
          </a:xfrm>
          <a:prstGeom prst="rect">
            <a:avLst/>
          </a:prstGeom>
          <a:ln>
            <a:solidFill>
              <a:schemeClr val="accent3">
                <a:lumMod val="50000"/>
              </a:schemeClr>
            </a:solidFill>
          </a:ln>
        </p:spPr>
      </p:pic>
      <p:pic>
        <p:nvPicPr>
          <p:cNvPr id="7" name="Рисунок 6" descr="03519532.jpg"/>
          <p:cNvPicPr>
            <a:picLocks noChangeAspect="1"/>
          </p:cNvPicPr>
          <p:nvPr/>
        </p:nvPicPr>
        <p:blipFill>
          <a:blip r:embed="rId5" cstate="print"/>
          <a:stretch>
            <a:fillRect/>
          </a:stretch>
        </p:blipFill>
        <p:spPr>
          <a:xfrm>
            <a:off x="5940152" y="4869160"/>
            <a:ext cx="2880320" cy="1620180"/>
          </a:xfrm>
          <a:prstGeom prst="rect">
            <a:avLst/>
          </a:prstGeom>
          <a:ln>
            <a:solidFill>
              <a:schemeClr val="accent3">
                <a:lumMod val="50000"/>
              </a:schemeClr>
            </a:solidFill>
          </a:ln>
        </p:spPr>
      </p:pic>
      <p:pic>
        <p:nvPicPr>
          <p:cNvPr id="8" name="Рисунок 7" descr="38215026_238331590157751_1564364266163666944_n.jpg"/>
          <p:cNvPicPr>
            <a:picLocks noChangeAspect="1"/>
          </p:cNvPicPr>
          <p:nvPr/>
        </p:nvPicPr>
        <p:blipFill>
          <a:blip r:embed="rId6" cstate="print"/>
          <a:stretch>
            <a:fillRect/>
          </a:stretch>
        </p:blipFill>
        <p:spPr>
          <a:xfrm>
            <a:off x="539552" y="4221088"/>
            <a:ext cx="2602087" cy="2288873"/>
          </a:xfrm>
          <a:prstGeom prst="rect">
            <a:avLst/>
          </a:prstGeom>
          <a:ln>
            <a:solidFill>
              <a:schemeClr val="accent3">
                <a:lumMod val="50000"/>
              </a:schemeClr>
            </a:solidFill>
          </a:ln>
        </p:spPr>
      </p:pic>
      <p:sp>
        <p:nvSpPr>
          <p:cNvPr id="9" name="TextBox 8"/>
          <p:cNvSpPr txBox="1"/>
          <p:nvPr/>
        </p:nvSpPr>
        <p:spPr>
          <a:xfrm>
            <a:off x="6516216" y="2564904"/>
            <a:ext cx="2060244" cy="400110"/>
          </a:xfrm>
          <a:prstGeom prst="rect">
            <a:avLst/>
          </a:prstGeom>
          <a:noFill/>
        </p:spPr>
        <p:txBody>
          <a:bodyPr wrap="none" rtlCol="0">
            <a:spAutoFit/>
          </a:bodyPr>
          <a:lstStyle/>
          <a:p>
            <a:r>
              <a:rPr lang="ru-RU" sz="2000" b="1" i="1" u="sng" dirty="0" smtClean="0">
                <a:solidFill>
                  <a:schemeClr val="accent3">
                    <a:lumMod val="50000"/>
                  </a:schemeClr>
                </a:solidFill>
                <a:latin typeface="Times New Roman" pitchFamily="18" charset="0"/>
                <a:cs typeface="Times New Roman" pitchFamily="18" charset="0"/>
              </a:rPr>
              <a:t>Строительство</a:t>
            </a:r>
            <a:endParaRPr lang="ru-RU" sz="2000" b="1" i="1" u="sng" dirty="0">
              <a:solidFill>
                <a:schemeClr val="accent3">
                  <a:lumMod val="50000"/>
                </a:schemeClr>
              </a:solidFill>
              <a:latin typeface="Times New Roman" pitchFamily="18" charset="0"/>
              <a:cs typeface="Times New Roman" pitchFamily="18" charset="0"/>
            </a:endParaRPr>
          </a:p>
        </p:txBody>
      </p:sp>
      <p:sp>
        <p:nvSpPr>
          <p:cNvPr id="10" name="TextBox 9"/>
          <p:cNvSpPr txBox="1"/>
          <p:nvPr/>
        </p:nvSpPr>
        <p:spPr>
          <a:xfrm>
            <a:off x="6732240" y="4365104"/>
            <a:ext cx="1335174" cy="400110"/>
          </a:xfrm>
          <a:prstGeom prst="rect">
            <a:avLst/>
          </a:prstGeom>
          <a:noFill/>
        </p:spPr>
        <p:txBody>
          <a:bodyPr wrap="none" rtlCol="0">
            <a:spAutoFit/>
          </a:bodyPr>
          <a:lstStyle/>
          <a:p>
            <a:r>
              <a:rPr lang="ru-RU" sz="2000" b="1" i="1" u="sng" dirty="0" smtClean="0">
                <a:solidFill>
                  <a:schemeClr val="accent3">
                    <a:lumMod val="50000"/>
                  </a:schemeClr>
                </a:solidFill>
                <a:latin typeface="Times New Roman" pitchFamily="18" charset="0"/>
                <a:cs typeface="Times New Roman" pitchFamily="18" charset="0"/>
              </a:rPr>
              <a:t>Дары леса</a:t>
            </a:r>
            <a:endParaRPr lang="ru-RU" sz="2000" b="1" i="1" u="sng" dirty="0">
              <a:solidFill>
                <a:schemeClr val="accent3">
                  <a:lumMod val="50000"/>
                </a:schemeClr>
              </a:solidFill>
              <a:latin typeface="Times New Roman" pitchFamily="18" charset="0"/>
              <a:cs typeface="Times New Roman" pitchFamily="18" charset="0"/>
            </a:endParaRPr>
          </a:p>
        </p:txBody>
      </p:sp>
      <p:sp>
        <p:nvSpPr>
          <p:cNvPr id="11" name="TextBox 10"/>
          <p:cNvSpPr txBox="1"/>
          <p:nvPr/>
        </p:nvSpPr>
        <p:spPr>
          <a:xfrm>
            <a:off x="1187624" y="3789040"/>
            <a:ext cx="938911" cy="400110"/>
          </a:xfrm>
          <a:prstGeom prst="rect">
            <a:avLst/>
          </a:prstGeom>
          <a:noFill/>
        </p:spPr>
        <p:txBody>
          <a:bodyPr wrap="none" rtlCol="0">
            <a:spAutoFit/>
          </a:bodyPr>
          <a:lstStyle/>
          <a:p>
            <a:r>
              <a:rPr lang="ru-RU" sz="2000" b="1" i="1" u="sng" dirty="0" smtClean="0">
                <a:solidFill>
                  <a:schemeClr val="accent3">
                    <a:lumMod val="50000"/>
                  </a:schemeClr>
                </a:solidFill>
                <a:latin typeface="Times New Roman" pitchFamily="18" charset="0"/>
                <a:cs typeface="Times New Roman" pitchFamily="18" charset="0"/>
              </a:rPr>
              <a:t>Воздух</a:t>
            </a:r>
            <a:endParaRPr lang="ru-RU" sz="2000" b="1" i="1" u="sng" dirty="0">
              <a:solidFill>
                <a:schemeClr val="accent3">
                  <a:lumMod val="50000"/>
                </a:schemeClr>
              </a:solidFill>
              <a:latin typeface="Times New Roman" pitchFamily="18" charset="0"/>
              <a:cs typeface="Times New Roman" pitchFamily="18" charset="0"/>
            </a:endParaRPr>
          </a:p>
        </p:txBody>
      </p:sp>
      <p:pic>
        <p:nvPicPr>
          <p:cNvPr id="12" name="Рисунок 11" descr="full_korzina-iz-ivy-odinochnaya-kruglaya-d13-9-5-h7-15-5-3726-22565i11.JPG"/>
          <p:cNvPicPr>
            <a:picLocks noChangeAspect="1"/>
          </p:cNvPicPr>
          <p:nvPr/>
        </p:nvPicPr>
        <p:blipFill>
          <a:blip r:embed="rId7" cstate="print"/>
          <a:stretch>
            <a:fillRect/>
          </a:stretch>
        </p:blipFill>
        <p:spPr>
          <a:xfrm>
            <a:off x="251520" y="548680"/>
            <a:ext cx="3059832" cy="2039888"/>
          </a:xfrm>
          <a:prstGeom prst="rect">
            <a:avLst/>
          </a:prstGeom>
          <a:ln>
            <a:solidFill>
              <a:schemeClr val="accent3">
                <a:lumMod val="50000"/>
              </a:schemeClr>
            </a:solidFill>
          </a:ln>
        </p:spPr>
      </p:pic>
      <p:sp>
        <p:nvSpPr>
          <p:cNvPr id="13" name="TextBox 12"/>
          <p:cNvSpPr txBox="1"/>
          <p:nvPr/>
        </p:nvSpPr>
        <p:spPr>
          <a:xfrm>
            <a:off x="611560" y="2636912"/>
            <a:ext cx="2106474" cy="400110"/>
          </a:xfrm>
          <a:prstGeom prst="rect">
            <a:avLst/>
          </a:prstGeom>
          <a:noFill/>
        </p:spPr>
        <p:txBody>
          <a:bodyPr wrap="none" rtlCol="0">
            <a:spAutoFit/>
          </a:bodyPr>
          <a:lstStyle/>
          <a:p>
            <a:pPr algn="ctr"/>
            <a:r>
              <a:rPr lang="ru-RU" sz="2000" b="1" i="1" u="sng" dirty="0" smtClean="0">
                <a:solidFill>
                  <a:schemeClr val="accent3">
                    <a:lumMod val="50000"/>
                  </a:schemeClr>
                </a:solidFill>
                <a:latin typeface="Times New Roman" pitchFamily="18" charset="0"/>
                <a:cs typeface="Times New Roman" pitchFamily="18" charset="0"/>
              </a:rPr>
              <a:t>Предметы быта</a:t>
            </a:r>
            <a:endParaRPr lang="ru-RU" sz="2000" b="1" i="1" u="sng" dirty="0">
              <a:solidFill>
                <a:schemeClr val="accent3">
                  <a:lumMod val="50000"/>
                </a:schemeClr>
              </a:solidFill>
              <a:latin typeface="Times New Roman" pitchFamily="18" charset="0"/>
              <a:cs typeface="Times New Roman" pitchFamily="18" charset="0"/>
            </a:endParaRPr>
          </a:p>
        </p:txBody>
      </p:sp>
      <p:sp>
        <p:nvSpPr>
          <p:cNvPr id="14" name="TextBox 13"/>
          <p:cNvSpPr txBox="1"/>
          <p:nvPr/>
        </p:nvSpPr>
        <p:spPr>
          <a:xfrm>
            <a:off x="3347864" y="260648"/>
            <a:ext cx="2841162" cy="523220"/>
          </a:xfrm>
          <a:prstGeom prst="rect">
            <a:avLst/>
          </a:prstGeom>
          <a:noFill/>
        </p:spPr>
        <p:txBody>
          <a:bodyPr wrap="none" rtlCol="0">
            <a:spAutoFit/>
          </a:bodyPr>
          <a:lstStyle/>
          <a:p>
            <a:r>
              <a:rPr lang="ru-RU" sz="2800" b="1" i="1" u="sng" dirty="0" smtClean="0">
                <a:solidFill>
                  <a:schemeClr val="accent3">
                    <a:lumMod val="50000"/>
                  </a:schemeClr>
                </a:solidFill>
                <a:latin typeface="Times New Roman" pitchFamily="18" charset="0"/>
                <a:cs typeface="Times New Roman" pitchFamily="18" charset="0"/>
              </a:rPr>
              <a:t>Лес для человека</a:t>
            </a:r>
            <a:endParaRPr lang="ru-RU" sz="2800" b="1" i="1" u="sng" dirty="0">
              <a:solidFill>
                <a:schemeClr val="accent3">
                  <a:lumMod val="50000"/>
                </a:schemeClr>
              </a:solidFill>
              <a:latin typeface="Times New Roman" pitchFamily="18" charset="0"/>
              <a:cs typeface="Times New Roman" pitchFamily="18" charset="0"/>
            </a:endParaRPr>
          </a:p>
        </p:txBody>
      </p:sp>
      <p:cxnSp>
        <p:nvCxnSpPr>
          <p:cNvPr id="16" name="Прямая со стрелкой 15"/>
          <p:cNvCxnSpPr/>
          <p:nvPr/>
        </p:nvCxnSpPr>
        <p:spPr>
          <a:xfrm flipH="1" flipV="1">
            <a:off x="3491880" y="1700808"/>
            <a:ext cx="504056" cy="432048"/>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7" name="Прямая со стрелкой 16"/>
          <p:cNvCxnSpPr/>
          <p:nvPr/>
        </p:nvCxnSpPr>
        <p:spPr>
          <a:xfrm>
            <a:off x="5724128" y="4221088"/>
            <a:ext cx="432048" cy="360040"/>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8" name="Прямая со стрелкой 17"/>
          <p:cNvCxnSpPr/>
          <p:nvPr/>
        </p:nvCxnSpPr>
        <p:spPr>
          <a:xfrm flipH="1">
            <a:off x="3347864" y="4725144"/>
            <a:ext cx="504056" cy="432048"/>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9" name="Прямая со стрелкой 18"/>
          <p:cNvCxnSpPr/>
          <p:nvPr/>
        </p:nvCxnSpPr>
        <p:spPr>
          <a:xfrm flipV="1">
            <a:off x="5508104" y="1844824"/>
            <a:ext cx="504056" cy="360040"/>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93102_72b688ecfad48.jpg"/>
          <p:cNvPicPr>
            <a:picLocks noChangeAspect="1"/>
          </p:cNvPicPr>
          <p:nvPr/>
        </p:nvPicPr>
        <p:blipFill>
          <a:blip r:embed="rId2" cstate="print"/>
          <a:stretch>
            <a:fillRect/>
          </a:stretch>
        </p:blipFill>
        <p:spPr>
          <a:xfrm>
            <a:off x="0" y="0"/>
            <a:ext cx="9144000" cy="685800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2" name="Рисунок 1" descr="1319039092_444444444.jpg"/>
          <p:cNvPicPr>
            <a:picLocks noChangeAspect="1"/>
          </p:cNvPicPr>
          <p:nvPr/>
        </p:nvPicPr>
        <p:blipFill>
          <a:blip r:embed="rId3" cstate="print"/>
          <a:stretch>
            <a:fillRect/>
          </a:stretch>
        </p:blipFill>
        <p:spPr>
          <a:xfrm>
            <a:off x="539552" y="260648"/>
            <a:ext cx="4900334" cy="6421128"/>
          </a:xfrm>
          <a:prstGeom prst="rect">
            <a:avLst/>
          </a:prstGeom>
          <a:ln>
            <a:solidFill>
              <a:schemeClr val="accent3">
                <a:lumMod val="75000"/>
              </a:schemeClr>
            </a:solidFill>
          </a:ln>
        </p:spPr>
      </p:pic>
      <p:sp>
        <p:nvSpPr>
          <p:cNvPr id="4" name="TextBox 3"/>
          <p:cNvSpPr txBox="1"/>
          <p:nvPr/>
        </p:nvSpPr>
        <p:spPr>
          <a:xfrm>
            <a:off x="5580112" y="836712"/>
            <a:ext cx="3384377" cy="3170099"/>
          </a:xfrm>
          <a:prstGeom prst="rect">
            <a:avLst/>
          </a:prstGeom>
          <a:noFill/>
        </p:spPr>
        <p:txBody>
          <a:bodyPr wrap="square" rtlCol="0">
            <a:spAutoFit/>
          </a:bodyPr>
          <a:lstStyle/>
          <a:p>
            <a:pPr algn="ctr"/>
            <a:r>
              <a:rPr lang="ru-RU" sz="2000" b="1" i="1" dirty="0" smtClean="0">
                <a:solidFill>
                  <a:schemeClr val="accent3">
                    <a:lumMod val="50000"/>
                  </a:schemeClr>
                </a:solidFill>
                <a:latin typeface="Times New Roman" pitchFamily="18" charset="0"/>
                <a:cs typeface="Times New Roman" pitchFamily="18" charset="0"/>
              </a:rPr>
              <a:t>У всех деревьев есть корни. Корни некоторых деревьев раскидываются шире, чем их ветви. Дерево корнями держится за землю. </a:t>
            </a:r>
          </a:p>
          <a:p>
            <a:pPr algn="ctr"/>
            <a:r>
              <a:rPr lang="ru-RU" sz="2000" b="1" i="1" dirty="0" smtClean="0">
                <a:solidFill>
                  <a:schemeClr val="accent3">
                    <a:lumMod val="50000"/>
                  </a:schemeClr>
                </a:solidFill>
                <a:latin typeface="Times New Roman" pitchFamily="18" charset="0"/>
                <a:cs typeface="Times New Roman" pitchFamily="18" charset="0"/>
              </a:rPr>
              <a:t>Дерево пьет воду, беря ее из земли корнями. Эта вода поднимается по стволу вверх к веткам, потом к листьям.</a:t>
            </a:r>
            <a:endParaRPr lang="ru-RU" sz="20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555776" y="0"/>
            <a:ext cx="4646272" cy="584775"/>
          </a:xfrm>
          <a:prstGeom prst="rect">
            <a:avLst/>
          </a:prstGeom>
          <a:noFill/>
        </p:spPr>
        <p:txBody>
          <a:bodyPr wrap="none" rtlCol="0">
            <a:spAutoFit/>
          </a:bodyPr>
          <a:lstStyle/>
          <a:p>
            <a:r>
              <a:rPr lang="ru-RU" sz="3200" b="1" i="1" u="sng" dirty="0" smtClean="0">
                <a:solidFill>
                  <a:schemeClr val="accent3">
                    <a:lumMod val="50000"/>
                  </a:schemeClr>
                </a:solidFill>
                <a:latin typeface="Times New Roman" pitchFamily="18" charset="0"/>
                <a:cs typeface="Times New Roman" pitchFamily="18" charset="0"/>
              </a:rPr>
              <a:t>Зачем деревьям листья?</a:t>
            </a:r>
            <a:endParaRPr lang="ru-RU" sz="3200" b="1" i="1" u="sng" dirty="0">
              <a:solidFill>
                <a:schemeClr val="accent3">
                  <a:lumMod val="50000"/>
                </a:schemeClr>
              </a:solidFill>
              <a:latin typeface="Times New Roman" pitchFamily="18" charset="0"/>
              <a:cs typeface="Times New Roman" pitchFamily="18" charset="0"/>
            </a:endParaRPr>
          </a:p>
        </p:txBody>
      </p:sp>
      <p:pic>
        <p:nvPicPr>
          <p:cNvPr id="4" name="Рисунок 3" descr="19029327.png"/>
          <p:cNvPicPr>
            <a:picLocks noChangeAspect="1"/>
          </p:cNvPicPr>
          <p:nvPr/>
        </p:nvPicPr>
        <p:blipFill>
          <a:blip r:embed="rId3" cstate="print"/>
          <a:stretch>
            <a:fillRect/>
          </a:stretch>
        </p:blipFill>
        <p:spPr>
          <a:xfrm rot="20654669">
            <a:off x="1608697" y="2744887"/>
            <a:ext cx="5856928" cy="3381461"/>
          </a:xfrm>
          <a:prstGeom prst="rect">
            <a:avLst/>
          </a:prstGeom>
        </p:spPr>
      </p:pic>
      <p:pic>
        <p:nvPicPr>
          <p:cNvPr id="5" name="Рисунок 4" descr="19029327.png"/>
          <p:cNvPicPr>
            <a:picLocks noChangeAspect="1"/>
          </p:cNvPicPr>
          <p:nvPr/>
        </p:nvPicPr>
        <p:blipFill>
          <a:blip r:embed="rId3" cstate="print"/>
          <a:stretch>
            <a:fillRect/>
          </a:stretch>
        </p:blipFill>
        <p:spPr>
          <a:xfrm rot="15629086" flipV="1">
            <a:off x="-908953" y="1395256"/>
            <a:ext cx="5877886" cy="3393562"/>
          </a:xfrm>
          <a:prstGeom prst="rect">
            <a:avLst/>
          </a:prstGeom>
        </p:spPr>
      </p:pic>
      <p:sp>
        <p:nvSpPr>
          <p:cNvPr id="6" name="TextBox 5"/>
          <p:cNvSpPr txBox="1"/>
          <p:nvPr/>
        </p:nvSpPr>
        <p:spPr>
          <a:xfrm>
            <a:off x="4211960" y="980728"/>
            <a:ext cx="184731" cy="369332"/>
          </a:xfrm>
          <a:prstGeom prst="rect">
            <a:avLst/>
          </a:prstGeom>
          <a:noFill/>
        </p:spPr>
        <p:txBody>
          <a:bodyPr wrap="none" rtlCol="0">
            <a:spAutoFit/>
          </a:bodyPr>
          <a:lstStyle/>
          <a:p>
            <a:endParaRPr lang="ru-RU" dirty="0"/>
          </a:p>
        </p:txBody>
      </p:sp>
      <p:sp>
        <p:nvSpPr>
          <p:cNvPr id="7" name="TextBox 6"/>
          <p:cNvSpPr txBox="1"/>
          <p:nvPr/>
        </p:nvSpPr>
        <p:spPr>
          <a:xfrm>
            <a:off x="3851921" y="980728"/>
            <a:ext cx="4896544" cy="1323439"/>
          </a:xfrm>
          <a:prstGeom prst="rect">
            <a:avLst/>
          </a:prstGeom>
          <a:noFill/>
        </p:spPr>
        <p:txBody>
          <a:bodyPr wrap="square" rtlCol="0">
            <a:spAutoFit/>
          </a:bodyPr>
          <a:lstStyle/>
          <a:p>
            <a:pPr algn="ctr"/>
            <a:r>
              <a:rPr lang="ru-RU" sz="2000" b="1" i="1" dirty="0" smtClean="0">
                <a:solidFill>
                  <a:schemeClr val="accent3">
                    <a:lumMod val="50000"/>
                  </a:schemeClr>
                </a:solidFill>
                <a:latin typeface="Times New Roman" pitchFamily="18" charset="0"/>
                <a:cs typeface="Times New Roman" pitchFamily="18" charset="0"/>
              </a:rPr>
              <a:t>С помощью листьев деревья дышат. Также листья вырабатывают питательные вещества, которые необходимы для роста дерева.</a:t>
            </a:r>
            <a:endParaRPr lang="ru-RU" sz="20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3" name="Рисунок 2" descr="19037016.png"/>
          <p:cNvPicPr>
            <a:picLocks noChangeAspect="1"/>
          </p:cNvPicPr>
          <p:nvPr/>
        </p:nvPicPr>
        <p:blipFill>
          <a:blip r:embed="rId3" cstate="print"/>
          <a:stretch>
            <a:fillRect/>
          </a:stretch>
        </p:blipFill>
        <p:spPr>
          <a:xfrm rot="19966166">
            <a:off x="4163556" y="2424683"/>
            <a:ext cx="5162447" cy="3854042"/>
          </a:xfrm>
          <a:prstGeom prst="rect">
            <a:avLst/>
          </a:prstGeom>
        </p:spPr>
      </p:pic>
      <p:pic>
        <p:nvPicPr>
          <p:cNvPr id="4" name="Рисунок 3" descr="24856951.png"/>
          <p:cNvPicPr>
            <a:picLocks noChangeAspect="1"/>
          </p:cNvPicPr>
          <p:nvPr/>
        </p:nvPicPr>
        <p:blipFill>
          <a:blip r:embed="rId4" cstate="print"/>
          <a:stretch>
            <a:fillRect/>
          </a:stretch>
        </p:blipFill>
        <p:spPr>
          <a:xfrm>
            <a:off x="467544" y="1916832"/>
            <a:ext cx="4409027" cy="4738059"/>
          </a:xfrm>
          <a:prstGeom prst="rect">
            <a:avLst/>
          </a:prstGeom>
        </p:spPr>
      </p:pic>
      <p:sp>
        <p:nvSpPr>
          <p:cNvPr id="5" name="TextBox 4"/>
          <p:cNvSpPr txBox="1"/>
          <p:nvPr/>
        </p:nvSpPr>
        <p:spPr>
          <a:xfrm>
            <a:off x="179512" y="0"/>
            <a:ext cx="8784976" cy="2092881"/>
          </a:xfrm>
          <a:prstGeom prst="rect">
            <a:avLst/>
          </a:prstGeom>
          <a:noFill/>
        </p:spPr>
        <p:txBody>
          <a:bodyPr wrap="square" rtlCol="0">
            <a:spAutoFit/>
          </a:bodyPr>
          <a:lstStyle/>
          <a:p>
            <a:pPr algn="ctr"/>
            <a:r>
              <a:rPr lang="ru-RU" sz="3200" b="1" i="1" u="sng" dirty="0" smtClean="0">
                <a:solidFill>
                  <a:schemeClr val="accent3">
                    <a:lumMod val="50000"/>
                  </a:schemeClr>
                </a:solidFill>
                <a:latin typeface="Times New Roman" pitchFamily="18" charset="0"/>
                <a:cs typeface="Times New Roman" pitchFamily="18" charset="0"/>
              </a:rPr>
              <a:t>Цветение деревьев</a:t>
            </a:r>
          </a:p>
          <a:p>
            <a:pPr algn="ctr"/>
            <a:r>
              <a:rPr lang="ru-RU" sz="2000" b="1" i="1" dirty="0" smtClean="0">
                <a:solidFill>
                  <a:schemeClr val="accent3">
                    <a:lumMod val="50000"/>
                  </a:schemeClr>
                </a:solidFill>
                <a:latin typeface="Times New Roman" pitchFamily="18" charset="0"/>
                <a:cs typeface="Times New Roman" pitchFamily="18" charset="0"/>
              </a:rPr>
              <a:t>Цветут все деревья. Лепестки и сладкий запах привлекают насекомых. Насекомые питаются сладким соком цветка – нектаром. Перелетая с цветка на цветок, насекомые переносят пыльцу. Теперь цветок готов к рождению семени.</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11560" y="0"/>
            <a:ext cx="8136905" cy="1785104"/>
          </a:xfrm>
          <a:prstGeom prst="rect">
            <a:avLst/>
          </a:prstGeom>
          <a:noFill/>
        </p:spPr>
        <p:txBody>
          <a:bodyPr wrap="square" rtlCol="0">
            <a:spAutoFit/>
          </a:bodyPr>
          <a:lstStyle/>
          <a:p>
            <a:pPr algn="ctr"/>
            <a:r>
              <a:rPr lang="ru-RU" sz="3200" b="1" i="1" u="sng" dirty="0" smtClean="0">
                <a:solidFill>
                  <a:schemeClr val="accent3">
                    <a:lumMod val="50000"/>
                  </a:schemeClr>
                </a:solidFill>
                <a:latin typeface="Times New Roman" pitchFamily="18" charset="0"/>
                <a:cs typeface="Times New Roman" pitchFamily="18" charset="0"/>
              </a:rPr>
              <a:t>Плоды и семена</a:t>
            </a:r>
          </a:p>
          <a:p>
            <a:pPr algn="ctr"/>
            <a:r>
              <a:rPr lang="ru-RU" sz="2000" b="1" i="1" dirty="0" smtClean="0">
                <a:solidFill>
                  <a:schemeClr val="accent3">
                    <a:lumMod val="50000"/>
                  </a:schemeClr>
                </a:solidFill>
                <a:latin typeface="Times New Roman" pitchFamily="18" charset="0"/>
                <a:cs typeface="Times New Roman" pitchFamily="18" charset="0"/>
              </a:rPr>
              <a:t>Из оплодотворенных семязачатков вырастают семена. Плод их защищает. Плоды сочные и мягкие. Внутри одних плодов всего одно семя. Внутри других семян много.</a:t>
            </a:r>
          </a:p>
          <a:p>
            <a:endParaRPr lang="ru-RU" dirty="0"/>
          </a:p>
        </p:txBody>
      </p:sp>
      <p:pic>
        <p:nvPicPr>
          <p:cNvPr id="5" name="Рисунок 4" descr="image (1).jpg"/>
          <p:cNvPicPr>
            <a:picLocks noChangeAspect="1"/>
          </p:cNvPicPr>
          <p:nvPr/>
        </p:nvPicPr>
        <p:blipFill>
          <a:blip r:embed="rId3" cstate="print">
            <a:lum bright="-8000" contrast="-10000"/>
          </a:blip>
          <a:stretch>
            <a:fillRect/>
          </a:stretch>
        </p:blipFill>
        <p:spPr>
          <a:xfrm>
            <a:off x="1403648" y="1772816"/>
            <a:ext cx="6696744" cy="4712524"/>
          </a:xfrm>
          <a:prstGeom prst="rect">
            <a:avLst/>
          </a:prstGeom>
          <a:ln>
            <a:solidFill>
              <a:schemeClr val="accent3">
                <a:lumMod val="75000"/>
              </a:schemeClr>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27584" y="332656"/>
            <a:ext cx="7344816" cy="2123658"/>
          </a:xfrm>
          <a:prstGeom prst="rect">
            <a:avLst/>
          </a:prstGeom>
          <a:noFill/>
        </p:spPr>
        <p:txBody>
          <a:bodyPr wrap="square" rtlCol="0">
            <a:spAutoFit/>
          </a:bodyPr>
          <a:lstStyle/>
          <a:p>
            <a:pPr algn="ctr"/>
            <a:r>
              <a:rPr lang="ru-RU" sz="2400" b="1" i="1" u="sng" dirty="0" smtClean="0">
                <a:solidFill>
                  <a:schemeClr val="accent3">
                    <a:lumMod val="50000"/>
                  </a:schemeClr>
                </a:solidFill>
                <a:latin typeface="Times New Roman" pitchFamily="18" charset="0"/>
                <a:cs typeface="Times New Roman" pitchFamily="18" charset="0"/>
              </a:rPr>
              <a:t>Как распространяются семена?</a:t>
            </a:r>
          </a:p>
          <a:p>
            <a:pPr algn="ctr"/>
            <a:r>
              <a:rPr lang="ru-RU" b="1" i="1" dirty="0" smtClean="0">
                <a:solidFill>
                  <a:schemeClr val="accent3">
                    <a:lumMod val="50000"/>
                  </a:schemeClr>
                </a:solidFill>
                <a:latin typeface="Times New Roman" pitchFamily="18" charset="0"/>
                <a:cs typeface="Times New Roman" pitchFamily="18" charset="0"/>
              </a:rPr>
              <a:t>Семена разносятся ветром, птицами и животными. </a:t>
            </a:r>
          </a:p>
          <a:p>
            <a:pPr algn="ctr"/>
            <a:r>
              <a:rPr lang="ru-RU" b="1" i="1" dirty="0" smtClean="0">
                <a:solidFill>
                  <a:schemeClr val="accent3">
                    <a:lumMod val="50000"/>
                  </a:schemeClr>
                </a:solidFill>
                <a:latin typeface="Times New Roman" pitchFamily="18" charset="0"/>
                <a:cs typeface="Times New Roman" pitchFamily="18" charset="0"/>
              </a:rPr>
              <a:t>После того как семечки внутри плодов созревают, их относит ветром на небольшие расстояния. Под деревом слишком мало света, чтобы семечко могло хорошо расти. А животные и птицы разносят их на большие расстояния. Белки уносят желуди далеко от дуба и зарывают их в землю. Птицы разбрасывают их с пометом.</a:t>
            </a:r>
            <a:endParaRPr lang="ru-RU" b="1" i="1" dirty="0">
              <a:solidFill>
                <a:schemeClr val="accent3">
                  <a:lumMod val="50000"/>
                </a:schemeClr>
              </a:solidFill>
              <a:latin typeface="Times New Roman" pitchFamily="18" charset="0"/>
              <a:cs typeface="Times New Roman" pitchFamily="18" charset="0"/>
            </a:endParaRPr>
          </a:p>
        </p:txBody>
      </p:sp>
      <p:pic>
        <p:nvPicPr>
          <p:cNvPr id="4" name="Рисунок 3" descr="700_FO28473867_8fab61b2d3a2b3255002150263f87afb.jpg"/>
          <p:cNvPicPr>
            <a:picLocks noChangeAspect="1"/>
          </p:cNvPicPr>
          <p:nvPr/>
        </p:nvPicPr>
        <p:blipFill>
          <a:blip r:embed="rId3" cstate="print"/>
          <a:stretch>
            <a:fillRect/>
          </a:stretch>
        </p:blipFill>
        <p:spPr>
          <a:xfrm>
            <a:off x="5436096" y="2564904"/>
            <a:ext cx="3356992" cy="3356992"/>
          </a:xfrm>
          <a:prstGeom prst="rect">
            <a:avLst/>
          </a:prstGeom>
          <a:ln>
            <a:solidFill>
              <a:schemeClr val="accent3">
                <a:lumMod val="50000"/>
              </a:schemeClr>
            </a:solidFill>
          </a:ln>
        </p:spPr>
      </p:pic>
      <p:pic>
        <p:nvPicPr>
          <p:cNvPr id="5" name="Рисунок 4" descr="700_FO56757796_536c1618a436de6987b46d12c79494ca.jpg"/>
          <p:cNvPicPr>
            <a:picLocks noChangeAspect="1"/>
          </p:cNvPicPr>
          <p:nvPr/>
        </p:nvPicPr>
        <p:blipFill>
          <a:blip r:embed="rId4" cstate="print"/>
          <a:stretch>
            <a:fillRect/>
          </a:stretch>
        </p:blipFill>
        <p:spPr>
          <a:xfrm>
            <a:off x="179512" y="2420888"/>
            <a:ext cx="3434974" cy="2183662"/>
          </a:xfrm>
          <a:prstGeom prst="rect">
            <a:avLst/>
          </a:prstGeom>
          <a:ln>
            <a:solidFill>
              <a:schemeClr val="accent3">
                <a:lumMod val="50000"/>
              </a:schemeClr>
            </a:solidFill>
          </a:ln>
        </p:spPr>
      </p:pic>
      <p:pic>
        <p:nvPicPr>
          <p:cNvPr id="6" name="Рисунок 5" descr="DeYvsSBW4AEMw4J.jpg"/>
          <p:cNvPicPr>
            <a:picLocks noChangeAspect="1"/>
          </p:cNvPicPr>
          <p:nvPr/>
        </p:nvPicPr>
        <p:blipFill>
          <a:blip r:embed="rId5" cstate="print"/>
          <a:srcRect t="13768" b="11883"/>
          <a:stretch>
            <a:fillRect/>
          </a:stretch>
        </p:blipFill>
        <p:spPr>
          <a:xfrm>
            <a:off x="1619672" y="4725144"/>
            <a:ext cx="3212976" cy="1944216"/>
          </a:xfrm>
          <a:prstGeom prst="rect">
            <a:avLst/>
          </a:prstGeom>
          <a:ln>
            <a:solidFill>
              <a:schemeClr val="accent3">
                <a:lumMod val="75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cstate="print"/>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3" name="Рисунок 2" descr="unnamed.png"/>
          <p:cNvPicPr>
            <a:picLocks noChangeAspect="1"/>
          </p:cNvPicPr>
          <p:nvPr/>
        </p:nvPicPr>
        <p:blipFill>
          <a:blip r:embed="rId3" cstate="print"/>
          <a:srcRect r="45275"/>
          <a:stretch>
            <a:fillRect/>
          </a:stretch>
        </p:blipFill>
        <p:spPr>
          <a:xfrm>
            <a:off x="1475656" y="692696"/>
            <a:ext cx="6480720" cy="5782399"/>
          </a:xfrm>
          <a:prstGeom prst="rect">
            <a:avLst/>
          </a:prstGeom>
          <a:ln>
            <a:solidFill>
              <a:schemeClr val="accent3">
                <a:lumMod val="75000"/>
              </a:schemeClr>
            </a:solidFill>
          </a:ln>
        </p:spPr>
      </p:pic>
      <p:sp>
        <p:nvSpPr>
          <p:cNvPr id="4" name="TextBox 3"/>
          <p:cNvSpPr txBox="1"/>
          <p:nvPr/>
        </p:nvSpPr>
        <p:spPr>
          <a:xfrm>
            <a:off x="2843808" y="0"/>
            <a:ext cx="3292312" cy="584775"/>
          </a:xfrm>
          <a:prstGeom prst="rect">
            <a:avLst/>
          </a:prstGeom>
          <a:noFill/>
        </p:spPr>
        <p:txBody>
          <a:bodyPr wrap="none" rtlCol="0">
            <a:spAutoFit/>
          </a:bodyPr>
          <a:lstStyle/>
          <a:p>
            <a:r>
              <a:rPr lang="ru-RU" sz="3200" b="1" i="1" u="sng" dirty="0" smtClean="0">
                <a:solidFill>
                  <a:schemeClr val="accent3">
                    <a:lumMod val="50000"/>
                  </a:schemeClr>
                </a:solidFill>
                <a:latin typeface="Times New Roman" pitchFamily="18" charset="0"/>
                <a:cs typeface="Times New Roman" pitchFamily="18" charset="0"/>
              </a:rPr>
              <a:t>Рождение дерева</a:t>
            </a:r>
            <a:endParaRPr lang="ru-RU" sz="3200" b="1" i="1" u="sng"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TotalTime>
  <Words>2183</Words>
  <Application>Microsoft Office PowerPoint</Application>
  <PresentationFormat>Экран (4:3)</PresentationFormat>
  <Paragraphs>98</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DG Win&amp;Soft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Санек</dc:creator>
  <cp:lastModifiedBy>Windows User</cp:lastModifiedBy>
  <cp:revision>47</cp:revision>
  <dcterms:created xsi:type="dcterms:W3CDTF">2018-10-13T16:15:55Z</dcterms:created>
  <dcterms:modified xsi:type="dcterms:W3CDTF">2020-05-11T09:15:14Z</dcterms:modified>
</cp:coreProperties>
</file>