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9" r:id="rId3"/>
    <p:sldId id="257" r:id="rId4"/>
    <p:sldId id="256" r:id="rId5"/>
    <p:sldId id="261" r:id="rId6"/>
    <p:sldId id="260" r:id="rId7"/>
    <p:sldId id="258"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73146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288883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363901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395217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162805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C4AAF-844B-4A9D-BF11-E0EC982B60F5}"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77079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C4AAF-844B-4A9D-BF11-E0EC982B60F5}" type="datetimeFigureOut">
              <a:rPr lang="ru-RU" smtClean="0"/>
              <a:t>11.05.2020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24901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C4AAF-844B-4A9D-BF11-E0EC982B60F5}" type="datetimeFigureOut">
              <a:rPr lang="ru-RU" smtClean="0"/>
              <a:t>11.05.2020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407591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C4AAF-844B-4A9D-BF11-E0EC982B60F5}" type="datetimeFigureOut">
              <a:rPr lang="ru-RU" smtClean="0"/>
              <a:t>11.05.2020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54135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C4AAF-844B-4A9D-BF11-E0EC982B60F5}"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80544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C4AAF-844B-4A9D-BF11-E0EC982B60F5}" type="datetimeFigureOut">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2BD48-78F4-4CAF-825C-88D265EDFC33}" type="slidenum">
              <a:rPr lang="ru-RU" smtClean="0"/>
              <a:t>‹#›</a:t>
            </a:fld>
            <a:endParaRPr lang="ru-RU"/>
          </a:p>
        </p:txBody>
      </p:sp>
    </p:spTree>
    <p:extLst>
      <p:ext uri="{BB962C8B-B14F-4D97-AF65-F5344CB8AC3E}">
        <p14:creationId xmlns:p14="http://schemas.microsoft.com/office/powerpoint/2010/main" val="192608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C4AAF-844B-4A9D-BF11-E0EC982B60F5}" type="datetimeFigureOut">
              <a:rPr lang="ru-RU" smtClean="0"/>
              <a:t>11.05.2020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BD48-78F4-4CAF-825C-88D265EDFC33}" type="slidenum">
              <a:rPr lang="ru-RU" smtClean="0"/>
              <a:t>‹#›</a:t>
            </a:fld>
            <a:endParaRPr lang="ru-RU"/>
          </a:p>
        </p:txBody>
      </p:sp>
    </p:spTree>
    <p:extLst>
      <p:ext uri="{BB962C8B-B14F-4D97-AF65-F5344CB8AC3E}">
        <p14:creationId xmlns:p14="http://schemas.microsoft.com/office/powerpoint/2010/main" val="322522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9864" y="1556792"/>
            <a:ext cx="7704856" cy="3139321"/>
          </a:xfrm>
          <a:prstGeom prst="rect">
            <a:avLst/>
          </a:prstGeom>
        </p:spPr>
        <p:txBody>
          <a:bodyPr wrap="square">
            <a:spAutoFit/>
          </a:bodyPr>
          <a:lstStyle/>
          <a:p>
            <a:r>
              <a:rPr lang="ru-RU" b="1" i="1" dirty="0" smtClean="0"/>
              <a:t>Конспект занятия по обучению грамоте в подготовительной группе на тему: «Буква и звук «Ю» </a:t>
            </a:r>
          </a:p>
          <a:p>
            <a:endParaRPr lang="ru-RU" b="1" i="1" dirty="0"/>
          </a:p>
          <a:p>
            <a:r>
              <a:rPr lang="ru-RU" i="1" u="sng" dirty="0" smtClean="0"/>
              <a:t>Цель</a:t>
            </a:r>
            <a:r>
              <a:rPr lang="ru-RU" i="1" dirty="0" smtClean="0"/>
              <a:t>: познакомить детей с буквой и звуком  «Ю»</a:t>
            </a:r>
          </a:p>
          <a:p>
            <a:r>
              <a:rPr lang="ru-RU" i="1" u="sng" dirty="0" smtClean="0"/>
              <a:t>Задачи:</a:t>
            </a:r>
          </a:p>
          <a:p>
            <a:r>
              <a:rPr lang="ru-RU" i="1" dirty="0" smtClean="0"/>
              <a:t>- Закреплять звук  и букву Ю, формировать умения находить эту букву в трёх позициях, упражнять в умении подбирать слова на заданный звук в различных позициях;</a:t>
            </a:r>
          </a:p>
          <a:p>
            <a:r>
              <a:rPr lang="ru-RU" i="1" dirty="0" smtClean="0"/>
              <a:t>-Совершенствовать навыки звукового анализа слова закрепить зрительный образ буквы;</a:t>
            </a:r>
          </a:p>
          <a:p>
            <a:r>
              <a:rPr lang="ru-RU" i="1" dirty="0" smtClean="0"/>
              <a:t>-Развивать фонематический слух, память, внимание.</a:t>
            </a:r>
          </a:p>
        </p:txBody>
      </p:sp>
    </p:spTree>
    <p:extLst>
      <p:ext uri="{BB962C8B-B14F-4D97-AF65-F5344CB8AC3E}">
        <p14:creationId xmlns:p14="http://schemas.microsoft.com/office/powerpoint/2010/main" val="78143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 y="-1255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764704"/>
            <a:ext cx="6336704" cy="584775"/>
          </a:xfrm>
          <a:prstGeom prst="rect">
            <a:avLst/>
          </a:prstGeom>
        </p:spPr>
        <p:txBody>
          <a:bodyPr wrap="square">
            <a:spAutoFit/>
          </a:bodyPr>
          <a:lstStyle/>
          <a:p>
            <a:pPr marL="400050" indent="-400050">
              <a:buAutoNum type="romanUcPeriod"/>
            </a:pPr>
            <a:r>
              <a:rPr lang="ru-RU" sz="1600" dirty="0" smtClean="0"/>
              <a:t>Организационный момент.</a:t>
            </a:r>
          </a:p>
          <a:p>
            <a:endParaRPr lang="ru-RU" sz="16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40" t="6000"/>
          <a:stretch/>
        </p:blipFill>
        <p:spPr bwMode="auto">
          <a:xfrm>
            <a:off x="1259632" y="1196752"/>
            <a:ext cx="6115747"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54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548680"/>
            <a:ext cx="7560840" cy="5755422"/>
          </a:xfrm>
          <a:prstGeom prst="rect">
            <a:avLst/>
          </a:prstGeom>
        </p:spPr>
        <p:txBody>
          <a:bodyPr wrap="square">
            <a:spAutoFit/>
          </a:bodyPr>
          <a:lstStyle/>
          <a:p>
            <a:r>
              <a:rPr lang="ru-RU" sz="1600" b="1" dirty="0" smtClean="0"/>
              <a:t>Игра «Третий лишний».</a:t>
            </a:r>
          </a:p>
          <a:p>
            <a:r>
              <a:rPr lang="ru-RU" sz="1600" dirty="0" smtClean="0"/>
              <a:t>Дети должны найти картинку, в названии которой нет звука Ю:</a:t>
            </a:r>
          </a:p>
          <a:p>
            <a:endParaRPr lang="ru-RU" sz="1600" dirty="0" smtClean="0"/>
          </a:p>
          <a:p>
            <a:r>
              <a:rPr lang="ru-RU" sz="1600" dirty="0" smtClean="0"/>
              <a:t>брюки, тюльпан, банан;</a:t>
            </a:r>
          </a:p>
          <a:p>
            <a:endParaRPr lang="ru-RU" sz="1600" dirty="0" smtClean="0"/>
          </a:p>
          <a:p>
            <a:r>
              <a:rPr lang="ru-RU" sz="1600" dirty="0" smtClean="0"/>
              <a:t>клюшка, слон, юбка;</a:t>
            </a:r>
          </a:p>
          <a:p>
            <a:endParaRPr lang="ru-RU" sz="1600" dirty="0" smtClean="0"/>
          </a:p>
          <a:p>
            <a:r>
              <a:rPr lang="ru-RU" sz="1600" dirty="0" smtClean="0"/>
              <a:t> утюг, шапка, ключ.</a:t>
            </a:r>
          </a:p>
          <a:p>
            <a:endParaRPr lang="ru-RU" sz="1600" dirty="0" smtClean="0"/>
          </a:p>
          <a:p>
            <a:r>
              <a:rPr lang="ru-RU" sz="1600" dirty="0" smtClean="0"/>
              <a:t>Мюсли улитка, юмор</a:t>
            </a:r>
          </a:p>
          <a:p>
            <a:endParaRPr lang="ru-RU" sz="1600" dirty="0" smtClean="0"/>
          </a:p>
          <a:p>
            <a:r>
              <a:rPr lang="ru-RU" sz="1600" b="1" dirty="0" smtClean="0"/>
              <a:t>Игра «Где спрятался звук Ю» </a:t>
            </a:r>
          </a:p>
          <a:p>
            <a:endParaRPr lang="ru-RU" sz="1600" dirty="0" smtClean="0"/>
          </a:p>
          <a:p>
            <a:r>
              <a:rPr lang="ru-RU" sz="1600" dirty="0" smtClean="0"/>
              <a:t>- Ребята, где находиться звук в слове?</a:t>
            </a:r>
          </a:p>
          <a:p>
            <a:endParaRPr lang="ru-RU" sz="1600" dirty="0" smtClean="0"/>
          </a:p>
          <a:p>
            <a:r>
              <a:rPr lang="ru-RU" sz="1600" dirty="0" smtClean="0"/>
              <a:t>В начале: юла, Юпитер, юнга (ответы детей)</a:t>
            </a:r>
          </a:p>
          <a:p>
            <a:endParaRPr lang="ru-RU" sz="1600" dirty="0" smtClean="0"/>
          </a:p>
          <a:p>
            <a:r>
              <a:rPr lang="ru-RU" sz="1600" dirty="0" smtClean="0"/>
              <a:t>В середине: ключ, тюль, клюв (ответы детей)</a:t>
            </a:r>
          </a:p>
          <a:p>
            <a:endParaRPr lang="ru-RU" sz="1600" dirty="0" smtClean="0"/>
          </a:p>
          <a:p>
            <a:r>
              <a:rPr lang="ru-RU" sz="1600" dirty="0" smtClean="0"/>
              <a:t>В конце: рою, дую, жую, грею (ответы детей)</a:t>
            </a:r>
          </a:p>
          <a:p>
            <a:endParaRPr lang="ru-RU" sz="1600" dirty="0" smtClean="0"/>
          </a:p>
          <a:p>
            <a:endParaRPr lang="ru-RU" sz="1600" dirty="0"/>
          </a:p>
          <a:p>
            <a:endParaRPr lang="ru-RU" sz="1600" dirty="0"/>
          </a:p>
        </p:txBody>
      </p:sp>
    </p:spTree>
    <p:extLst>
      <p:ext uri="{BB962C8B-B14F-4D97-AF65-F5344CB8AC3E}">
        <p14:creationId xmlns:p14="http://schemas.microsoft.com/office/powerpoint/2010/main" val="255750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75" y="881552"/>
            <a:ext cx="7174921" cy="509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87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1052736"/>
            <a:ext cx="7848872" cy="4524315"/>
          </a:xfrm>
          <a:prstGeom prst="rect">
            <a:avLst/>
          </a:prstGeom>
        </p:spPr>
        <p:txBody>
          <a:bodyPr wrap="square">
            <a:spAutoFit/>
          </a:bodyPr>
          <a:lstStyle/>
          <a:p>
            <a:r>
              <a:rPr lang="ru-RU" sz="1600" b="1" dirty="0" smtClean="0"/>
              <a:t>Сказка о Веселом Язычке</a:t>
            </a:r>
          </a:p>
          <a:p>
            <a:endParaRPr lang="ru-RU" sz="1600" dirty="0" smtClean="0"/>
          </a:p>
          <a:p>
            <a:r>
              <a:rPr lang="ru-RU" sz="1600" dirty="0" smtClean="0"/>
              <a:t>Жил был Веселый Язычок. Проснулся он утром рано. Открыл окошко (широко открыть рот, чтобы было видно зубы). Посмотрел налево, посмотрел направо (кончиком языка повернуть влево-вправо). Посмотрел на небо (кончиком языка дотронуться до верхней губы). Посмотрел на землю (кончиком языка дотронуться до нижней губы). Увидел на небе солнышко, широко улыбнулся (улыбнуться). Закрыл он окошко (плотно сомкнуть губы).  Побежал Язычок в ванную умываться. Начал чистить зубки (упр. Чистим зубы). А потом полоскать рот (надувать щеки, как будто споласкиваем рот). И побежал на кухню завтракать. Увидел на столе пирожки с вареньем и облизнулся (облизать верхнюю губу справа, потом слева). Съел три пирожка и побежал на улицу. Сел Язычок на коня и поскакал в гору (имитация цокота копыт медленно). А потом затянул свою любимую песенку </a:t>
            </a:r>
            <a:r>
              <a:rPr lang="ru-RU" sz="1600" dirty="0" err="1" smtClean="0"/>
              <a:t>Аааааааа</a:t>
            </a:r>
            <a:r>
              <a:rPr lang="ru-RU" sz="1600" dirty="0" smtClean="0"/>
              <a:t>, </a:t>
            </a:r>
            <a:r>
              <a:rPr lang="ru-RU" sz="1600" dirty="0" err="1" smtClean="0"/>
              <a:t>Ооооооо</a:t>
            </a:r>
            <a:r>
              <a:rPr lang="ru-RU" sz="1600" dirty="0" smtClean="0"/>
              <a:t>, </a:t>
            </a:r>
            <a:r>
              <a:rPr lang="ru-RU" sz="1600" dirty="0" err="1" smtClean="0"/>
              <a:t>Уууууу</a:t>
            </a:r>
            <a:r>
              <a:rPr lang="ru-RU" sz="1600" dirty="0" smtClean="0"/>
              <a:t>, </a:t>
            </a:r>
            <a:r>
              <a:rPr lang="ru-RU" sz="1600" dirty="0" err="1" smtClean="0"/>
              <a:t>Ииииии</a:t>
            </a:r>
            <a:r>
              <a:rPr lang="ru-RU" sz="1600" dirty="0" smtClean="0"/>
              <a:t>, </a:t>
            </a:r>
            <a:r>
              <a:rPr lang="ru-RU" sz="1600" dirty="0" err="1" smtClean="0"/>
              <a:t>Эээээээ</a:t>
            </a:r>
            <a:r>
              <a:rPr lang="ru-RU" sz="1600" dirty="0" smtClean="0"/>
              <a:t>, </a:t>
            </a:r>
            <a:r>
              <a:rPr lang="ru-RU" sz="1600" dirty="0" err="1" smtClean="0"/>
              <a:t>Ыыыыы</a:t>
            </a:r>
            <a:r>
              <a:rPr lang="ru-RU" sz="1600" dirty="0" smtClean="0"/>
              <a:t> (перечисление гласных звуков). Добрался Язычок до горы и решил покачаться на качелях (упр. Качели. Рот широко открыт, губы в улыбке. Ритмично менять положение языка: 1) кончик языка за верхними резцами; 2) кончик языка за нижними резцами. Двигается только язык, а не подбородок!). Посмотрел на часы (упр. Часики. Открыть рот, высунуть язык. Попеременно двигать язык то в правый уголок рта, то в левый.). Пора домой.</a:t>
            </a:r>
            <a:endParaRPr lang="ru-RU" sz="1600" dirty="0"/>
          </a:p>
        </p:txBody>
      </p:sp>
    </p:spTree>
    <p:extLst>
      <p:ext uri="{BB962C8B-B14F-4D97-AF65-F5344CB8AC3E}">
        <p14:creationId xmlns:p14="http://schemas.microsoft.com/office/powerpoint/2010/main" val="287617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9275"/>
            <a:ext cx="3960440"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0069"/>
          <a:stretch/>
        </p:blipFill>
        <p:spPr bwMode="auto">
          <a:xfrm>
            <a:off x="4572000" y="549275"/>
            <a:ext cx="4427984"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7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64390"/>
            <a:ext cx="7560840" cy="567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9597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429</Words>
  <Application>Microsoft Office PowerPoint</Application>
  <PresentationFormat>Экран (4:3)</PresentationFormat>
  <Paragraphs>32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Windows User</cp:lastModifiedBy>
  <cp:revision>5</cp:revision>
  <dcterms:created xsi:type="dcterms:W3CDTF">2020-05-11T06:24:46Z</dcterms:created>
  <dcterms:modified xsi:type="dcterms:W3CDTF">2020-05-11T07:14:13Z</dcterms:modified>
</cp:coreProperties>
</file>