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80" r:id="rId11"/>
    <p:sldId id="266" r:id="rId12"/>
    <p:sldId id="269" r:id="rId13"/>
    <p:sldId id="270" r:id="rId14"/>
    <p:sldId id="271" r:id="rId15"/>
    <p:sldId id="282" r:id="rId16"/>
    <p:sldId id="283" r:id="rId17"/>
    <p:sldId id="284" r:id="rId18"/>
    <p:sldId id="276" r:id="rId19"/>
    <p:sldId id="285" r:id="rId20"/>
    <p:sldId id="273" r:id="rId21"/>
    <p:sldId id="274" r:id="rId22"/>
    <p:sldId id="277" r:id="rId23"/>
    <p:sldId id="279" r:id="rId24"/>
    <p:sldId id="267" r:id="rId25"/>
    <p:sldId id="272" r:id="rId26"/>
    <p:sldId id="275" r:id="rId27"/>
    <p:sldId id="281"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1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9C6660-27AA-4579-AB8D-5E127F5E983A}" type="doc">
      <dgm:prSet loTypeId="urn:microsoft.com/office/officeart/2005/8/layout/target3" loCatId="relationship" qsTypeId="urn:microsoft.com/office/officeart/2005/8/quickstyle/simple1" qsCatId="simple" csTypeId="urn:microsoft.com/office/officeart/2005/8/colors/accent1_4" csCatId="accent1" phldr="1"/>
      <dgm:spPr/>
      <dgm:t>
        <a:bodyPr/>
        <a:lstStyle/>
        <a:p>
          <a:endParaRPr lang="ru-RU"/>
        </a:p>
      </dgm:t>
    </dgm:pt>
    <dgm:pt modelId="{6A19CD0A-D152-490B-9DF2-F9F227B3F47A}">
      <dgm:prSet custT="1"/>
      <dgm:spPr/>
      <dgm:t>
        <a:bodyPr/>
        <a:lstStyle/>
        <a:p>
          <a:pPr algn="just" rtl="0"/>
          <a:r>
            <a:rPr lang="ru-RU" sz="2000" dirty="0" smtClean="0"/>
            <a:t>- </a:t>
          </a:r>
          <a:r>
            <a:rPr lang="ru-RU" sz="1800" dirty="0" smtClean="0"/>
            <a:t>между целевыми ориентирами в использовании современных подходов и форм, обозначенными в программе «Уральская инженерная школа» и не в полной мере использования инновационных технологий воспитателями в развитии технического творчества у детей старшего дошкольного возраста при организации образовательного процесса в ДОО и ДОП.</a:t>
          </a:r>
          <a:endParaRPr lang="ru-RU" sz="1800" b="1" dirty="0">
            <a:solidFill>
              <a:schemeClr val="tx1"/>
            </a:solidFill>
            <a:latin typeface="Times New Roman" pitchFamily="18" charset="0"/>
            <a:cs typeface="Times New Roman" pitchFamily="18" charset="0"/>
          </a:endParaRPr>
        </a:p>
      </dgm:t>
    </dgm:pt>
    <dgm:pt modelId="{E6E52CB6-75E3-4E96-9A52-7A5044E7B675}" type="parTrans" cxnId="{5EE9D8B7-EC20-43FB-A72E-C1CE39EA6601}">
      <dgm:prSet/>
      <dgm:spPr/>
      <dgm:t>
        <a:bodyPr/>
        <a:lstStyle/>
        <a:p>
          <a:endParaRPr lang="ru-RU"/>
        </a:p>
      </dgm:t>
    </dgm:pt>
    <dgm:pt modelId="{79D63D32-7ED1-4C4A-8F62-077B8B820D97}" type="sibTrans" cxnId="{5EE9D8B7-EC20-43FB-A72E-C1CE39EA6601}">
      <dgm:prSet/>
      <dgm:spPr/>
      <dgm:t>
        <a:bodyPr/>
        <a:lstStyle/>
        <a:p>
          <a:endParaRPr lang="ru-RU"/>
        </a:p>
      </dgm:t>
    </dgm:pt>
    <dgm:pt modelId="{3AF9BD4F-F8C2-4F0B-BCAE-E48EF280E499}">
      <dgm:prSet custT="1"/>
      <dgm:spPr/>
      <dgm:t>
        <a:bodyPr/>
        <a:lstStyle/>
        <a:p>
          <a:pPr algn="just" rtl="0"/>
          <a:r>
            <a:rPr lang="ru-RU" sz="1800" dirty="0" smtClean="0"/>
            <a:t>- между необходимостью использования сборника заданий по 3</a:t>
          </a:r>
          <a:r>
            <a:rPr lang="en-US" sz="1800" dirty="0" smtClean="0"/>
            <a:t>D</a:t>
          </a:r>
          <a:r>
            <a:rPr lang="ru-RU" sz="1800" dirty="0" smtClean="0"/>
            <a:t>-моделированию и не в полной мере обеспеченностью учебно-методическим комплексом в формировании у дошкольников технического творчества при реализации программ дополнительного образования технической направленности для детей старшего дошкольного возраста.</a:t>
          </a:r>
          <a:endParaRPr lang="ru-RU" sz="1800" b="1" dirty="0">
            <a:solidFill>
              <a:schemeClr val="tx1"/>
            </a:solidFill>
            <a:latin typeface="Times New Roman" pitchFamily="18" charset="0"/>
            <a:cs typeface="Times New Roman" pitchFamily="18" charset="0"/>
          </a:endParaRPr>
        </a:p>
      </dgm:t>
    </dgm:pt>
    <dgm:pt modelId="{1722415D-3065-4E2A-B726-D3CEE012DC6B}" type="parTrans" cxnId="{3A77A70B-0438-4FC6-97FC-C96CFB7427FF}">
      <dgm:prSet/>
      <dgm:spPr/>
      <dgm:t>
        <a:bodyPr/>
        <a:lstStyle/>
        <a:p>
          <a:endParaRPr lang="ru-RU"/>
        </a:p>
      </dgm:t>
    </dgm:pt>
    <dgm:pt modelId="{6CE33691-3757-444A-821D-619E9960592F}" type="sibTrans" cxnId="{3A77A70B-0438-4FC6-97FC-C96CFB7427FF}">
      <dgm:prSet/>
      <dgm:spPr/>
      <dgm:t>
        <a:bodyPr/>
        <a:lstStyle/>
        <a:p>
          <a:endParaRPr lang="ru-RU"/>
        </a:p>
      </dgm:t>
    </dgm:pt>
    <dgm:pt modelId="{F1ECE584-1DF0-4950-B55B-A5835A846F82}">
      <dgm:prSet custT="1"/>
      <dgm:spPr/>
      <dgm:t>
        <a:bodyPr/>
        <a:lstStyle/>
        <a:p>
          <a:pPr algn="just" rtl="0"/>
          <a:r>
            <a:rPr lang="ru-RU" sz="1800" dirty="0" smtClean="0"/>
            <a:t>- между необходимостью развития технического творчества у детей старшего дошкольного возраста и отсутствием условий работы у части воспитателей по 3</a:t>
          </a:r>
          <a:r>
            <a:rPr lang="en-US" sz="1800" dirty="0" smtClean="0"/>
            <a:t>D</a:t>
          </a:r>
          <a:r>
            <a:rPr lang="ru-RU" sz="1800" dirty="0" smtClean="0"/>
            <a:t>-технологии (3</a:t>
          </a:r>
          <a:r>
            <a:rPr lang="en-US" sz="1800" dirty="0" smtClean="0"/>
            <a:t>D</a:t>
          </a:r>
          <a:r>
            <a:rPr lang="ru-RU" sz="1800" dirty="0" smtClean="0"/>
            <a:t>-ручкой) в организации дополнительного образования у детей старшего дошкольного возраста.</a:t>
          </a:r>
          <a:endParaRPr lang="ru-RU" sz="1800" b="1" dirty="0">
            <a:solidFill>
              <a:schemeClr val="tx1"/>
            </a:solidFill>
            <a:latin typeface="Times New Roman" pitchFamily="18" charset="0"/>
            <a:cs typeface="Times New Roman" pitchFamily="18" charset="0"/>
          </a:endParaRPr>
        </a:p>
      </dgm:t>
    </dgm:pt>
    <dgm:pt modelId="{8DA00FF2-9256-4CCB-9D32-6CEF4DB7D0F9}" type="parTrans" cxnId="{9DBD818C-3437-4E21-9CFD-EE2B28102421}">
      <dgm:prSet/>
      <dgm:spPr/>
      <dgm:t>
        <a:bodyPr/>
        <a:lstStyle/>
        <a:p>
          <a:endParaRPr lang="ru-RU"/>
        </a:p>
      </dgm:t>
    </dgm:pt>
    <dgm:pt modelId="{F0CED966-80DF-4779-B4AB-03223EDB4275}" type="sibTrans" cxnId="{9DBD818C-3437-4E21-9CFD-EE2B28102421}">
      <dgm:prSet/>
      <dgm:spPr/>
      <dgm:t>
        <a:bodyPr/>
        <a:lstStyle/>
        <a:p>
          <a:endParaRPr lang="ru-RU"/>
        </a:p>
      </dgm:t>
    </dgm:pt>
    <dgm:pt modelId="{93C2F839-CDF1-4117-BAEA-B1ECE8978260}" type="pres">
      <dgm:prSet presAssocID="{A19C6660-27AA-4579-AB8D-5E127F5E983A}" presName="Name0" presStyleCnt="0">
        <dgm:presLayoutVars>
          <dgm:chMax val="7"/>
          <dgm:dir/>
          <dgm:animLvl val="lvl"/>
          <dgm:resizeHandles val="exact"/>
        </dgm:presLayoutVars>
      </dgm:prSet>
      <dgm:spPr/>
      <dgm:t>
        <a:bodyPr/>
        <a:lstStyle/>
        <a:p>
          <a:endParaRPr lang="ru-RU"/>
        </a:p>
      </dgm:t>
    </dgm:pt>
    <dgm:pt modelId="{B58CF375-EAC6-4BA0-9FFD-2D4BEB1D579B}" type="pres">
      <dgm:prSet presAssocID="{6A19CD0A-D152-490B-9DF2-F9F227B3F47A}" presName="circle1" presStyleLbl="node1" presStyleIdx="0" presStyleCnt="3"/>
      <dgm:spPr/>
    </dgm:pt>
    <dgm:pt modelId="{1414C903-B414-45A7-BDE4-F8EDBAC57DFD}" type="pres">
      <dgm:prSet presAssocID="{6A19CD0A-D152-490B-9DF2-F9F227B3F47A}" presName="space" presStyleCnt="0"/>
      <dgm:spPr/>
    </dgm:pt>
    <dgm:pt modelId="{F46C4723-0777-4A66-BB84-2ECBC7923AF3}" type="pres">
      <dgm:prSet presAssocID="{6A19CD0A-D152-490B-9DF2-F9F227B3F47A}" presName="rect1" presStyleLbl="alignAcc1" presStyleIdx="0" presStyleCnt="3"/>
      <dgm:spPr/>
      <dgm:t>
        <a:bodyPr/>
        <a:lstStyle/>
        <a:p>
          <a:endParaRPr lang="ru-RU"/>
        </a:p>
      </dgm:t>
    </dgm:pt>
    <dgm:pt modelId="{160C5140-CCB0-4AC4-8AE1-57B36BD57F3F}" type="pres">
      <dgm:prSet presAssocID="{3AF9BD4F-F8C2-4F0B-BCAE-E48EF280E499}" presName="vertSpace2" presStyleLbl="node1" presStyleIdx="0" presStyleCnt="3"/>
      <dgm:spPr/>
    </dgm:pt>
    <dgm:pt modelId="{D95B02FB-F395-4E56-B335-0A1D17A209AD}" type="pres">
      <dgm:prSet presAssocID="{3AF9BD4F-F8C2-4F0B-BCAE-E48EF280E499}" presName="circle2" presStyleLbl="node1" presStyleIdx="1" presStyleCnt="3"/>
      <dgm:spPr/>
    </dgm:pt>
    <dgm:pt modelId="{DCEF2AF4-0DB1-48BC-91BA-DA636FBFB87E}" type="pres">
      <dgm:prSet presAssocID="{3AF9BD4F-F8C2-4F0B-BCAE-E48EF280E499}" presName="rect2" presStyleLbl="alignAcc1" presStyleIdx="1" presStyleCnt="3"/>
      <dgm:spPr/>
      <dgm:t>
        <a:bodyPr/>
        <a:lstStyle/>
        <a:p>
          <a:endParaRPr lang="ru-RU"/>
        </a:p>
      </dgm:t>
    </dgm:pt>
    <dgm:pt modelId="{8403D8AC-1918-4511-9EF1-7B04A5F8AC0D}" type="pres">
      <dgm:prSet presAssocID="{F1ECE584-1DF0-4950-B55B-A5835A846F82}" presName="vertSpace3" presStyleLbl="node1" presStyleIdx="1" presStyleCnt="3"/>
      <dgm:spPr/>
    </dgm:pt>
    <dgm:pt modelId="{B054D0C7-4B92-4FF8-9FCD-7B63BAED86B8}" type="pres">
      <dgm:prSet presAssocID="{F1ECE584-1DF0-4950-B55B-A5835A846F82}" presName="circle3" presStyleLbl="node1" presStyleIdx="2" presStyleCnt="3"/>
      <dgm:spPr/>
    </dgm:pt>
    <dgm:pt modelId="{CE5FF589-0839-411E-B485-7D5D0D132965}" type="pres">
      <dgm:prSet presAssocID="{F1ECE584-1DF0-4950-B55B-A5835A846F82}" presName="rect3" presStyleLbl="alignAcc1" presStyleIdx="2" presStyleCnt="3"/>
      <dgm:spPr/>
      <dgm:t>
        <a:bodyPr/>
        <a:lstStyle/>
        <a:p>
          <a:endParaRPr lang="ru-RU"/>
        </a:p>
      </dgm:t>
    </dgm:pt>
    <dgm:pt modelId="{BBF8908B-4879-4CA1-82D4-29CF69CFA09F}" type="pres">
      <dgm:prSet presAssocID="{6A19CD0A-D152-490B-9DF2-F9F227B3F47A}" presName="rect1ParTxNoCh" presStyleLbl="alignAcc1" presStyleIdx="2" presStyleCnt="3">
        <dgm:presLayoutVars>
          <dgm:chMax val="1"/>
          <dgm:bulletEnabled val="1"/>
        </dgm:presLayoutVars>
      </dgm:prSet>
      <dgm:spPr/>
      <dgm:t>
        <a:bodyPr/>
        <a:lstStyle/>
        <a:p>
          <a:endParaRPr lang="ru-RU"/>
        </a:p>
      </dgm:t>
    </dgm:pt>
    <dgm:pt modelId="{A3C3253C-6EA1-4CD6-8DF6-C181A9CCB4DD}" type="pres">
      <dgm:prSet presAssocID="{3AF9BD4F-F8C2-4F0B-BCAE-E48EF280E499}" presName="rect2ParTxNoCh" presStyleLbl="alignAcc1" presStyleIdx="2" presStyleCnt="3">
        <dgm:presLayoutVars>
          <dgm:chMax val="1"/>
          <dgm:bulletEnabled val="1"/>
        </dgm:presLayoutVars>
      </dgm:prSet>
      <dgm:spPr/>
      <dgm:t>
        <a:bodyPr/>
        <a:lstStyle/>
        <a:p>
          <a:endParaRPr lang="ru-RU"/>
        </a:p>
      </dgm:t>
    </dgm:pt>
    <dgm:pt modelId="{D83A0C9B-D27B-4C13-82F3-A1D211F59AEC}" type="pres">
      <dgm:prSet presAssocID="{F1ECE584-1DF0-4950-B55B-A5835A846F82}" presName="rect3ParTxNoCh" presStyleLbl="alignAcc1" presStyleIdx="2" presStyleCnt="3">
        <dgm:presLayoutVars>
          <dgm:chMax val="1"/>
          <dgm:bulletEnabled val="1"/>
        </dgm:presLayoutVars>
      </dgm:prSet>
      <dgm:spPr/>
      <dgm:t>
        <a:bodyPr/>
        <a:lstStyle/>
        <a:p>
          <a:endParaRPr lang="ru-RU"/>
        </a:p>
      </dgm:t>
    </dgm:pt>
  </dgm:ptLst>
  <dgm:cxnLst>
    <dgm:cxn modelId="{7793CDD8-87B5-432A-8DA4-C4F757F6BB0F}" type="presOf" srcId="{3AF9BD4F-F8C2-4F0B-BCAE-E48EF280E499}" destId="{DCEF2AF4-0DB1-48BC-91BA-DA636FBFB87E}" srcOrd="0" destOrd="0" presId="urn:microsoft.com/office/officeart/2005/8/layout/target3"/>
    <dgm:cxn modelId="{AD5E8071-1779-40D8-ACE4-594715D3E5B0}" type="presOf" srcId="{6A19CD0A-D152-490B-9DF2-F9F227B3F47A}" destId="{F46C4723-0777-4A66-BB84-2ECBC7923AF3}" srcOrd="0" destOrd="0" presId="urn:microsoft.com/office/officeart/2005/8/layout/target3"/>
    <dgm:cxn modelId="{5EE9D8B7-EC20-43FB-A72E-C1CE39EA6601}" srcId="{A19C6660-27AA-4579-AB8D-5E127F5E983A}" destId="{6A19CD0A-D152-490B-9DF2-F9F227B3F47A}" srcOrd="0" destOrd="0" parTransId="{E6E52CB6-75E3-4E96-9A52-7A5044E7B675}" sibTransId="{79D63D32-7ED1-4C4A-8F62-077B8B820D97}"/>
    <dgm:cxn modelId="{DF96FE7E-9712-4B2B-8C7F-F6749B996C5A}" type="presOf" srcId="{F1ECE584-1DF0-4950-B55B-A5835A846F82}" destId="{CE5FF589-0839-411E-B485-7D5D0D132965}" srcOrd="0" destOrd="0" presId="urn:microsoft.com/office/officeart/2005/8/layout/target3"/>
    <dgm:cxn modelId="{9DBD818C-3437-4E21-9CFD-EE2B28102421}" srcId="{A19C6660-27AA-4579-AB8D-5E127F5E983A}" destId="{F1ECE584-1DF0-4950-B55B-A5835A846F82}" srcOrd="2" destOrd="0" parTransId="{8DA00FF2-9256-4CCB-9D32-6CEF4DB7D0F9}" sibTransId="{F0CED966-80DF-4779-B4AB-03223EDB4275}"/>
    <dgm:cxn modelId="{3A77A70B-0438-4FC6-97FC-C96CFB7427FF}" srcId="{A19C6660-27AA-4579-AB8D-5E127F5E983A}" destId="{3AF9BD4F-F8C2-4F0B-BCAE-E48EF280E499}" srcOrd="1" destOrd="0" parTransId="{1722415D-3065-4E2A-B726-D3CEE012DC6B}" sibTransId="{6CE33691-3757-444A-821D-619E9960592F}"/>
    <dgm:cxn modelId="{420D7DC9-E83D-4F2E-A7F6-B68DB725687D}" type="presOf" srcId="{3AF9BD4F-F8C2-4F0B-BCAE-E48EF280E499}" destId="{A3C3253C-6EA1-4CD6-8DF6-C181A9CCB4DD}" srcOrd="1" destOrd="0" presId="urn:microsoft.com/office/officeart/2005/8/layout/target3"/>
    <dgm:cxn modelId="{94D2D5F7-281B-44DF-BAAC-3CF71C597B70}" type="presOf" srcId="{A19C6660-27AA-4579-AB8D-5E127F5E983A}" destId="{93C2F839-CDF1-4117-BAEA-B1ECE8978260}" srcOrd="0" destOrd="0" presId="urn:microsoft.com/office/officeart/2005/8/layout/target3"/>
    <dgm:cxn modelId="{24B3032F-5E3E-4D0C-9157-8F5CC4A4850F}" type="presOf" srcId="{6A19CD0A-D152-490B-9DF2-F9F227B3F47A}" destId="{BBF8908B-4879-4CA1-82D4-29CF69CFA09F}" srcOrd="1" destOrd="0" presId="urn:microsoft.com/office/officeart/2005/8/layout/target3"/>
    <dgm:cxn modelId="{2E8B6103-8346-450A-8041-EE8EDDC88CA1}" type="presOf" srcId="{F1ECE584-1DF0-4950-B55B-A5835A846F82}" destId="{D83A0C9B-D27B-4C13-82F3-A1D211F59AEC}" srcOrd="1" destOrd="0" presId="urn:microsoft.com/office/officeart/2005/8/layout/target3"/>
    <dgm:cxn modelId="{0829DE8C-2934-4A89-A4F0-C3AC4EF6F042}" type="presParOf" srcId="{93C2F839-CDF1-4117-BAEA-B1ECE8978260}" destId="{B58CF375-EAC6-4BA0-9FFD-2D4BEB1D579B}" srcOrd="0" destOrd="0" presId="urn:microsoft.com/office/officeart/2005/8/layout/target3"/>
    <dgm:cxn modelId="{7848EACF-BC76-433C-9CAC-71C62874F2C6}" type="presParOf" srcId="{93C2F839-CDF1-4117-BAEA-B1ECE8978260}" destId="{1414C903-B414-45A7-BDE4-F8EDBAC57DFD}" srcOrd="1" destOrd="0" presId="urn:microsoft.com/office/officeart/2005/8/layout/target3"/>
    <dgm:cxn modelId="{C690F296-7CDC-42E9-B583-0E5FD6C7000F}" type="presParOf" srcId="{93C2F839-CDF1-4117-BAEA-B1ECE8978260}" destId="{F46C4723-0777-4A66-BB84-2ECBC7923AF3}" srcOrd="2" destOrd="0" presId="urn:microsoft.com/office/officeart/2005/8/layout/target3"/>
    <dgm:cxn modelId="{68A021C1-7612-46B4-9844-FAC6A779BB06}" type="presParOf" srcId="{93C2F839-CDF1-4117-BAEA-B1ECE8978260}" destId="{160C5140-CCB0-4AC4-8AE1-57B36BD57F3F}" srcOrd="3" destOrd="0" presId="urn:microsoft.com/office/officeart/2005/8/layout/target3"/>
    <dgm:cxn modelId="{269C74EB-2082-4C79-B8D9-03321D6B4F00}" type="presParOf" srcId="{93C2F839-CDF1-4117-BAEA-B1ECE8978260}" destId="{D95B02FB-F395-4E56-B335-0A1D17A209AD}" srcOrd="4" destOrd="0" presId="urn:microsoft.com/office/officeart/2005/8/layout/target3"/>
    <dgm:cxn modelId="{321581E6-398F-4307-9D7D-6A6BE3EB30AC}" type="presParOf" srcId="{93C2F839-CDF1-4117-BAEA-B1ECE8978260}" destId="{DCEF2AF4-0DB1-48BC-91BA-DA636FBFB87E}" srcOrd="5" destOrd="0" presId="urn:microsoft.com/office/officeart/2005/8/layout/target3"/>
    <dgm:cxn modelId="{509E35B1-2CE5-4947-B181-E35FE223F19B}" type="presParOf" srcId="{93C2F839-CDF1-4117-BAEA-B1ECE8978260}" destId="{8403D8AC-1918-4511-9EF1-7B04A5F8AC0D}" srcOrd="6" destOrd="0" presId="urn:microsoft.com/office/officeart/2005/8/layout/target3"/>
    <dgm:cxn modelId="{83F792AF-649D-458F-B406-466EE414F63D}" type="presParOf" srcId="{93C2F839-CDF1-4117-BAEA-B1ECE8978260}" destId="{B054D0C7-4B92-4FF8-9FCD-7B63BAED86B8}" srcOrd="7" destOrd="0" presId="urn:microsoft.com/office/officeart/2005/8/layout/target3"/>
    <dgm:cxn modelId="{4C69AAAA-DEDB-4DAB-838A-C43773F156CC}" type="presParOf" srcId="{93C2F839-CDF1-4117-BAEA-B1ECE8978260}" destId="{CE5FF589-0839-411E-B485-7D5D0D132965}" srcOrd="8" destOrd="0" presId="urn:microsoft.com/office/officeart/2005/8/layout/target3"/>
    <dgm:cxn modelId="{FBEC11F2-801D-4AA8-8CBE-702BC7E298A0}" type="presParOf" srcId="{93C2F839-CDF1-4117-BAEA-B1ECE8978260}" destId="{BBF8908B-4879-4CA1-82D4-29CF69CFA09F}" srcOrd="9" destOrd="0" presId="urn:microsoft.com/office/officeart/2005/8/layout/target3"/>
    <dgm:cxn modelId="{3187CC94-C22B-4770-B1DD-12F0FB73A825}" type="presParOf" srcId="{93C2F839-CDF1-4117-BAEA-B1ECE8978260}" destId="{A3C3253C-6EA1-4CD6-8DF6-C181A9CCB4DD}" srcOrd="10" destOrd="0" presId="urn:microsoft.com/office/officeart/2005/8/layout/target3"/>
    <dgm:cxn modelId="{289074A5-85A8-4D50-9664-F15A232FBA8B}" type="presParOf" srcId="{93C2F839-CDF1-4117-BAEA-B1ECE8978260}" destId="{D83A0C9B-D27B-4C13-82F3-A1D211F59AEC}"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D33ABA-7378-43D1-BEC8-B10F405A994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BDC7BA28-B7F8-431B-A78A-F4D20509400C}">
      <dgm:prSet phldrT="[Текст]" custT="1">
        <dgm:style>
          <a:lnRef idx="1">
            <a:schemeClr val="accent6"/>
          </a:lnRef>
          <a:fillRef idx="2">
            <a:schemeClr val="accent6"/>
          </a:fillRef>
          <a:effectRef idx="1">
            <a:schemeClr val="accent6"/>
          </a:effectRef>
          <a:fontRef idx="minor">
            <a:schemeClr val="dk1"/>
          </a:fontRef>
        </dgm:style>
      </dgm:prSet>
      <dgm:spPr/>
      <dgm:t>
        <a:bodyPr/>
        <a:lstStyle/>
        <a:p>
          <a:pPr algn="just" defTabSz="889000">
            <a:lnSpc>
              <a:spcPct val="90000"/>
            </a:lnSpc>
            <a:spcBef>
              <a:spcPct val="0"/>
            </a:spcBef>
            <a:spcAft>
              <a:spcPct val="35000"/>
            </a:spcAft>
          </a:pPr>
          <a:r>
            <a:rPr lang="ru-RU" sz="2000" dirty="0" smtClean="0"/>
            <a:t>теоретически обосновать методические аспекты развития технического творчества у детей старшего дошкольного возраста в соответствии с ООП «Детство» и программы ДООП «3</a:t>
          </a:r>
          <a:r>
            <a:rPr lang="en-US" sz="2000" dirty="0" smtClean="0"/>
            <a:t>D</a:t>
          </a:r>
          <a:r>
            <a:rPr lang="ru-RU" sz="2000" dirty="0" smtClean="0"/>
            <a:t>-моделирование;</a:t>
          </a:r>
          <a:endParaRPr lang="ru-RU" sz="2000" dirty="0">
            <a:latin typeface="Times New Roman" pitchFamily="18" charset="0"/>
            <a:cs typeface="Times New Roman" pitchFamily="18" charset="0"/>
          </a:endParaRPr>
        </a:p>
      </dgm:t>
    </dgm:pt>
    <dgm:pt modelId="{99C1006C-4D37-48E9-BDA8-2EAB906D413E}" type="parTrans" cxnId="{DB15E00D-EEB0-4774-84BF-FB4B154F0CC7}">
      <dgm:prSet/>
      <dgm:spPr/>
      <dgm:t>
        <a:bodyPr/>
        <a:lstStyle/>
        <a:p>
          <a:pPr algn="just"/>
          <a:endParaRPr lang="ru-RU"/>
        </a:p>
      </dgm:t>
    </dgm:pt>
    <dgm:pt modelId="{75E6672F-5E50-479A-927C-13F2B9A4FE43}" type="sibTrans" cxnId="{DB15E00D-EEB0-4774-84BF-FB4B154F0CC7}">
      <dgm:prSet/>
      <dgm:spPr/>
      <dgm:t>
        <a:bodyPr/>
        <a:lstStyle/>
        <a:p>
          <a:pPr algn="just"/>
          <a:endParaRPr lang="ru-RU"/>
        </a:p>
      </dgm:t>
    </dgm:pt>
    <dgm:pt modelId="{23A7A521-E847-462B-9E85-EF1C026F2790}">
      <dgm:prSet phldrT="[Текст]" custT="1"/>
      <dgm:spPr/>
      <dgm:t>
        <a:bodyPr/>
        <a:lstStyle/>
        <a:p>
          <a:pPr algn="just"/>
          <a:endParaRPr lang="ru-RU" sz="1400" dirty="0">
            <a:latin typeface="Times New Roman" pitchFamily="18" charset="0"/>
            <a:cs typeface="Times New Roman" pitchFamily="18" charset="0"/>
          </a:endParaRPr>
        </a:p>
      </dgm:t>
    </dgm:pt>
    <dgm:pt modelId="{0E54621A-09A7-4ACB-A648-D670F962FC60}" type="parTrans" cxnId="{4EE3FA60-88DC-46E9-BC90-687D3662892A}">
      <dgm:prSet/>
      <dgm:spPr/>
      <dgm:t>
        <a:bodyPr/>
        <a:lstStyle/>
        <a:p>
          <a:pPr algn="just"/>
          <a:endParaRPr lang="ru-RU"/>
        </a:p>
      </dgm:t>
    </dgm:pt>
    <dgm:pt modelId="{C3F6F3A4-8DA7-4EF2-B3AC-8CC5F2E0406F}" type="sibTrans" cxnId="{4EE3FA60-88DC-46E9-BC90-687D3662892A}">
      <dgm:prSet/>
      <dgm:spPr/>
      <dgm:t>
        <a:bodyPr/>
        <a:lstStyle/>
        <a:p>
          <a:pPr algn="just"/>
          <a:endParaRPr lang="ru-RU"/>
        </a:p>
      </dgm:t>
    </dgm:pt>
    <dgm:pt modelId="{D0984549-8A11-4B1E-8199-15DBA37DB670}">
      <dgm:prSet phldrT="[Текст]" custT="1">
        <dgm:style>
          <a:lnRef idx="1">
            <a:schemeClr val="accent6"/>
          </a:lnRef>
          <a:fillRef idx="2">
            <a:schemeClr val="accent6"/>
          </a:fillRef>
          <a:effectRef idx="1">
            <a:schemeClr val="accent6"/>
          </a:effectRef>
          <a:fontRef idx="minor">
            <a:schemeClr val="dk1"/>
          </a:fontRef>
        </dgm:style>
      </dgm:prSet>
      <dgm:spPr/>
      <dgm:t>
        <a:bodyPr/>
        <a:lstStyle/>
        <a:p>
          <a:pPr algn="just" defTabSz="666750">
            <a:lnSpc>
              <a:spcPct val="90000"/>
            </a:lnSpc>
            <a:spcBef>
              <a:spcPct val="0"/>
            </a:spcBef>
            <a:spcAft>
              <a:spcPct val="35000"/>
            </a:spcAft>
          </a:pPr>
          <a:r>
            <a:rPr lang="ru-RU" sz="2000" dirty="0" smtClean="0"/>
            <a:t>проанализировать ресурсы и условия реализации сборника заданий, направленных на развитие технического творчества детей в процессе организации образовательной деятельности детей дошкольного возраста в МАДОУ № 44 «Серебряное копытце» ГОСЛ; </a:t>
          </a:r>
          <a:endParaRPr lang="ru-RU" sz="2000" dirty="0"/>
        </a:p>
      </dgm:t>
    </dgm:pt>
    <dgm:pt modelId="{6C94064E-F7D5-4571-843E-3614AB01A67E}" type="parTrans" cxnId="{05FA7987-8747-42FA-B6EC-3207E42166B7}">
      <dgm:prSet/>
      <dgm:spPr/>
      <dgm:t>
        <a:bodyPr/>
        <a:lstStyle/>
        <a:p>
          <a:pPr algn="just"/>
          <a:endParaRPr lang="ru-RU"/>
        </a:p>
      </dgm:t>
    </dgm:pt>
    <dgm:pt modelId="{7C8EC544-364A-40DB-B184-868DBDF41A78}" type="sibTrans" cxnId="{05FA7987-8747-42FA-B6EC-3207E42166B7}">
      <dgm:prSet/>
      <dgm:spPr/>
      <dgm:t>
        <a:bodyPr/>
        <a:lstStyle/>
        <a:p>
          <a:pPr algn="just"/>
          <a:endParaRPr lang="ru-RU"/>
        </a:p>
      </dgm:t>
    </dgm:pt>
    <dgm:pt modelId="{5E921B42-EFDC-4625-8CDB-476D01BC29BB}">
      <dgm:prSet custT="1">
        <dgm:style>
          <a:lnRef idx="1">
            <a:schemeClr val="accent1"/>
          </a:lnRef>
          <a:fillRef idx="2">
            <a:schemeClr val="accent1"/>
          </a:fillRef>
          <a:effectRef idx="1">
            <a:schemeClr val="accent1"/>
          </a:effectRef>
          <a:fontRef idx="minor">
            <a:schemeClr val="dk1"/>
          </a:fontRef>
        </dgm:style>
      </dgm:prSet>
      <dgm:spPr/>
      <dgm:t>
        <a:bodyPr/>
        <a:lstStyle/>
        <a:p>
          <a:r>
            <a:rPr lang="ru-RU" sz="2000" dirty="0" smtClean="0"/>
            <a:t>описать педагогические условия внедрения в практику работы педагога дополнительного образования МАДОУ № 44 «Серебряное копытце» ГОСЛ сборника заданий по 3</a:t>
          </a:r>
          <a:r>
            <a:rPr lang="en-US" sz="2000" dirty="0" smtClean="0"/>
            <a:t>D</a:t>
          </a:r>
          <a:r>
            <a:rPr lang="ru-RU" sz="2000" dirty="0" smtClean="0"/>
            <a:t>-моделированию, направленных на развитие технического творчества у детей старшего дошкольного возраста;</a:t>
          </a:r>
          <a:endParaRPr lang="ru-RU" sz="2000" b="1" dirty="0">
            <a:latin typeface="Times New Roman" pitchFamily="18" charset="0"/>
            <a:cs typeface="Times New Roman" pitchFamily="18" charset="0"/>
          </a:endParaRPr>
        </a:p>
      </dgm:t>
    </dgm:pt>
    <dgm:pt modelId="{67E45EF8-1306-4912-B57B-724D20D0ECFF}" type="parTrans" cxnId="{6915F9FE-30E7-4558-A722-D3DEB4409D2B}">
      <dgm:prSet/>
      <dgm:spPr/>
      <dgm:t>
        <a:bodyPr/>
        <a:lstStyle/>
        <a:p>
          <a:endParaRPr lang="ru-RU"/>
        </a:p>
      </dgm:t>
    </dgm:pt>
    <dgm:pt modelId="{A77292DE-48B1-491D-AB8B-9123578B074A}" type="sibTrans" cxnId="{6915F9FE-30E7-4558-A722-D3DEB4409D2B}">
      <dgm:prSet/>
      <dgm:spPr/>
      <dgm:t>
        <a:bodyPr/>
        <a:lstStyle/>
        <a:p>
          <a:endParaRPr lang="ru-RU"/>
        </a:p>
      </dgm:t>
    </dgm:pt>
    <dgm:pt modelId="{6812CE42-1E14-4061-A4BC-61212C051443}">
      <dgm:prSet custT="1">
        <dgm:style>
          <a:lnRef idx="1">
            <a:schemeClr val="accent6"/>
          </a:lnRef>
          <a:fillRef idx="2">
            <a:schemeClr val="accent6"/>
          </a:fillRef>
          <a:effectRef idx="1">
            <a:schemeClr val="accent6"/>
          </a:effectRef>
          <a:fontRef idx="minor">
            <a:schemeClr val="dk1"/>
          </a:fontRef>
        </dgm:style>
      </dgm:prSet>
      <dgm:spPr/>
      <dgm:t>
        <a:bodyPr/>
        <a:lstStyle/>
        <a:p>
          <a:r>
            <a:rPr lang="ru-RU" sz="1600" dirty="0" smtClean="0"/>
            <a:t>пробировать сборник заданий по 3</a:t>
          </a:r>
          <a:r>
            <a:rPr lang="en-US" sz="1600" dirty="0" smtClean="0"/>
            <a:t>D</a:t>
          </a:r>
          <a:r>
            <a:rPr lang="ru-RU" sz="1600" dirty="0" smtClean="0"/>
            <a:t>-моделированию в МАДОУ № 44 «Серебряное копытце» ГОСЛ, определить оценку и выявить результативность разработанного сборника заданий, направленных на развитие технического творчества у детей старшего дошкольного возраста, во время производственной (преддипломной) практики на основе использования целесообразных способов оценки процесса и результатов работы педагога дополнительного образования;</a:t>
          </a:r>
          <a:endParaRPr lang="ru-RU" sz="1600" b="1" dirty="0">
            <a:latin typeface="Times New Roman" pitchFamily="18" charset="0"/>
            <a:cs typeface="Times New Roman" pitchFamily="18" charset="0"/>
          </a:endParaRPr>
        </a:p>
      </dgm:t>
    </dgm:pt>
    <dgm:pt modelId="{7578BF87-B441-4506-85BD-3CD7B5B14002}" type="parTrans" cxnId="{91528644-ACE2-4ADC-A96E-BAEB86B6AAA4}">
      <dgm:prSet/>
      <dgm:spPr/>
      <dgm:t>
        <a:bodyPr/>
        <a:lstStyle/>
        <a:p>
          <a:endParaRPr lang="ru-RU"/>
        </a:p>
      </dgm:t>
    </dgm:pt>
    <dgm:pt modelId="{7F958A43-29A0-47BA-9A41-CF46972DB3E9}" type="sibTrans" cxnId="{91528644-ACE2-4ADC-A96E-BAEB86B6AAA4}">
      <dgm:prSet/>
      <dgm:spPr/>
      <dgm:t>
        <a:bodyPr/>
        <a:lstStyle/>
        <a:p>
          <a:endParaRPr lang="ru-RU"/>
        </a:p>
      </dgm:t>
    </dgm:pt>
    <dgm:pt modelId="{C3A20370-C8C0-42C4-81DA-9AFAEC780C01}">
      <dgm:prSet custT="1">
        <dgm:style>
          <a:lnRef idx="1">
            <a:schemeClr val="accent1"/>
          </a:lnRef>
          <a:fillRef idx="2">
            <a:schemeClr val="accent1"/>
          </a:fillRef>
          <a:effectRef idx="1">
            <a:schemeClr val="accent1"/>
          </a:effectRef>
          <a:fontRef idx="minor">
            <a:schemeClr val="dk1"/>
          </a:fontRef>
        </dgm:style>
      </dgm:prSet>
      <dgm:spPr/>
      <dgm:t>
        <a:bodyPr/>
        <a:lstStyle/>
        <a:p>
          <a:pPr algn="just"/>
          <a:r>
            <a:rPr lang="ru-RU" sz="2000" dirty="0" smtClean="0"/>
            <a:t>Разработать и обосновать структуру сборника заданий по 3</a:t>
          </a:r>
          <a:r>
            <a:rPr lang="en-US" sz="2000" dirty="0" smtClean="0"/>
            <a:t>D</a:t>
          </a:r>
          <a:r>
            <a:rPr lang="ru-RU" sz="2000" dirty="0" smtClean="0"/>
            <a:t>-моделированию, направленных на развитие технического творчества детей старшего дошкольного возраста; </a:t>
          </a:r>
          <a:endParaRPr lang="ru-RU" sz="2000" dirty="0">
            <a:latin typeface="Times New Roman" pitchFamily="18" charset="0"/>
            <a:cs typeface="Times New Roman" pitchFamily="18" charset="0"/>
          </a:endParaRPr>
        </a:p>
      </dgm:t>
    </dgm:pt>
    <dgm:pt modelId="{0EA8E25B-B49F-4481-839A-96B79DACB9D5}" type="sibTrans" cxnId="{3B215E50-B2D9-49F1-84B0-2C382CFD2FA4}">
      <dgm:prSet/>
      <dgm:spPr/>
      <dgm:t>
        <a:bodyPr/>
        <a:lstStyle/>
        <a:p>
          <a:pPr algn="just"/>
          <a:endParaRPr lang="ru-RU"/>
        </a:p>
      </dgm:t>
    </dgm:pt>
    <dgm:pt modelId="{278DB58F-6BC0-469C-B463-3633203C2D17}" type="parTrans" cxnId="{3B215E50-B2D9-49F1-84B0-2C382CFD2FA4}">
      <dgm:prSet/>
      <dgm:spPr/>
      <dgm:t>
        <a:bodyPr/>
        <a:lstStyle/>
        <a:p>
          <a:pPr algn="just"/>
          <a:endParaRPr lang="ru-RU"/>
        </a:p>
      </dgm:t>
    </dgm:pt>
    <dgm:pt modelId="{36CB1A3E-E433-4F06-A661-EED40DCE0ECF}" type="pres">
      <dgm:prSet presAssocID="{65D33ABA-7378-43D1-BEC8-B10F405A994C}" presName="linear" presStyleCnt="0">
        <dgm:presLayoutVars>
          <dgm:animLvl val="lvl"/>
          <dgm:resizeHandles val="exact"/>
        </dgm:presLayoutVars>
      </dgm:prSet>
      <dgm:spPr/>
      <dgm:t>
        <a:bodyPr/>
        <a:lstStyle/>
        <a:p>
          <a:endParaRPr lang="ru-RU"/>
        </a:p>
      </dgm:t>
    </dgm:pt>
    <dgm:pt modelId="{12098CD1-6CE1-4FDD-A09F-B49342336B41}" type="pres">
      <dgm:prSet presAssocID="{BDC7BA28-B7F8-431B-A78A-F4D20509400C}" presName="parentText" presStyleLbl="node1" presStyleIdx="0" presStyleCnt="5" custLinFactNeighborY="19623">
        <dgm:presLayoutVars>
          <dgm:chMax val="0"/>
          <dgm:bulletEnabled val="1"/>
        </dgm:presLayoutVars>
      </dgm:prSet>
      <dgm:spPr/>
      <dgm:t>
        <a:bodyPr/>
        <a:lstStyle/>
        <a:p>
          <a:endParaRPr lang="ru-RU"/>
        </a:p>
      </dgm:t>
    </dgm:pt>
    <dgm:pt modelId="{7ED815F4-1FD0-4E32-BAF2-FC6CDD971C9D}" type="pres">
      <dgm:prSet presAssocID="{BDC7BA28-B7F8-431B-A78A-F4D20509400C}" presName="childText" presStyleLbl="revTx" presStyleIdx="0" presStyleCnt="1">
        <dgm:presLayoutVars>
          <dgm:bulletEnabled val="1"/>
        </dgm:presLayoutVars>
      </dgm:prSet>
      <dgm:spPr/>
      <dgm:t>
        <a:bodyPr/>
        <a:lstStyle/>
        <a:p>
          <a:endParaRPr lang="ru-RU"/>
        </a:p>
      </dgm:t>
    </dgm:pt>
    <dgm:pt modelId="{310FE324-FD6B-4748-8533-E486700B9A92}" type="pres">
      <dgm:prSet presAssocID="{C3A20370-C8C0-42C4-81DA-9AFAEC780C01}" presName="parentText" presStyleLbl="node1" presStyleIdx="1" presStyleCnt="5" custLinFactY="-7743" custLinFactNeighborY="-100000">
        <dgm:presLayoutVars>
          <dgm:chMax val="0"/>
          <dgm:bulletEnabled val="1"/>
        </dgm:presLayoutVars>
      </dgm:prSet>
      <dgm:spPr/>
      <dgm:t>
        <a:bodyPr/>
        <a:lstStyle/>
        <a:p>
          <a:endParaRPr lang="ru-RU"/>
        </a:p>
      </dgm:t>
    </dgm:pt>
    <dgm:pt modelId="{370B8BA3-43E5-42CB-AAA5-87E1A05B934E}" type="pres">
      <dgm:prSet presAssocID="{0EA8E25B-B49F-4481-839A-96B79DACB9D5}" presName="spacer" presStyleCnt="0"/>
      <dgm:spPr/>
    </dgm:pt>
    <dgm:pt modelId="{72E429B0-098B-41D5-9DC2-48131F615898}" type="pres">
      <dgm:prSet presAssocID="{D0984549-8A11-4B1E-8199-15DBA37DB670}" presName="parentText" presStyleLbl="node1" presStyleIdx="2" presStyleCnt="5" custLinFactY="-5045" custLinFactNeighborY="-100000">
        <dgm:presLayoutVars>
          <dgm:chMax val="0"/>
          <dgm:bulletEnabled val="1"/>
        </dgm:presLayoutVars>
      </dgm:prSet>
      <dgm:spPr/>
      <dgm:t>
        <a:bodyPr/>
        <a:lstStyle/>
        <a:p>
          <a:endParaRPr lang="ru-RU"/>
        </a:p>
      </dgm:t>
    </dgm:pt>
    <dgm:pt modelId="{44EE2746-8C68-44CB-B070-BFBCC9C2AF33}" type="pres">
      <dgm:prSet presAssocID="{7C8EC544-364A-40DB-B184-868DBDF41A78}" presName="spacer" presStyleCnt="0"/>
      <dgm:spPr/>
    </dgm:pt>
    <dgm:pt modelId="{F9AF5BE4-F66E-4D6B-9521-25A5F231C934}" type="pres">
      <dgm:prSet presAssocID="{6812CE42-1E14-4061-A4BC-61212C051443}" presName="parentText" presStyleLbl="node1" presStyleIdx="3" presStyleCnt="5" custLinFactY="94866" custLinFactNeighborY="100000">
        <dgm:presLayoutVars>
          <dgm:chMax val="0"/>
          <dgm:bulletEnabled val="1"/>
        </dgm:presLayoutVars>
      </dgm:prSet>
      <dgm:spPr/>
      <dgm:t>
        <a:bodyPr/>
        <a:lstStyle/>
        <a:p>
          <a:endParaRPr lang="ru-RU"/>
        </a:p>
      </dgm:t>
    </dgm:pt>
    <dgm:pt modelId="{1C9EC794-FB81-4E79-88DA-48B59C6AAFFA}" type="pres">
      <dgm:prSet presAssocID="{7F958A43-29A0-47BA-9A41-CF46972DB3E9}" presName="spacer" presStyleCnt="0"/>
      <dgm:spPr/>
    </dgm:pt>
    <dgm:pt modelId="{13CA3530-4E00-4CFA-8420-1109BC52B4A7}" type="pres">
      <dgm:prSet presAssocID="{5E921B42-EFDC-4625-8CDB-476D01BC29BB}" presName="parentText" presStyleLbl="node1" presStyleIdx="4" presStyleCnt="5" custLinFactY="-102780" custLinFactNeighborY="-200000">
        <dgm:presLayoutVars>
          <dgm:chMax val="0"/>
          <dgm:bulletEnabled val="1"/>
        </dgm:presLayoutVars>
      </dgm:prSet>
      <dgm:spPr/>
      <dgm:t>
        <a:bodyPr/>
        <a:lstStyle/>
        <a:p>
          <a:endParaRPr lang="ru-RU"/>
        </a:p>
      </dgm:t>
    </dgm:pt>
  </dgm:ptLst>
  <dgm:cxnLst>
    <dgm:cxn modelId="{DB15E00D-EEB0-4774-84BF-FB4B154F0CC7}" srcId="{65D33ABA-7378-43D1-BEC8-B10F405A994C}" destId="{BDC7BA28-B7F8-431B-A78A-F4D20509400C}" srcOrd="0" destOrd="0" parTransId="{99C1006C-4D37-48E9-BDA8-2EAB906D413E}" sibTransId="{75E6672F-5E50-479A-927C-13F2B9A4FE43}"/>
    <dgm:cxn modelId="{75F43AB0-E304-4146-8B52-E305F0151916}" type="presOf" srcId="{23A7A521-E847-462B-9E85-EF1C026F2790}" destId="{7ED815F4-1FD0-4E32-BAF2-FC6CDD971C9D}" srcOrd="0" destOrd="0" presId="urn:microsoft.com/office/officeart/2005/8/layout/vList2"/>
    <dgm:cxn modelId="{B711C5C4-492A-438D-B8F0-2367E0A82B05}" type="presOf" srcId="{D0984549-8A11-4B1E-8199-15DBA37DB670}" destId="{72E429B0-098B-41D5-9DC2-48131F615898}" srcOrd="0" destOrd="0" presId="urn:microsoft.com/office/officeart/2005/8/layout/vList2"/>
    <dgm:cxn modelId="{2B7906C4-4A71-46E7-9C06-CD91C46D5E25}" type="presOf" srcId="{6812CE42-1E14-4061-A4BC-61212C051443}" destId="{F9AF5BE4-F66E-4D6B-9521-25A5F231C934}" srcOrd="0" destOrd="0" presId="urn:microsoft.com/office/officeart/2005/8/layout/vList2"/>
    <dgm:cxn modelId="{FD058B06-8423-44C7-A192-7068FCC25E94}" type="presOf" srcId="{BDC7BA28-B7F8-431B-A78A-F4D20509400C}" destId="{12098CD1-6CE1-4FDD-A09F-B49342336B41}" srcOrd="0" destOrd="0" presId="urn:microsoft.com/office/officeart/2005/8/layout/vList2"/>
    <dgm:cxn modelId="{8D353CCF-10FF-4211-95FF-795FBC3CB76C}" type="presOf" srcId="{5E921B42-EFDC-4625-8CDB-476D01BC29BB}" destId="{13CA3530-4E00-4CFA-8420-1109BC52B4A7}" srcOrd="0" destOrd="0" presId="urn:microsoft.com/office/officeart/2005/8/layout/vList2"/>
    <dgm:cxn modelId="{05FA7987-8747-42FA-B6EC-3207E42166B7}" srcId="{65D33ABA-7378-43D1-BEC8-B10F405A994C}" destId="{D0984549-8A11-4B1E-8199-15DBA37DB670}" srcOrd="2" destOrd="0" parTransId="{6C94064E-F7D5-4571-843E-3614AB01A67E}" sibTransId="{7C8EC544-364A-40DB-B184-868DBDF41A78}"/>
    <dgm:cxn modelId="{6915F9FE-30E7-4558-A722-D3DEB4409D2B}" srcId="{65D33ABA-7378-43D1-BEC8-B10F405A994C}" destId="{5E921B42-EFDC-4625-8CDB-476D01BC29BB}" srcOrd="4" destOrd="0" parTransId="{67E45EF8-1306-4912-B57B-724D20D0ECFF}" sibTransId="{A77292DE-48B1-491D-AB8B-9123578B074A}"/>
    <dgm:cxn modelId="{4EE3FA60-88DC-46E9-BC90-687D3662892A}" srcId="{BDC7BA28-B7F8-431B-A78A-F4D20509400C}" destId="{23A7A521-E847-462B-9E85-EF1C026F2790}" srcOrd="0" destOrd="0" parTransId="{0E54621A-09A7-4ACB-A648-D670F962FC60}" sibTransId="{C3F6F3A4-8DA7-4EF2-B3AC-8CC5F2E0406F}"/>
    <dgm:cxn modelId="{91528644-ACE2-4ADC-A96E-BAEB86B6AAA4}" srcId="{65D33ABA-7378-43D1-BEC8-B10F405A994C}" destId="{6812CE42-1E14-4061-A4BC-61212C051443}" srcOrd="3" destOrd="0" parTransId="{7578BF87-B441-4506-85BD-3CD7B5B14002}" sibTransId="{7F958A43-29A0-47BA-9A41-CF46972DB3E9}"/>
    <dgm:cxn modelId="{3B215E50-B2D9-49F1-84B0-2C382CFD2FA4}" srcId="{65D33ABA-7378-43D1-BEC8-B10F405A994C}" destId="{C3A20370-C8C0-42C4-81DA-9AFAEC780C01}" srcOrd="1" destOrd="0" parTransId="{278DB58F-6BC0-469C-B463-3633203C2D17}" sibTransId="{0EA8E25B-B49F-4481-839A-96B79DACB9D5}"/>
    <dgm:cxn modelId="{5164C26F-2382-41DE-960E-249C3E2D0D24}" type="presOf" srcId="{C3A20370-C8C0-42C4-81DA-9AFAEC780C01}" destId="{310FE324-FD6B-4748-8533-E486700B9A92}" srcOrd="0" destOrd="0" presId="urn:microsoft.com/office/officeart/2005/8/layout/vList2"/>
    <dgm:cxn modelId="{8E82D340-5081-4F10-A93D-9DC5B82BE51C}" type="presOf" srcId="{65D33ABA-7378-43D1-BEC8-B10F405A994C}" destId="{36CB1A3E-E433-4F06-A661-EED40DCE0ECF}" srcOrd="0" destOrd="0" presId="urn:microsoft.com/office/officeart/2005/8/layout/vList2"/>
    <dgm:cxn modelId="{87598E78-7B8C-4265-BE69-FA5437577E5F}" type="presParOf" srcId="{36CB1A3E-E433-4F06-A661-EED40DCE0ECF}" destId="{12098CD1-6CE1-4FDD-A09F-B49342336B41}" srcOrd="0" destOrd="0" presId="urn:microsoft.com/office/officeart/2005/8/layout/vList2"/>
    <dgm:cxn modelId="{3798E3C6-549F-4894-A0F7-C6D3C43F3F32}" type="presParOf" srcId="{36CB1A3E-E433-4F06-A661-EED40DCE0ECF}" destId="{7ED815F4-1FD0-4E32-BAF2-FC6CDD971C9D}" srcOrd="1" destOrd="0" presId="urn:microsoft.com/office/officeart/2005/8/layout/vList2"/>
    <dgm:cxn modelId="{051882B7-BBDA-4C5E-801B-DFAF8454FD37}" type="presParOf" srcId="{36CB1A3E-E433-4F06-A661-EED40DCE0ECF}" destId="{310FE324-FD6B-4748-8533-E486700B9A92}" srcOrd="2" destOrd="0" presId="urn:microsoft.com/office/officeart/2005/8/layout/vList2"/>
    <dgm:cxn modelId="{82A2CB75-7F0A-411E-A190-241540CFECE1}" type="presParOf" srcId="{36CB1A3E-E433-4F06-A661-EED40DCE0ECF}" destId="{370B8BA3-43E5-42CB-AAA5-87E1A05B934E}" srcOrd="3" destOrd="0" presId="urn:microsoft.com/office/officeart/2005/8/layout/vList2"/>
    <dgm:cxn modelId="{F063C046-6690-44C3-BA21-02DAFD0B762D}" type="presParOf" srcId="{36CB1A3E-E433-4F06-A661-EED40DCE0ECF}" destId="{72E429B0-098B-41D5-9DC2-48131F615898}" srcOrd="4" destOrd="0" presId="urn:microsoft.com/office/officeart/2005/8/layout/vList2"/>
    <dgm:cxn modelId="{515E4925-2E68-4FB9-B55E-125BFA413962}" type="presParOf" srcId="{36CB1A3E-E433-4F06-A661-EED40DCE0ECF}" destId="{44EE2746-8C68-44CB-B070-BFBCC9C2AF33}" srcOrd="5" destOrd="0" presId="urn:microsoft.com/office/officeart/2005/8/layout/vList2"/>
    <dgm:cxn modelId="{1F471D91-B448-426B-B056-4C148BB60A7D}" type="presParOf" srcId="{36CB1A3E-E433-4F06-A661-EED40DCE0ECF}" destId="{F9AF5BE4-F66E-4D6B-9521-25A5F231C934}" srcOrd="6" destOrd="0" presId="urn:microsoft.com/office/officeart/2005/8/layout/vList2"/>
    <dgm:cxn modelId="{611D3896-DF45-4453-BC3E-AB06172C1F4C}" type="presParOf" srcId="{36CB1A3E-E433-4F06-A661-EED40DCE0ECF}" destId="{1C9EC794-FB81-4E79-88DA-48B59C6AAFFA}" srcOrd="7" destOrd="0" presId="urn:microsoft.com/office/officeart/2005/8/layout/vList2"/>
    <dgm:cxn modelId="{515084FE-AA72-4D7E-9D3F-2810C78070A3}" type="presParOf" srcId="{36CB1A3E-E433-4F06-A661-EED40DCE0ECF}" destId="{13CA3530-4E00-4CFA-8420-1109BC52B4A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8CF375-EAC6-4BA0-9FFD-2D4BEB1D579B}">
      <dsp:nvSpPr>
        <dsp:cNvPr id="0" name=""/>
        <dsp:cNvSpPr/>
      </dsp:nvSpPr>
      <dsp:spPr>
        <a:xfrm>
          <a:off x="0" y="205221"/>
          <a:ext cx="5365884" cy="5365884"/>
        </a:xfrm>
        <a:prstGeom prst="pie">
          <a:avLst>
            <a:gd name="adj1" fmla="val 5400000"/>
            <a:gd name="adj2" fmla="val 16200000"/>
          </a:avLst>
        </a:prstGeom>
        <a:solidFill>
          <a:schemeClr val="accent1">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6C4723-0777-4A66-BB84-2ECBC7923AF3}">
      <dsp:nvSpPr>
        <dsp:cNvPr id="0" name=""/>
        <dsp:cNvSpPr/>
      </dsp:nvSpPr>
      <dsp:spPr>
        <a:xfrm>
          <a:off x="2682942" y="205221"/>
          <a:ext cx="6260197" cy="5365884"/>
        </a:xfrm>
        <a:prstGeom prst="rect">
          <a:avLst/>
        </a:prstGeom>
        <a:solidFill>
          <a:schemeClr val="lt1">
            <a:alpha val="90000"/>
            <a:hueOff val="0"/>
            <a:satOff val="0"/>
            <a:lumOff val="0"/>
            <a:alphaOff val="0"/>
          </a:schemeClr>
        </a:solidFill>
        <a:ln w="1587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ru-RU" sz="2000" kern="1200" dirty="0" smtClean="0"/>
            <a:t>- </a:t>
          </a:r>
          <a:r>
            <a:rPr lang="ru-RU" sz="1800" kern="1200" dirty="0" smtClean="0"/>
            <a:t>между целевыми ориентирами в использовании современных подходов и форм, обозначенными в программе «Уральская инженерная школа» и не в полной мере использования инновационных технологий воспитателями в развитии технического творчества у детей старшего дошкольного возраста при организации образовательного процесса в ДОО и ДОП.</a:t>
          </a:r>
          <a:endParaRPr lang="ru-RU" sz="1800" b="1" kern="1200" dirty="0">
            <a:solidFill>
              <a:schemeClr val="tx1"/>
            </a:solidFill>
            <a:latin typeface="Times New Roman" pitchFamily="18" charset="0"/>
            <a:cs typeface="Times New Roman" pitchFamily="18" charset="0"/>
          </a:endParaRPr>
        </a:p>
      </dsp:txBody>
      <dsp:txXfrm>
        <a:off x="2682942" y="205221"/>
        <a:ext cx="6260197" cy="1609768"/>
      </dsp:txXfrm>
    </dsp:sp>
    <dsp:sp modelId="{D95B02FB-F395-4E56-B335-0A1D17A209AD}">
      <dsp:nvSpPr>
        <dsp:cNvPr id="0" name=""/>
        <dsp:cNvSpPr/>
      </dsp:nvSpPr>
      <dsp:spPr>
        <a:xfrm>
          <a:off x="939031" y="1814990"/>
          <a:ext cx="3487821" cy="3487821"/>
        </a:xfrm>
        <a:prstGeom prst="pie">
          <a:avLst>
            <a:gd name="adj1" fmla="val 5400000"/>
            <a:gd name="adj2" fmla="val 16200000"/>
          </a:avLst>
        </a:prstGeom>
        <a:solidFill>
          <a:schemeClr val="accent1">
            <a:shade val="50000"/>
            <a:hueOff val="171460"/>
            <a:satOff val="-2219"/>
            <a:lumOff val="2769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EF2AF4-0DB1-48BC-91BA-DA636FBFB87E}">
      <dsp:nvSpPr>
        <dsp:cNvPr id="0" name=""/>
        <dsp:cNvSpPr/>
      </dsp:nvSpPr>
      <dsp:spPr>
        <a:xfrm>
          <a:off x="2682942" y="1814990"/>
          <a:ext cx="6260197" cy="3487821"/>
        </a:xfrm>
        <a:prstGeom prst="rect">
          <a:avLst/>
        </a:prstGeom>
        <a:solidFill>
          <a:schemeClr val="lt1">
            <a:alpha val="90000"/>
            <a:hueOff val="0"/>
            <a:satOff val="0"/>
            <a:lumOff val="0"/>
            <a:alphaOff val="0"/>
          </a:schemeClr>
        </a:solidFill>
        <a:ln w="15875" cap="flat" cmpd="sng" algn="ctr">
          <a:solidFill>
            <a:schemeClr val="accent1">
              <a:shade val="50000"/>
              <a:hueOff val="171460"/>
              <a:satOff val="-2219"/>
              <a:lumOff val="276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ru-RU" sz="1800" kern="1200" dirty="0" smtClean="0"/>
            <a:t>- между необходимостью использования сборника заданий по 3</a:t>
          </a:r>
          <a:r>
            <a:rPr lang="en-US" sz="1800" kern="1200" dirty="0" smtClean="0"/>
            <a:t>D</a:t>
          </a:r>
          <a:r>
            <a:rPr lang="ru-RU" sz="1800" kern="1200" dirty="0" smtClean="0"/>
            <a:t>-моделированию и не в полной мере обеспеченностью учебно-методическим комплексом в формировании у дошкольников технического творчества при реализации программ дополнительного образования технической направленности для детей старшего дошкольного возраста.</a:t>
          </a:r>
          <a:endParaRPr lang="ru-RU" sz="1800" b="1" kern="1200" dirty="0">
            <a:solidFill>
              <a:schemeClr val="tx1"/>
            </a:solidFill>
            <a:latin typeface="Times New Roman" pitchFamily="18" charset="0"/>
            <a:cs typeface="Times New Roman" pitchFamily="18" charset="0"/>
          </a:endParaRPr>
        </a:p>
      </dsp:txBody>
      <dsp:txXfrm>
        <a:off x="2682942" y="1814990"/>
        <a:ext cx="6260197" cy="1609763"/>
      </dsp:txXfrm>
    </dsp:sp>
    <dsp:sp modelId="{B054D0C7-4B92-4FF8-9FCD-7B63BAED86B8}">
      <dsp:nvSpPr>
        <dsp:cNvPr id="0" name=""/>
        <dsp:cNvSpPr/>
      </dsp:nvSpPr>
      <dsp:spPr>
        <a:xfrm>
          <a:off x="1878060" y="3424753"/>
          <a:ext cx="1609763" cy="1609763"/>
        </a:xfrm>
        <a:prstGeom prst="pie">
          <a:avLst>
            <a:gd name="adj1" fmla="val 5400000"/>
            <a:gd name="adj2" fmla="val 16200000"/>
          </a:avLst>
        </a:prstGeom>
        <a:solidFill>
          <a:schemeClr val="accent1">
            <a:shade val="50000"/>
            <a:hueOff val="171460"/>
            <a:satOff val="-2219"/>
            <a:lumOff val="2769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5FF589-0839-411E-B485-7D5D0D132965}">
      <dsp:nvSpPr>
        <dsp:cNvPr id="0" name=""/>
        <dsp:cNvSpPr/>
      </dsp:nvSpPr>
      <dsp:spPr>
        <a:xfrm>
          <a:off x="2682942" y="3424753"/>
          <a:ext cx="6260197" cy="1609763"/>
        </a:xfrm>
        <a:prstGeom prst="rect">
          <a:avLst/>
        </a:prstGeom>
        <a:solidFill>
          <a:schemeClr val="lt1">
            <a:alpha val="90000"/>
            <a:hueOff val="0"/>
            <a:satOff val="0"/>
            <a:lumOff val="0"/>
            <a:alphaOff val="0"/>
          </a:schemeClr>
        </a:solidFill>
        <a:ln w="15875" cap="flat" cmpd="sng" algn="ctr">
          <a:solidFill>
            <a:schemeClr val="accent1">
              <a:shade val="50000"/>
              <a:hueOff val="171460"/>
              <a:satOff val="-2219"/>
              <a:lumOff val="276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ru-RU" sz="1800" kern="1200" dirty="0" smtClean="0"/>
            <a:t>- между необходимостью развития технического творчества у детей старшего дошкольного возраста и отсутствием условий работы у части воспитателей по 3</a:t>
          </a:r>
          <a:r>
            <a:rPr lang="en-US" sz="1800" kern="1200" dirty="0" smtClean="0"/>
            <a:t>D</a:t>
          </a:r>
          <a:r>
            <a:rPr lang="ru-RU" sz="1800" kern="1200" dirty="0" smtClean="0"/>
            <a:t>-технологии (3</a:t>
          </a:r>
          <a:r>
            <a:rPr lang="en-US" sz="1800" kern="1200" dirty="0" smtClean="0"/>
            <a:t>D</a:t>
          </a:r>
          <a:r>
            <a:rPr lang="ru-RU" sz="1800" kern="1200" dirty="0" smtClean="0"/>
            <a:t>-ручкой) в организации дополнительного образования у детей старшего дошкольного возраста.</a:t>
          </a:r>
          <a:endParaRPr lang="ru-RU" sz="1800" b="1" kern="1200" dirty="0">
            <a:solidFill>
              <a:schemeClr val="tx1"/>
            </a:solidFill>
            <a:latin typeface="Times New Roman" pitchFamily="18" charset="0"/>
            <a:cs typeface="Times New Roman" pitchFamily="18" charset="0"/>
          </a:endParaRPr>
        </a:p>
      </dsp:txBody>
      <dsp:txXfrm>
        <a:off x="2682942" y="3424753"/>
        <a:ext cx="6260197" cy="16097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98CD1-6CE1-4FDD-A09F-B49342336B41}">
      <dsp:nvSpPr>
        <dsp:cNvPr id="0" name=""/>
        <dsp:cNvSpPr/>
      </dsp:nvSpPr>
      <dsp:spPr>
        <a:xfrm>
          <a:off x="0" y="17100"/>
          <a:ext cx="8784976" cy="1282090"/>
        </a:xfrm>
        <a:prstGeom prst="roundRect">
          <a:avLst/>
        </a:prstGeom>
        <a:gradFill rotWithShape="1">
          <a:gsLst>
            <a:gs pos="28000">
              <a:schemeClr val="accent6">
                <a:tint val="18000"/>
                <a:satMod val="120000"/>
                <a:lumMod val="88000"/>
              </a:schemeClr>
            </a:gs>
            <a:gs pos="100000">
              <a:schemeClr val="accent6">
                <a:tint val="40000"/>
                <a:satMod val="100000"/>
                <a:lumMod val="78000"/>
              </a:schemeClr>
            </a:gs>
          </a:gsLst>
          <a:lin ang="5400000" scaled="0"/>
        </a:gradFill>
        <a:ln w="9525" cap="flat" cmpd="sng" algn="ctr">
          <a:solidFill>
            <a:schemeClr val="accent6"/>
          </a:solidFill>
          <a:prstDash val="solid"/>
        </a:ln>
        <a:effectLst>
          <a:outerShdw blurRad="63500" dist="50800" dir="5400000" sx="98000" sy="98000" rotWithShape="0">
            <a:srgbClr val="000000">
              <a:alpha val="20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ru-RU" sz="2000" kern="1200" dirty="0" smtClean="0"/>
            <a:t>теоретически обосновать методические аспекты развития технического творчества у детей старшего дошкольного возраста в соответствии с ООП «Детство» и программы ДООП «3</a:t>
          </a:r>
          <a:r>
            <a:rPr lang="en-US" sz="2000" kern="1200" dirty="0" smtClean="0"/>
            <a:t>D</a:t>
          </a:r>
          <a:r>
            <a:rPr lang="ru-RU" sz="2000" kern="1200" dirty="0" smtClean="0"/>
            <a:t>-моделирование;</a:t>
          </a:r>
          <a:endParaRPr lang="ru-RU" sz="2000" kern="1200" dirty="0">
            <a:latin typeface="Times New Roman" pitchFamily="18" charset="0"/>
            <a:cs typeface="Times New Roman" pitchFamily="18" charset="0"/>
          </a:endParaRPr>
        </a:p>
      </dsp:txBody>
      <dsp:txXfrm>
        <a:off x="62586" y="79686"/>
        <a:ext cx="8659804" cy="1156918"/>
      </dsp:txXfrm>
    </dsp:sp>
    <dsp:sp modelId="{7ED815F4-1FD0-4E32-BAF2-FC6CDD971C9D}">
      <dsp:nvSpPr>
        <dsp:cNvPr id="0" name=""/>
        <dsp:cNvSpPr/>
      </dsp:nvSpPr>
      <dsp:spPr>
        <a:xfrm>
          <a:off x="0" y="1285910"/>
          <a:ext cx="8784976" cy="6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923" tIns="17780" rIns="99568" bIns="17780" numCol="1" spcCol="1270" anchor="t" anchorCtr="0">
          <a:noAutofit/>
        </a:bodyPr>
        <a:lstStyle/>
        <a:p>
          <a:pPr marL="114300" lvl="1" indent="-114300" algn="just" defTabSz="622300">
            <a:lnSpc>
              <a:spcPct val="90000"/>
            </a:lnSpc>
            <a:spcBef>
              <a:spcPct val="0"/>
            </a:spcBef>
            <a:spcAft>
              <a:spcPct val="20000"/>
            </a:spcAft>
            <a:buChar char="••"/>
          </a:pPr>
          <a:endParaRPr lang="ru-RU" sz="1400" kern="1200" dirty="0">
            <a:latin typeface="Times New Roman" pitchFamily="18" charset="0"/>
            <a:cs typeface="Times New Roman" pitchFamily="18" charset="0"/>
          </a:endParaRPr>
        </a:p>
      </dsp:txBody>
      <dsp:txXfrm>
        <a:off x="0" y="1285910"/>
        <a:ext cx="8784976" cy="67679"/>
      </dsp:txXfrm>
    </dsp:sp>
    <dsp:sp modelId="{310FE324-FD6B-4748-8533-E486700B9A92}">
      <dsp:nvSpPr>
        <dsp:cNvPr id="0" name=""/>
        <dsp:cNvSpPr/>
      </dsp:nvSpPr>
      <dsp:spPr>
        <a:xfrm>
          <a:off x="0" y="1242546"/>
          <a:ext cx="8784976" cy="1282090"/>
        </a:xfrm>
        <a:prstGeom prst="roundRect">
          <a:avLst/>
        </a:prstGeom>
        <a:gradFill rotWithShape="1">
          <a:gsLst>
            <a:gs pos="28000">
              <a:schemeClr val="accent1">
                <a:tint val="18000"/>
                <a:satMod val="120000"/>
                <a:lumMod val="88000"/>
              </a:schemeClr>
            </a:gs>
            <a:gs pos="100000">
              <a:schemeClr val="accent1">
                <a:tint val="40000"/>
                <a:satMod val="100000"/>
                <a:lumMod val="78000"/>
              </a:schemeClr>
            </a:gs>
          </a:gsLst>
          <a:lin ang="5400000" scaled="0"/>
        </a:gradFill>
        <a:ln w="9525" cap="flat" cmpd="sng" algn="ctr">
          <a:solidFill>
            <a:schemeClr val="accent1"/>
          </a:solidFill>
          <a:prstDash val="solid"/>
        </a:ln>
        <a:effectLst>
          <a:outerShdw blurRad="63500" dist="50800" dir="5400000" sx="98000" sy="98000" rotWithShape="0">
            <a:srgbClr val="000000">
              <a:alpha val="2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ru-RU" sz="2000" kern="1200" dirty="0" smtClean="0"/>
            <a:t>Разработать и обосновать структуру сборника заданий по 3</a:t>
          </a:r>
          <a:r>
            <a:rPr lang="en-US" sz="2000" kern="1200" dirty="0" smtClean="0"/>
            <a:t>D</a:t>
          </a:r>
          <a:r>
            <a:rPr lang="ru-RU" sz="2000" kern="1200" dirty="0" smtClean="0"/>
            <a:t>-моделированию, направленных на развитие технического творчества детей старшего дошкольного возраста; </a:t>
          </a:r>
          <a:endParaRPr lang="ru-RU" sz="2000" kern="1200" dirty="0">
            <a:latin typeface="Times New Roman" pitchFamily="18" charset="0"/>
            <a:cs typeface="Times New Roman" pitchFamily="18" charset="0"/>
          </a:endParaRPr>
        </a:p>
      </dsp:txBody>
      <dsp:txXfrm>
        <a:off x="62586" y="1305132"/>
        <a:ext cx="8659804" cy="1156918"/>
      </dsp:txXfrm>
    </dsp:sp>
    <dsp:sp modelId="{72E429B0-098B-41D5-9DC2-48131F615898}">
      <dsp:nvSpPr>
        <dsp:cNvPr id="0" name=""/>
        <dsp:cNvSpPr/>
      </dsp:nvSpPr>
      <dsp:spPr>
        <a:xfrm>
          <a:off x="0" y="2570998"/>
          <a:ext cx="8784976" cy="1282090"/>
        </a:xfrm>
        <a:prstGeom prst="roundRect">
          <a:avLst/>
        </a:prstGeom>
        <a:gradFill rotWithShape="1">
          <a:gsLst>
            <a:gs pos="28000">
              <a:schemeClr val="accent6">
                <a:tint val="18000"/>
                <a:satMod val="120000"/>
                <a:lumMod val="88000"/>
              </a:schemeClr>
            </a:gs>
            <a:gs pos="100000">
              <a:schemeClr val="accent6">
                <a:tint val="40000"/>
                <a:satMod val="100000"/>
                <a:lumMod val="78000"/>
              </a:schemeClr>
            </a:gs>
          </a:gsLst>
          <a:lin ang="5400000" scaled="0"/>
        </a:gradFill>
        <a:ln w="9525" cap="flat" cmpd="sng" algn="ctr">
          <a:solidFill>
            <a:schemeClr val="accent6"/>
          </a:solidFill>
          <a:prstDash val="solid"/>
        </a:ln>
        <a:effectLst>
          <a:outerShdw blurRad="63500" dist="50800" dir="5400000" sx="98000" sy="98000" rotWithShape="0">
            <a:srgbClr val="000000">
              <a:alpha val="20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76200" tIns="76200" rIns="76200" bIns="76200" numCol="1" spcCol="1270" anchor="ctr" anchorCtr="0">
          <a:noAutofit/>
        </a:bodyPr>
        <a:lstStyle/>
        <a:p>
          <a:pPr lvl="0" algn="just" defTabSz="666750">
            <a:lnSpc>
              <a:spcPct val="90000"/>
            </a:lnSpc>
            <a:spcBef>
              <a:spcPct val="0"/>
            </a:spcBef>
            <a:spcAft>
              <a:spcPct val="35000"/>
            </a:spcAft>
          </a:pPr>
          <a:r>
            <a:rPr lang="ru-RU" sz="2000" kern="1200" dirty="0" smtClean="0"/>
            <a:t>проанализировать ресурсы и условия реализации сборника заданий, направленных на развитие технического творчества детей в процессе организации образовательной деятельности детей дошкольного возраста в МАДОУ № 44 «Серебряное копытце» ГОСЛ; </a:t>
          </a:r>
          <a:endParaRPr lang="ru-RU" sz="2000" kern="1200" dirty="0"/>
        </a:p>
      </dsp:txBody>
      <dsp:txXfrm>
        <a:off x="62586" y="2633584"/>
        <a:ext cx="8659804" cy="1156918"/>
      </dsp:txXfrm>
    </dsp:sp>
    <dsp:sp modelId="{F9AF5BE4-F66E-4D6B-9521-25A5F231C934}">
      <dsp:nvSpPr>
        <dsp:cNvPr id="0" name=""/>
        <dsp:cNvSpPr/>
      </dsp:nvSpPr>
      <dsp:spPr>
        <a:xfrm>
          <a:off x="0" y="5169349"/>
          <a:ext cx="8784976" cy="1282090"/>
        </a:xfrm>
        <a:prstGeom prst="roundRect">
          <a:avLst/>
        </a:prstGeom>
        <a:gradFill rotWithShape="1">
          <a:gsLst>
            <a:gs pos="28000">
              <a:schemeClr val="accent6">
                <a:tint val="18000"/>
                <a:satMod val="120000"/>
                <a:lumMod val="88000"/>
              </a:schemeClr>
            </a:gs>
            <a:gs pos="100000">
              <a:schemeClr val="accent6">
                <a:tint val="40000"/>
                <a:satMod val="100000"/>
                <a:lumMod val="78000"/>
              </a:schemeClr>
            </a:gs>
          </a:gsLst>
          <a:lin ang="5400000" scaled="0"/>
        </a:gradFill>
        <a:ln w="9525" cap="flat" cmpd="sng" algn="ctr">
          <a:solidFill>
            <a:schemeClr val="accent6"/>
          </a:solidFill>
          <a:prstDash val="solid"/>
        </a:ln>
        <a:effectLst>
          <a:outerShdw blurRad="63500" dist="50800" dir="5400000" sx="98000" sy="98000" rotWithShape="0">
            <a:srgbClr val="000000">
              <a:alpha val="20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dirty="0" smtClean="0"/>
            <a:t>пробировать сборник заданий по 3</a:t>
          </a:r>
          <a:r>
            <a:rPr lang="en-US" sz="1600" kern="1200" dirty="0" smtClean="0"/>
            <a:t>D</a:t>
          </a:r>
          <a:r>
            <a:rPr lang="ru-RU" sz="1600" kern="1200" dirty="0" smtClean="0"/>
            <a:t>-моделированию в МАДОУ № 44 «Серебряное копытце» ГОСЛ, определить оценку и выявить результативность разработанного сборника заданий, направленных на развитие технического творчества у детей старшего дошкольного возраста, во время производственной (преддипломной) практики на основе использования целесообразных способов оценки процесса и результатов работы педагога дополнительного образования;</a:t>
          </a:r>
          <a:endParaRPr lang="ru-RU" sz="1600" b="1" kern="1200" dirty="0">
            <a:latin typeface="Times New Roman" pitchFamily="18" charset="0"/>
            <a:cs typeface="Times New Roman" pitchFamily="18" charset="0"/>
          </a:endParaRPr>
        </a:p>
      </dsp:txBody>
      <dsp:txXfrm>
        <a:off x="62586" y="5231935"/>
        <a:ext cx="8659804" cy="1156918"/>
      </dsp:txXfrm>
    </dsp:sp>
    <dsp:sp modelId="{13CA3530-4E00-4CFA-8420-1109BC52B4A7}">
      <dsp:nvSpPr>
        <dsp:cNvPr id="0" name=""/>
        <dsp:cNvSpPr/>
      </dsp:nvSpPr>
      <dsp:spPr>
        <a:xfrm>
          <a:off x="0" y="3893898"/>
          <a:ext cx="8784976" cy="1282090"/>
        </a:xfrm>
        <a:prstGeom prst="roundRect">
          <a:avLst/>
        </a:prstGeom>
        <a:gradFill rotWithShape="1">
          <a:gsLst>
            <a:gs pos="28000">
              <a:schemeClr val="accent1">
                <a:tint val="18000"/>
                <a:satMod val="120000"/>
                <a:lumMod val="88000"/>
              </a:schemeClr>
            </a:gs>
            <a:gs pos="100000">
              <a:schemeClr val="accent1">
                <a:tint val="40000"/>
                <a:satMod val="100000"/>
                <a:lumMod val="78000"/>
              </a:schemeClr>
            </a:gs>
          </a:gsLst>
          <a:lin ang="5400000" scaled="0"/>
        </a:gradFill>
        <a:ln w="9525" cap="flat" cmpd="sng" algn="ctr">
          <a:solidFill>
            <a:schemeClr val="accent1"/>
          </a:solidFill>
          <a:prstDash val="solid"/>
        </a:ln>
        <a:effectLst>
          <a:outerShdw blurRad="63500" dist="50800" dir="5400000" sx="98000" sy="98000" rotWithShape="0">
            <a:srgbClr val="000000">
              <a:alpha val="2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kern="1200" dirty="0" smtClean="0"/>
            <a:t>описать педагогические условия внедрения в практику работы педагога дополнительного образования МАДОУ № 44 «Серебряное копытце» ГОСЛ сборника заданий по 3</a:t>
          </a:r>
          <a:r>
            <a:rPr lang="en-US" sz="2000" kern="1200" dirty="0" smtClean="0"/>
            <a:t>D</a:t>
          </a:r>
          <a:r>
            <a:rPr lang="ru-RU" sz="2000" kern="1200" dirty="0" smtClean="0"/>
            <a:t>-моделированию, направленных на развитие технического творчества у детей старшего дошкольного возраста;</a:t>
          </a:r>
          <a:endParaRPr lang="ru-RU" sz="2000" b="1" kern="1200" dirty="0">
            <a:latin typeface="Times New Roman" pitchFamily="18" charset="0"/>
            <a:cs typeface="Times New Roman" pitchFamily="18" charset="0"/>
          </a:endParaRPr>
        </a:p>
      </dsp:txBody>
      <dsp:txXfrm>
        <a:off x="62586" y="3956484"/>
        <a:ext cx="8659804" cy="1156918"/>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10.04.2020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10.04.2020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10.04.2020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10.04.2020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10.04.2020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10.04.2020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10.04.2020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10.04.2020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10.04.2020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10.04.2020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10.04.2020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10.04.2020</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0.tmp"/><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660232" y="4221088"/>
            <a:ext cx="1800200" cy="2120871"/>
          </a:xfrm>
        </p:spPr>
        <p:txBody>
          <a:bodyPr>
            <a:noAutofit/>
          </a:bodyPr>
          <a:lstStyle/>
          <a:p>
            <a:r>
              <a:rPr lang="ru-RU" sz="1600" dirty="0">
                <a:solidFill>
                  <a:prstClr val="black"/>
                </a:solidFill>
                <a:latin typeface="Times New Roman" pitchFamily="18" charset="0"/>
                <a:ea typeface="Calibri"/>
                <a:cs typeface="Times New Roman" pitchFamily="18" charset="0"/>
              </a:rPr>
              <a:t>Исполнитель:</a:t>
            </a:r>
            <a:br>
              <a:rPr lang="ru-RU" sz="1600" dirty="0">
                <a:solidFill>
                  <a:prstClr val="black"/>
                </a:solidFill>
                <a:latin typeface="Times New Roman" pitchFamily="18" charset="0"/>
                <a:ea typeface="Calibri"/>
                <a:cs typeface="Times New Roman" pitchFamily="18" charset="0"/>
              </a:rPr>
            </a:br>
            <a:r>
              <a:rPr lang="ru-RU" sz="1600" dirty="0" err="1">
                <a:solidFill>
                  <a:prstClr val="black"/>
                </a:solidFill>
                <a:latin typeface="Times New Roman" pitchFamily="18" charset="0"/>
                <a:ea typeface="Calibri"/>
                <a:cs typeface="Times New Roman" pitchFamily="18" charset="0"/>
              </a:rPr>
              <a:t>Ловыгина</a:t>
            </a:r>
            <a:r>
              <a:rPr lang="ru-RU" sz="1600" dirty="0">
                <a:solidFill>
                  <a:prstClr val="black"/>
                </a:solidFill>
                <a:latin typeface="Times New Roman" pitchFamily="18" charset="0"/>
                <a:ea typeface="Calibri"/>
                <a:cs typeface="Times New Roman" pitchFamily="18" charset="0"/>
              </a:rPr>
              <a:t> О.А.,</a:t>
            </a:r>
            <a:br>
              <a:rPr lang="ru-RU" sz="1600" dirty="0">
                <a:solidFill>
                  <a:prstClr val="black"/>
                </a:solidFill>
                <a:latin typeface="Times New Roman" pitchFamily="18" charset="0"/>
                <a:ea typeface="Calibri"/>
                <a:cs typeface="Times New Roman" pitchFamily="18" charset="0"/>
              </a:rPr>
            </a:br>
            <a:r>
              <a:rPr lang="ru-RU" sz="1600" dirty="0">
                <a:solidFill>
                  <a:prstClr val="black"/>
                </a:solidFill>
                <a:latin typeface="Times New Roman" pitchFamily="18" charset="0"/>
                <a:ea typeface="Calibri"/>
                <a:cs typeface="Times New Roman" pitchFamily="18" charset="0"/>
              </a:rPr>
              <a:t>студентка </a:t>
            </a:r>
            <a:br>
              <a:rPr lang="ru-RU" sz="1600" dirty="0">
                <a:solidFill>
                  <a:prstClr val="black"/>
                </a:solidFill>
                <a:latin typeface="Times New Roman" pitchFamily="18" charset="0"/>
                <a:ea typeface="Calibri"/>
                <a:cs typeface="Times New Roman" pitchFamily="18" charset="0"/>
              </a:rPr>
            </a:br>
            <a:r>
              <a:rPr lang="ru-RU" sz="1600" dirty="0">
                <a:solidFill>
                  <a:prstClr val="black"/>
                </a:solidFill>
                <a:latin typeface="Times New Roman" pitchFamily="18" charset="0"/>
                <a:ea typeface="Calibri"/>
                <a:cs typeface="Times New Roman" pitchFamily="18" charset="0"/>
              </a:rPr>
              <a:t>31 </a:t>
            </a:r>
            <a:r>
              <a:rPr lang="ru-RU" sz="1600" dirty="0" smtClean="0">
                <a:solidFill>
                  <a:prstClr val="black"/>
                </a:solidFill>
                <a:latin typeface="Times New Roman" pitchFamily="18" charset="0"/>
                <a:ea typeface="Calibri"/>
                <a:cs typeface="Times New Roman" pitchFamily="18" charset="0"/>
              </a:rPr>
              <a:t>ДО группы</a:t>
            </a:r>
            <a:r>
              <a:rPr lang="ru-RU" sz="1600" dirty="0">
                <a:solidFill>
                  <a:prstClr val="black"/>
                </a:solidFill>
                <a:latin typeface="Times New Roman" pitchFamily="18" charset="0"/>
                <a:ea typeface="Calibri"/>
                <a:cs typeface="Times New Roman" pitchFamily="18" charset="0"/>
              </a:rPr>
              <a:t>, з/о</a:t>
            </a:r>
            <a:br>
              <a:rPr lang="ru-RU" sz="1600" dirty="0">
                <a:solidFill>
                  <a:prstClr val="black"/>
                </a:solidFill>
                <a:latin typeface="Times New Roman" pitchFamily="18" charset="0"/>
                <a:ea typeface="Calibri"/>
                <a:cs typeface="Times New Roman" pitchFamily="18" charset="0"/>
              </a:rPr>
            </a:br>
            <a:r>
              <a:rPr lang="ru-RU" sz="1600" dirty="0">
                <a:solidFill>
                  <a:prstClr val="black"/>
                </a:solidFill>
                <a:latin typeface="Times New Roman" pitchFamily="18" charset="0"/>
                <a:ea typeface="Calibri"/>
                <a:cs typeface="Times New Roman" pitchFamily="18" charset="0"/>
              </a:rPr>
              <a:t>Руководитель:</a:t>
            </a:r>
            <a:br>
              <a:rPr lang="ru-RU" sz="1600" dirty="0">
                <a:solidFill>
                  <a:prstClr val="black"/>
                </a:solidFill>
                <a:latin typeface="Times New Roman" pitchFamily="18" charset="0"/>
                <a:ea typeface="Calibri"/>
                <a:cs typeface="Times New Roman" pitchFamily="18" charset="0"/>
              </a:rPr>
            </a:br>
            <a:r>
              <a:rPr lang="ru-RU" sz="1600" dirty="0" err="1">
                <a:solidFill>
                  <a:prstClr val="black"/>
                </a:solidFill>
                <a:latin typeface="Times New Roman" pitchFamily="18" charset="0"/>
                <a:ea typeface="Calibri"/>
                <a:cs typeface="Times New Roman" pitchFamily="18" charset="0"/>
              </a:rPr>
              <a:t>Шаркова</a:t>
            </a:r>
            <a:r>
              <a:rPr lang="ru-RU" sz="1600" dirty="0">
                <a:solidFill>
                  <a:prstClr val="black"/>
                </a:solidFill>
                <a:latin typeface="Times New Roman" pitchFamily="18" charset="0"/>
                <a:ea typeface="Calibri"/>
                <a:cs typeface="Times New Roman" pitchFamily="18" charset="0"/>
              </a:rPr>
              <a:t> </a:t>
            </a:r>
            <a:r>
              <a:rPr lang="ru-RU" sz="1600" dirty="0" smtClean="0">
                <a:solidFill>
                  <a:prstClr val="black"/>
                </a:solidFill>
                <a:latin typeface="Times New Roman" pitchFamily="18" charset="0"/>
                <a:ea typeface="Calibri"/>
                <a:cs typeface="Times New Roman" pitchFamily="18" charset="0"/>
              </a:rPr>
              <a:t>Е.В.,</a:t>
            </a:r>
            <a:r>
              <a:rPr lang="ru-RU" sz="1600" dirty="0">
                <a:solidFill>
                  <a:prstClr val="black"/>
                </a:solidFill>
                <a:latin typeface="Times New Roman" pitchFamily="18" charset="0"/>
                <a:ea typeface="Calibri"/>
                <a:cs typeface="Times New Roman" pitchFamily="18" charset="0"/>
              </a:rPr>
              <a:t/>
            </a:r>
            <a:br>
              <a:rPr lang="ru-RU" sz="1600" dirty="0">
                <a:solidFill>
                  <a:prstClr val="black"/>
                </a:solidFill>
                <a:latin typeface="Times New Roman" pitchFamily="18" charset="0"/>
                <a:ea typeface="Calibri"/>
                <a:cs typeface="Times New Roman" pitchFamily="18" charset="0"/>
              </a:rPr>
            </a:br>
            <a:r>
              <a:rPr lang="ru-RU" sz="1600" dirty="0">
                <a:solidFill>
                  <a:prstClr val="black"/>
                </a:solidFill>
                <a:latin typeface="Times New Roman" pitchFamily="18" charset="0"/>
                <a:ea typeface="Calibri"/>
                <a:cs typeface="Times New Roman" pitchFamily="18" charset="0"/>
              </a:rPr>
              <a:t>преподаватель</a:t>
            </a:r>
            <a:endParaRPr lang="ru-RU" sz="2000" dirty="0">
              <a:latin typeface="Times New Roman" pitchFamily="18" charset="0"/>
              <a:cs typeface="Times New Roman" pitchFamily="18" charset="0"/>
            </a:endParaRPr>
          </a:p>
        </p:txBody>
      </p:sp>
      <p:sp>
        <p:nvSpPr>
          <p:cNvPr id="2" name="Заголовок 1"/>
          <p:cNvSpPr>
            <a:spLocks noGrp="1"/>
          </p:cNvSpPr>
          <p:nvPr>
            <p:ph type="ctrTitle"/>
          </p:nvPr>
        </p:nvSpPr>
        <p:spPr>
          <a:xfrm>
            <a:off x="251520" y="1628800"/>
            <a:ext cx="8640960" cy="3384376"/>
          </a:xfrm>
        </p:spPr>
        <p:txBody>
          <a:bodyPr/>
          <a:lstStyle/>
          <a:p>
            <a:pPr marL="182880" indent="0" algn="ctr">
              <a:lnSpc>
                <a:spcPct val="115000"/>
              </a:lnSpc>
              <a:spcAft>
                <a:spcPts val="0"/>
              </a:spcAft>
              <a:buNone/>
            </a:pPr>
            <a:r>
              <a:rPr lang="ru-RU" sz="1600" b="0" dirty="0" smtClean="0">
                <a:solidFill>
                  <a:schemeClr val="tx1"/>
                </a:solidFill>
                <a:effectLst/>
                <a:latin typeface="Times New Roman" panose="02020603050405020304" pitchFamily="18" charset="0"/>
                <a:ea typeface="Calibri"/>
                <a:cs typeface="Times New Roman" panose="02020603050405020304" pitchFamily="18" charset="0"/>
              </a:rPr>
              <a:t>Выпускная квалификационная работа </a:t>
            </a:r>
            <a:br>
              <a:rPr lang="ru-RU" sz="1600" b="0" dirty="0" smtClean="0">
                <a:solidFill>
                  <a:schemeClr val="tx1"/>
                </a:solidFill>
                <a:effectLst/>
                <a:latin typeface="Times New Roman" panose="02020603050405020304" pitchFamily="18" charset="0"/>
                <a:ea typeface="Calibri"/>
                <a:cs typeface="Times New Roman" panose="02020603050405020304" pitchFamily="18" charset="0"/>
              </a:rPr>
            </a:br>
            <a:r>
              <a:rPr lang="ru-RU" sz="1600" b="0" dirty="0" smtClean="0">
                <a:solidFill>
                  <a:schemeClr val="tx1"/>
                </a:solidFill>
                <a:effectLst/>
                <a:latin typeface="Times New Roman" panose="02020603050405020304" pitchFamily="18" charset="0"/>
                <a:ea typeface="Calibri"/>
                <a:cs typeface="Times New Roman" panose="02020603050405020304" pitchFamily="18" charset="0"/>
              </a:rPr>
              <a:t>по профессиональному модулю</a:t>
            </a:r>
            <a:r>
              <a:rPr lang="ru-RU" sz="1600" b="0" dirty="0">
                <a:solidFill>
                  <a:schemeClr val="tx1"/>
                </a:solidFill>
                <a:effectLst/>
                <a:latin typeface="Times New Roman" panose="02020603050405020304" pitchFamily="18" charset="0"/>
                <a:ea typeface="Calibri"/>
                <a:cs typeface="Times New Roman" panose="02020603050405020304" pitchFamily="18" charset="0"/>
              </a:rPr>
              <a:t/>
            </a:r>
            <a:br>
              <a:rPr lang="ru-RU" sz="1600" b="0" dirty="0">
                <a:solidFill>
                  <a:schemeClr val="tx1"/>
                </a:solidFill>
                <a:effectLst/>
                <a:latin typeface="Times New Roman" panose="02020603050405020304" pitchFamily="18" charset="0"/>
                <a:ea typeface="Calibri"/>
                <a:cs typeface="Times New Roman" panose="02020603050405020304" pitchFamily="18" charset="0"/>
              </a:rPr>
            </a:br>
            <a:r>
              <a:rPr lang="ru-RU" sz="1600" b="0" dirty="0">
                <a:solidFill>
                  <a:schemeClr val="tx1"/>
                </a:solidFill>
                <a:effectLst/>
                <a:latin typeface="Times New Roman"/>
                <a:ea typeface="Calibri"/>
                <a:cs typeface="Times New Roman"/>
              </a:rPr>
              <a:t>ПМ.02 Организация различных видов деятельности и общения детей </a:t>
            </a:r>
            <a:r>
              <a:rPr lang="ru-RU" sz="1200" b="0" dirty="0">
                <a:solidFill>
                  <a:schemeClr val="tx1"/>
                </a:solidFill>
                <a:effectLst/>
                <a:latin typeface="Calibri"/>
                <a:ea typeface="Calibri"/>
                <a:cs typeface="Times New Roman"/>
              </a:rPr>
              <a:t/>
            </a:r>
            <a:br>
              <a:rPr lang="ru-RU" sz="1200" b="0" dirty="0">
                <a:solidFill>
                  <a:schemeClr val="tx1"/>
                </a:solidFill>
                <a:effectLst/>
                <a:latin typeface="Calibri"/>
                <a:ea typeface="Calibri"/>
                <a:cs typeface="Times New Roman"/>
              </a:rPr>
            </a:br>
            <a:r>
              <a:rPr lang="ru-RU" sz="1600" b="0" dirty="0">
                <a:solidFill>
                  <a:schemeClr val="tx1"/>
                </a:solidFill>
                <a:effectLst/>
                <a:latin typeface="Times New Roman"/>
                <a:ea typeface="Calibri"/>
                <a:cs typeface="Times New Roman"/>
              </a:rPr>
              <a:t>дошкольного </a:t>
            </a:r>
            <a:r>
              <a:rPr lang="ru-RU" sz="1600" b="0" dirty="0" smtClean="0">
                <a:solidFill>
                  <a:schemeClr val="tx1"/>
                </a:solidFill>
                <a:effectLst/>
                <a:latin typeface="Times New Roman"/>
                <a:ea typeface="Calibri"/>
                <a:cs typeface="Times New Roman"/>
              </a:rPr>
              <a:t>возраста</a:t>
            </a:r>
            <a:r>
              <a:rPr lang="ru-RU" sz="1600" dirty="0">
                <a:solidFill>
                  <a:schemeClr val="tx1"/>
                </a:solidFill>
                <a:effectLst/>
                <a:latin typeface="Times New Roman"/>
                <a:ea typeface="Calibri"/>
                <a:cs typeface="Times New Roman"/>
              </a:rPr>
              <a:t> </a:t>
            </a:r>
            <a:r>
              <a:rPr lang="ru-RU" sz="1200" dirty="0">
                <a:solidFill>
                  <a:schemeClr val="tx1"/>
                </a:solidFill>
                <a:effectLst/>
                <a:latin typeface="Calibri"/>
                <a:ea typeface="Calibri"/>
                <a:cs typeface="Times New Roman"/>
              </a:rPr>
              <a:t/>
            </a:r>
            <a:br>
              <a:rPr lang="ru-RU" sz="1200" dirty="0">
                <a:solidFill>
                  <a:schemeClr val="tx1"/>
                </a:solidFill>
                <a:effectLst/>
                <a:latin typeface="Calibri"/>
                <a:ea typeface="Calibri"/>
                <a:cs typeface="Times New Roman"/>
              </a:rPr>
            </a:br>
            <a:r>
              <a:rPr lang="ru-RU" sz="2000" dirty="0" smtClean="0">
                <a:solidFill>
                  <a:schemeClr val="tx1"/>
                </a:solidFill>
                <a:effectLst/>
                <a:latin typeface="Times New Roman"/>
                <a:ea typeface="Calibri"/>
                <a:cs typeface="Times New Roman"/>
              </a:rPr>
              <a:t>СБОРНИК ЗАДАНИЙ </a:t>
            </a:r>
            <a:r>
              <a:rPr lang="ru-RU" sz="2000" dirty="0" smtClean="0">
                <a:solidFill>
                  <a:schemeClr val="tx1"/>
                </a:solidFill>
                <a:effectLst/>
                <a:latin typeface="Times New Roman"/>
                <a:ea typeface="Calibri"/>
                <a:cs typeface="Times New Roman"/>
              </a:rPr>
              <a:t>ПО 3</a:t>
            </a:r>
            <a:r>
              <a:rPr lang="en-US" sz="2000" dirty="0" smtClean="0">
                <a:solidFill>
                  <a:schemeClr val="tx1"/>
                </a:solidFill>
                <a:effectLst/>
                <a:latin typeface="Times New Roman"/>
                <a:ea typeface="Calibri"/>
                <a:cs typeface="Times New Roman"/>
              </a:rPr>
              <a:t>D</a:t>
            </a:r>
            <a:r>
              <a:rPr lang="ru-RU" sz="2000" dirty="0" smtClean="0">
                <a:solidFill>
                  <a:schemeClr val="tx1"/>
                </a:solidFill>
                <a:effectLst/>
                <a:latin typeface="Times New Roman"/>
                <a:ea typeface="Calibri"/>
                <a:cs typeface="Times New Roman"/>
              </a:rPr>
              <a:t>-МОДЕЛИРОВАНИЮ, </a:t>
            </a:r>
            <a:r>
              <a:rPr lang="ru-RU" sz="2000" dirty="0" smtClean="0">
                <a:solidFill>
                  <a:schemeClr val="tx1"/>
                </a:solidFill>
                <a:effectLst/>
                <a:latin typeface="Times New Roman"/>
                <a:ea typeface="Calibri"/>
                <a:cs typeface="Times New Roman"/>
              </a:rPr>
              <a:t>НАПРАВЛЕННЫЙ </a:t>
            </a:r>
            <a:r>
              <a:rPr lang="ru-RU" sz="2000" dirty="0" smtClean="0">
                <a:solidFill>
                  <a:schemeClr val="tx1"/>
                </a:solidFill>
                <a:effectLst/>
                <a:latin typeface="Times New Roman"/>
                <a:ea typeface="Calibri"/>
                <a:cs typeface="Times New Roman"/>
              </a:rPr>
              <a:t>НА РАЗВИТИЕ ТЕХНИЧЕСКОГО ТВОРЧЕСТВА У ДЕТЕЙ СТАРШЕГО ДОШКОЛЬНОГО ВОЗРАСТА </a:t>
            </a:r>
            <a:r>
              <a:rPr lang="ru-RU" sz="1600" dirty="0" smtClean="0">
                <a:solidFill>
                  <a:schemeClr val="tx1"/>
                </a:solidFill>
                <a:effectLst/>
                <a:latin typeface="Calibri"/>
                <a:ea typeface="Calibri"/>
                <a:cs typeface="Times New Roman"/>
              </a:rPr>
              <a:t/>
            </a:r>
            <a:br>
              <a:rPr lang="ru-RU" sz="1600" dirty="0" smtClean="0">
                <a:solidFill>
                  <a:schemeClr val="tx1"/>
                </a:solidFill>
                <a:effectLst/>
                <a:latin typeface="Calibri"/>
                <a:ea typeface="Calibri"/>
                <a:cs typeface="Times New Roman"/>
              </a:rPr>
            </a:br>
            <a:r>
              <a:rPr lang="ru-RU" sz="1600" b="0" dirty="0" smtClean="0">
                <a:solidFill>
                  <a:schemeClr val="tx1"/>
                </a:solidFill>
                <a:effectLst/>
                <a:latin typeface="Times New Roman"/>
                <a:ea typeface="Calibri"/>
                <a:cs typeface="Times New Roman"/>
              </a:rPr>
              <a:t>44.02.01</a:t>
            </a:r>
            <a:r>
              <a:rPr lang="ru-RU" sz="1600" b="0" dirty="0">
                <a:solidFill>
                  <a:schemeClr val="tx1"/>
                </a:solidFill>
                <a:effectLst/>
                <a:latin typeface="Times New Roman"/>
                <a:ea typeface="Calibri"/>
                <a:cs typeface="Times New Roman"/>
              </a:rPr>
              <a:t>. Дошкольное образование</a:t>
            </a:r>
            <a:r>
              <a:rPr lang="ru-RU" sz="1200" b="0" dirty="0">
                <a:solidFill>
                  <a:schemeClr val="tx1"/>
                </a:solidFill>
                <a:effectLst/>
                <a:latin typeface="Calibri"/>
                <a:ea typeface="Calibri"/>
                <a:cs typeface="Times New Roman"/>
              </a:rPr>
              <a:t/>
            </a:r>
            <a:br>
              <a:rPr lang="ru-RU" sz="1200" b="0" dirty="0">
                <a:solidFill>
                  <a:schemeClr val="tx1"/>
                </a:solidFill>
                <a:effectLst/>
                <a:latin typeface="Calibri"/>
                <a:ea typeface="Calibri"/>
                <a:cs typeface="Times New Roman"/>
              </a:rPr>
            </a:br>
            <a:r>
              <a:rPr lang="ru-RU" sz="1200" b="0" dirty="0">
                <a:solidFill>
                  <a:schemeClr val="tx1"/>
                </a:solidFill>
                <a:effectLst/>
                <a:latin typeface="Calibri"/>
                <a:ea typeface="Calibri"/>
                <a:cs typeface="Times New Roman"/>
              </a:rPr>
              <a:t/>
            </a:r>
            <a:br>
              <a:rPr lang="ru-RU" sz="1200" b="0" dirty="0">
                <a:solidFill>
                  <a:schemeClr val="tx1"/>
                </a:solidFill>
                <a:effectLst/>
                <a:latin typeface="Calibri"/>
                <a:ea typeface="Calibri"/>
                <a:cs typeface="Times New Roman"/>
              </a:rPr>
            </a:br>
            <a:endParaRPr lang="ru-RU" sz="1600" b="0" dirty="0">
              <a:solidFill>
                <a:schemeClr val="tx1"/>
              </a:solidFill>
              <a:latin typeface="Times New Roman" pitchFamily="18" charset="0"/>
              <a:cs typeface="Times New Roman" pitchFamily="18" charset="0"/>
            </a:endParaRPr>
          </a:p>
        </p:txBody>
      </p:sp>
      <p:sp>
        <p:nvSpPr>
          <p:cNvPr id="4" name="Прямоугольник 3"/>
          <p:cNvSpPr/>
          <p:nvPr/>
        </p:nvSpPr>
        <p:spPr>
          <a:xfrm>
            <a:off x="827584" y="12220"/>
            <a:ext cx="7200800" cy="769441"/>
          </a:xfrm>
          <a:prstGeom prst="rect">
            <a:avLst/>
          </a:prstGeom>
        </p:spPr>
        <p:txBody>
          <a:bodyPr wrap="square">
            <a:spAutoFit/>
          </a:bodyPr>
          <a:lstStyle/>
          <a:p>
            <a:pPr algn="ctr"/>
            <a:r>
              <a:rPr lang="ru-RU" sz="1100" dirty="0">
                <a:latin typeface="Times New Roman" pitchFamily="18" charset="0"/>
                <a:cs typeface="Times New Roman" pitchFamily="18" charset="0"/>
              </a:rPr>
              <a:t>Министерство </a:t>
            </a:r>
            <a:r>
              <a:rPr lang="ru-RU" sz="1100" dirty="0" smtClean="0">
                <a:latin typeface="Times New Roman" pitchFamily="18" charset="0"/>
                <a:cs typeface="Times New Roman" pitchFamily="18" charset="0"/>
              </a:rPr>
              <a:t>образования и молодежной политики Свердловской </a:t>
            </a:r>
            <a:r>
              <a:rPr lang="ru-RU" sz="1100" dirty="0">
                <a:latin typeface="Times New Roman" pitchFamily="18" charset="0"/>
                <a:cs typeface="Times New Roman" pitchFamily="18" charset="0"/>
              </a:rPr>
              <a:t>области</a:t>
            </a:r>
          </a:p>
          <a:p>
            <a:pPr algn="ctr"/>
            <a:r>
              <a:rPr lang="ru-RU" sz="1100" dirty="0">
                <a:latin typeface="Times New Roman" pitchFamily="18" charset="0"/>
                <a:cs typeface="Times New Roman" pitchFamily="18" charset="0"/>
              </a:rPr>
              <a:t>Государственное </a:t>
            </a:r>
            <a:r>
              <a:rPr lang="ru-RU" sz="1100" dirty="0" smtClean="0">
                <a:latin typeface="Times New Roman" pitchFamily="18" charset="0"/>
                <a:cs typeface="Times New Roman" pitchFamily="18" charset="0"/>
              </a:rPr>
              <a:t>автономное </a:t>
            </a:r>
            <a:r>
              <a:rPr lang="ru-RU" sz="1100" dirty="0">
                <a:latin typeface="Times New Roman" pitchFamily="18" charset="0"/>
                <a:cs typeface="Times New Roman" pitchFamily="18" charset="0"/>
              </a:rPr>
              <a:t>профессиональное образовательное </a:t>
            </a:r>
            <a:r>
              <a:rPr lang="ru-RU" sz="1100" dirty="0" smtClean="0">
                <a:latin typeface="Times New Roman" pitchFamily="18" charset="0"/>
                <a:cs typeface="Times New Roman" pitchFamily="18" charset="0"/>
              </a:rPr>
              <a:t>учреждение </a:t>
            </a:r>
          </a:p>
          <a:p>
            <a:pPr algn="ctr"/>
            <a:r>
              <a:rPr lang="ru-RU" sz="1100" dirty="0" smtClean="0">
                <a:latin typeface="Times New Roman" pitchFamily="18" charset="0"/>
                <a:cs typeface="Times New Roman" pitchFamily="18" charset="0"/>
              </a:rPr>
              <a:t>Свердловской </a:t>
            </a:r>
            <a:r>
              <a:rPr lang="ru-RU" sz="1100" dirty="0">
                <a:latin typeface="Times New Roman" pitchFamily="18" charset="0"/>
                <a:cs typeface="Times New Roman" pitchFamily="18" charset="0"/>
              </a:rPr>
              <a:t>области</a:t>
            </a:r>
          </a:p>
          <a:p>
            <a:pPr algn="ctr"/>
            <a:r>
              <a:rPr lang="ru-RU" sz="1100" dirty="0" smtClean="0">
                <a:latin typeface="Times New Roman" pitchFamily="18" charset="0"/>
                <a:cs typeface="Times New Roman" pitchFamily="18" charset="0"/>
              </a:rPr>
              <a:t>«</a:t>
            </a:r>
            <a:r>
              <a:rPr lang="ru-RU" sz="1100" dirty="0" err="1" smtClean="0">
                <a:latin typeface="Times New Roman" pitchFamily="18" charset="0"/>
                <a:cs typeface="Times New Roman" pitchFamily="18" charset="0"/>
              </a:rPr>
              <a:t>Камышловский</a:t>
            </a:r>
            <a:r>
              <a:rPr lang="ru-RU" sz="1100" dirty="0" smtClean="0">
                <a:latin typeface="Times New Roman" pitchFamily="18" charset="0"/>
                <a:cs typeface="Times New Roman" pitchFamily="18" charset="0"/>
              </a:rPr>
              <a:t> </a:t>
            </a:r>
            <a:r>
              <a:rPr lang="ru-RU" sz="1100" dirty="0">
                <a:latin typeface="Times New Roman" pitchFamily="18" charset="0"/>
                <a:cs typeface="Times New Roman" pitchFamily="18" charset="0"/>
              </a:rPr>
              <a:t>педагогический </a:t>
            </a:r>
            <a:r>
              <a:rPr lang="ru-RU" sz="1100" dirty="0" smtClean="0">
                <a:latin typeface="Times New Roman" pitchFamily="18" charset="0"/>
                <a:cs typeface="Times New Roman" pitchFamily="18" charset="0"/>
              </a:rPr>
              <a:t>колледж»</a:t>
            </a:r>
            <a:endParaRPr lang="ru-RU" sz="1100" dirty="0">
              <a:latin typeface="Times New Roman" pitchFamily="18" charset="0"/>
              <a:cs typeface="Times New Roman" pitchFamily="18" charset="0"/>
            </a:endParaRPr>
          </a:p>
        </p:txBody>
      </p:sp>
      <p:sp>
        <p:nvSpPr>
          <p:cNvPr id="5" name="Прямоугольник 4"/>
          <p:cNvSpPr/>
          <p:nvPr/>
        </p:nvSpPr>
        <p:spPr>
          <a:xfrm>
            <a:off x="3779912" y="6021288"/>
            <a:ext cx="1834348" cy="369332"/>
          </a:xfrm>
          <a:prstGeom prst="rect">
            <a:avLst/>
          </a:prstGeom>
        </p:spPr>
        <p:txBody>
          <a:bodyPr wrap="none">
            <a:spAutoFit/>
          </a:bodyPr>
          <a:lstStyle/>
          <a:p>
            <a:r>
              <a:rPr lang="ru-RU" dirty="0">
                <a:latin typeface="Times New Roman" pitchFamily="18" charset="0"/>
                <a:cs typeface="Times New Roman" pitchFamily="18" charset="0"/>
              </a:rPr>
              <a:t>Камышлов, </a:t>
            </a:r>
            <a:r>
              <a:rPr lang="ru-RU" dirty="0" smtClean="0">
                <a:latin typeface="Times New Roman" pitchFamily="18" charset="0"/>
                <a:cs typeface="Times New Roman" pitchFamily="18" charset="0"/>
              </a:rPr>
              <a:t>2020</a:t>
            </a:r>
            <a:endParaRPr lang="ru-RU" dirty="0">
              <a:latin typeface="Times New Roman" pitchFamily="18" charset="0"/>
              <a:cs typeface="Times New Roman" pitchFamily="18" charset="0"/>
            </a:endParaRPr>
          </a:p>
        </p:txBody>
      </p:sp>
      <p:pic>
        <p:nvPicPr>
          <p:cNvPr id="1026" name="Picture 2" descr="https://i2.rozetka.ua/goods/8663306/60474650_images_866330624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005064"/>
            <a:ext cx="2494970" cy="249497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703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87624" y="260648"/>
            <a:ext cx="6885384" cy="897280"/>
          </a:xfrm>
        </p:spPr>
        <p:txBody>
          <a:bodyPr>
            <a:normAutofit fontScale="70000" lnSpcReduction="20000"/>
          </a:bodyPr>
          <a:lstStyle/>
          <a:p>
            <a:pPr marL="45720" indent="0" algn="ctr">
              <a:buNone/>
            </a:pPr>
            <a:r>
              <a:rPr lang="ru-RU" sz="4800" b="1" dirty="0" smtClean="0">
                <a:latin typeface="Times New Roman" pitchFamily="18" charset="0"/>
                <a:cs typeface="Times New Roman" pitchFamily="18" charset="0"/>
              </a:rPr>
              <a:t>ТЕХНИЧЕСКОЕ ТВОРЧЕСТВО</a:t>
            </a:r>
            <a:endParaRPr lang="ru-RU" sz="4800" b="1" dirty="0">
              <a:latin typeface="Times New Roman" pitchFamily="18" charset="0"/>
              <a:cs typeface="Times New Roman" pitchFamily="18" charset="0"/>
            </a:endParaRPr>
          </a:p>
        </p:txBody>
      </p:sp>
      <p:pic>
        <p:nvPicPr>
          <p:cNvPr id="4098" name="Picture 2" descr="https://image.jimcdn.com/app/cms/image/transf/none/path/s16f69a1f8c7e8dc9/image/i4bde22c7e7e82920/version/1513062803/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77274"/>
            <a:ext cx="7920880" cy="445549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062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3212210"/>
            <a:ext cx="2808311" cy="461665"/>
          </a:xfrm>
          <a:prstGeom prst="rect">
            <a:avLst/>
          </a:prstGeom>
        </p:spPr>
        <p:txBody>
          <a:bodyPr wrap="square">
            <a:spAutoFit/>
          </a:bodyPr>
          <a:lstStyle/>
          <a:p>
            <a:r>
              <a:rPr lang="ru-RU" sz="2400" b="1" dirty="0">
                <a:solidFill>
                  <a:srgbClr val="FF0000"/>
                </a:solidFill>
                <a:latin typeface="Times New Roman" pitchFamily="18" charset="0"/>
                <a:cs typeface="Times New Roman" pitchFamily="18" charset="0"/>
              </a:rPr>
              <a:t>Н. Н. </a:t>
            </a:r>
            <a:r>
              <a:rPr lang="ru-RU" sz="2400" b="1" dirty="0" err="1" smtClean="0">
                <a:solidFill>
                  <a:srgbClr val="FF0000"/>
                </a:solidFill>
                <a:latin typeface="Times New Roman" pitchFamily="18" charset="0"/>
                <a:cs typeface="Times New Roman" pitchFamily="18" charset="0"/>
              </a:rPr>
              <a:t>Поддьяков</a:t>
            </a:r>
            <a:r>
              <a:rPr lang="ru-RU" sz="2400" b="1" dirty="0" smtClean="0">
                <a:solidFill>
                  <a:srgbClr val="FF0000"/>
                </a:solidFill>
                <a:latin typeface="Times New Roman" pitchFamily="18" charset="0"/>
                <a:cs typeface="Times New Roman" pitchFamily="18" charset="0"/>
              </a:rPr>
              <a:t> </a:t>
            </a:r>
            <a:endParaRPr lang="ru-RU" sz="2400" b="1" dirty="0">
              <a:solidFill>
                <a:srgbClr val="FF0000"/>
              </a:solidFill>
              <a:latin typeface="Times New Roman" pitchFamily="18" charset="0"/>
              <a:cs typeface="Times New Roman" pitchFamily="18" charset="0"/>
            </a:endParaRPr>
          </a:p>
        </p:txBody>
      </p:sp>
      <p:sp>
        <p:nvSpPr>
          <p:cNvPr id="4" name="Прямоугольник 3"/>
          <p:cNvSpPr/>
          <p:nvPr/>
        </p:nvSpPr>
        <p:spPr>
          <a:xfrm>
            <a:off x="6084881" y="3257939"/>
            <a:ext cx="3024336" cy="461665"/>
          </a:xfrm>
          <a:prstGeom prst="rect">
            <a:avLst/>
          </a:prstGeom>
        </p:spPr>
        <p:txBody>
          <a:bodyPr wrap="square">
            <a:spAutoFit/>
          </a:bodyPr>
          <a:lstStyle/>
          <a:p>
            <a:r>
              <a:rPr lang="ru-RU" sz="2400" b="1" dirty="0">
                <a:solidFill>
                  <a:srgbClr val="FF0000"/>
                </a:solidFill>
                <a:latin typeface="Times New Roman" pitchFamily="18" charset="0"/>
                <a:cs typeface="Times New Roman" pitchFamily="18" charset="0"/>
              </a:rPr>
              <a:t>В. А. </a:t>
            </a:r>
            <a:r>
              <a:rPr lang="ru-RU" sz="2400" b="1" dirty="0" err="1" smtClean="0">
                <a:solidFill>
                  <a:srgbClr val="FF0000"/>
                </a:solidFill>
                <a:latin typeface="Times New Roman" pitchFamily="18" charset="0"/>
                <a:cs typeface="Times New Roman" pitchFamily="18" charset="0"/>
              </a:rPr>
              <a:t>Крутецкий</a:t>
            </a:r>
            <a:r>
              <a:rPr lang="ru-RU" sz="2400" b="1" dirty="0" smtClean="0">
                <a:solidFill>
                  <a:srgbClr val="FF0000"/>
                </a:solidFill>
                <a:latin typeface="Times New Roman" pitchFamily="18" charset="0"/>
                <a:cs typeface="Times New Roman" pitchFamily="18" charset="0"/>
              </a:rPr>
              <a:t> </a:t>
            </a:r>
            <a:endParaRPr lang="ru-RU" sz="2400" b="1" dirty="0">
              <a:solidFill>
                <a:srgbClr val="FF0000"/>
              </a:solidFill>
              <a:latin typeface="Times New Roman" pitchFamily="18" charset="0"/>
              <a:cs typeface="Times New Roman" pitchFamily="18" charset="0"/>
            </a:endParaRPr>
          </a:p>
        </p:txBody>
      </p:sp>
      <p:sp>
        <p:nvSpPr>
          <p:cNvPr id="5" name="Прямоугольник 4"/>
          <p:cNvSpPr/>
          <p:nvPr/>
        </p:nvSpPr>
        <p:spPr>
          <a:xfrm>
            <a:off x="2187345" y="6298117"/>
            <a:ext cx="3168350" cy="461665"/>
          </a:xfrm>
          <a:prstGeom prst="rect">
            <a:avLst/>
          </a:prstGeom>
        </p:spPr>
        <p:txBody>
          <a:bodyPr wrap="square">
            <a:spAutoFit/>
          </a:bodyPr>
          <a:lstStyle/>
          <a:p>
            <a:r>
              <a:rPr lang="ru-RU" sz="2400" b="1" dirty="0">
                <a:solidFill>
                  <a:srgbClr val="FF0000"/>
                </a:solidFill>
                <a:latin typeface="Times New Roman" pitchFamily="18" charset="0"/>
                <a:cs typeface="Times New Roman" pitchFamily="18" charset="0"/>
              </a:rPr>
              <a:t>Л. </a:t>
            </a:r>
            <a:r>
              <a:rPr lang="ru-RU" sz="2400" b="1" dirty="0" err="1" smtClean="0">
                <a:solidFill>
                  <a:srgbClr val="FF0000"/>
                </a:solidFill>
                <a:latin typeface="Times New Roman" pitchFamily="18" charset="0"/>
                <a:cs typeface="Times New Roman" pitchFamily="18" charset="0"/>
              </a:rPr>
              <a:t>Терстон</a:t>
            </a:r>
            <a:endParaRPr lang="ru-RU" sz="2400" b="1" dirty="0">
              <a:solidFill>
                <a:srgbClr val="FF0000"/>
              </a:solidFill>
              <a:latin typeface="Times New Roman" pitchFamily="18" charset="0"/>
              <a:cs typeface="Times New Roman" pitchFamily="18" charset="0"/>
            </a:endParaRPr>
          </a:p>
        </p:txBody>
      </p:sp>
      <p:sp>
        <p:nvSpPr>
          <p:cNvPr id="6" name="Прямоугольник 5"/>
          <p:cNvSpPr/>
          <p:nvPr/>
        </p:nvSpPr>
        <p:spPr>
          <a:xfrm>
            <a:off x="3347863" y="3250514"/>
            <a:ext cx="2592287" cy="461665"/>
          </a:xfrm>
          <a:prstGeom prst="rect">
            <a:avLst/>
          </a:prstGeom>
        </p:spPr>
        <p:txBody>
          <a:bodyPr wrap="square">
            <a:spAutoFit/>
          </a:bodyPr>
          <a:lstStyle/>
          <a:p>
            <a:r>
              <a:rPr lang="ru-RU" sz="2400" b="1" dirty="0">
                <a:solidFill>
                  <a:srgbClr val="FF0000"/>
                </a:solidFill>
                <a:latin typeface="Times New Roman" pitchFamily="18" charset="0"/>
                <a:cs typeface="Times New Roman" pitchFamily="18" charset="0"/>
              </a:rPr>
              <a:t>В. Ю. Шурыгин </a:t>
            </a:r>
          </a:p>
        </p:txBody>
      </p:sp>
      <p:sp>
        <p:nvSpPr>
          <p:cNvPr id="7" name="Прямоугольник 6"/>
          <p:cNvSpPr/>
          <p:nvPr/>
        </p:nvSpPr>
        <p:spPr>
          <a:xfrm>
            <a:off x="5076056" y="6309320"/>
            <a:ext cx="3072758" cy="461665"/>
          </a:xfrm>
          <a:prstGeom prst="rect">
            <a:avLst/>
          </a:prstGeom>
        </p:spPr>
        <p:txBody>
          <a:bodyPr wrap="square">
            <a:spAutoFit/>
          </a:bodyPr>
          <a:lstStyle/>
          <a:p>
            <a:r>
              <a:rPr lang="ru-RU" sz="2400" b="1" dirty="0">
                <a:solidFill>
                  <a:srgbClr val="FF0000"/>
                </a:solidFill>
                <a:latin typeface="Times New Roman" pitchFamily="18" charset="0"/>
                <a:cs typeface="Times New Roman" pitchFamily="18" charset="0"/>
              </a:rPr>
              <a:t>А. В. Дерягин</a:t>
            </a:r>
          </a:p>
        </p:txBody>
      </p:sp>
      <p:pic>
        <p:nvPicPr>
          <p:cNvPr id="3074" name="Picture 2" descr="http://naukarao.narod.ru/poddyako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081" y="507264"/>
            <a:ext cx="1794190" cy="270494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3076" name="Picture 4" descr="http://re.tusur.ru/export/sites/ru.tusur.re/2014/08/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0247" y="499802"/>
            <a:ext cx="1788087" cy="268380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3078" name="Picture 6" descr="https://www.vesmirbooks.ru/upload/iblock/84c/medvedev.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192" y="474828"/>
            <a:ext cx="1962486" cy="270494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3080" name="Picture 8" descr="https://www.psychometricsociety.org/sites/default/files/content_image/Louis_L_Thurstone_A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46150" y="3748152"/>
            <a:ext cx="1961551" cy="251802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3082" name="Picture 10" descr="http://esu.com.ua/images/article_images/G/tom7-1388.jpg"/>
          <p:cNvPicPr>
            <a:picLocks noChangeAspect="1" noChangeArrowheads="1"/>
          </p:cNvPicPr>
          <p:nvPr/>
        </p:nvPicPr>
        <p:blipFill rotWithShape="1">
          <a:blip r:embed="rId6">
            <a:extLst>
              <a:ext uri="{28A0092B-C50C-407E-A947-70E740481C1C}">
                <a14:useLocalDpi xmlns:a14="http://schemas.microsoft.com/office/drawing/2010/main" val="0"/>
              </a:ext>
            </a:extLst>
          </a:blip>
          <a:srcRect r="11355"/>
          <a:stretch/>
        </p:blipFill>
        <p:spPr bwMode="auto">
          <a:xfrm>
            <a:off x="5200103" y="3772560"/>
            <a:ext cx="1840098" cy="249361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801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75951" y="330222"/>
            <a:ext cx="8352928" cy="5693866"/>
          </a:xfrm>
          <a:prstGeom prst="rect">
            <a:avLst/>
          </a:prstGeom>
        </p:spPr>
        <p:txBody>
          <a:bodyPr wrap="square">
            <a:spAutoFit/>
          </a:bodyPr>
          <a:lstStyle/>
          <a:p>
            <a:r>
              <a:rPr lang="ru-RU" sz="4000" b="1" dirty="0" smtClean="0">
                <a:solidFill>
                  <a:srgbClr val="FF0000"/>
                </a:solidFill>
                <a:latin typeface="Times New Roman" pitchFamily="18" charset="0"/>
                <a:cs typeface="Times New Roman" pitchFamily="18" charset="0"/>
              </a:rPr>
              <a:t>МОДЕЛИРОВАНИЕ</a:t>
            </a:r>
            <a:r>
              <a:rPr lang="ru-RU" sz="1400" dirty="0" smtClean="0"/>
              <a:t> </a:t>
            </a:r>
            <a:r>
              <a:rPr lang="ru-RU" sz="3600" dirty="0" smtClean="0">
                <a:latin typeface="Times New Roman" pitchFamily="18" charset="0"/>
                <a:cs typeface="Times New Roman" pitchFamily="18" charset="0"/>
              </a:rPr>
              <a:t>– </a:t>
            </a:r>
            <a:r>
              <a:rPr lang="ru-RU" sz="3600" dirty="0">
                <a:latin typeface="Times New Roman" pitchFamily="18" charset="0"/>
                <a:cs typeface="Times New Roman" pitchFamily="18" charset="0"/>
              </a:rPr>
              <a:t>исследование </a:t>
            </a:r>
            <a:endParaRPr lang="ru-RU" sz="3600" dirty="0" smtClean="0">
              <a:latin typeface="Times New Roman" pitchFamily="18" charset="0"/>
              <a:cs typeface="Times New Roman" pitchFamily="18" charset="0"/>
            </a:endParaRPr>
          </a:p>
          <a:p>
            <a:r>
              <a:rPr lang="ru-RU" sz="3600" dirty="0" smtClean="0">
                <a:latin typeface="Times New Roman" pitchFamily="18" charset="0"/>
                <a:cs typeface="Times New Roman" pitchFamily="18" charset="0"/>
              </a:rPr>
              <a:t>объектов </a:t>
            </a:r>
            <a:r>
              <a:rPr lang="ru-RU" sz="3600" dirty="0">
                <a:latin typeface="Times New Roman" pitchFamily="18" charset="0"/>
                <a:cs typeface="Times New Roman" pitchFamily="18" charset="0"/>
              </a:rPr>
              <a:t>познания на их моделях; построение и </a:t>
            </a:r>
            <a:endParaRPr lang="ru-RU" sz="3600" dirty="0" smtClean="0">
              <a:latin typeface="Times New Roman" pitchFamily="18" charset="0"/>
              <a:cs typeface="Times New Roman" pitchFamily="18" charset="0"/>
            </a:endParaRPr>
          </a:p>
          <a:p>
            <a:r>
              <a:rPr lang="ru-RU" sz="3600" dirty="0" smtClean="0">
                <a:latin typeface="Times New Roman" pitchFamily="18" charset="0"/>
                <a:cs typeface="Times New Roman" pitchFamily="18" charset="0"/>
              </a:rPr>
              <a:t>изучение </a:t>
            </a:r>
            <a:r>
              <a:rPr lang="ru-RU" sz="3600" dirty="0">
                <a:latin typeface="Times New Roman" pitchFamily="18" charset="0"/>
                <a:cs typeface="Times New Roman" pitchFamily="18" charset="0"/>
              </a:rPr>
              <a:t>моделей </a:t>
            </a:r>
            <a:endParaRPr lang="ru-RU" sz="3600" dirty="0" smtClean="0">
              <a:latin typeface="Times New Roman" pitchFamily="18" charset="0"/>
              <a:cs typeface="Times New Roman" pitchFamily="18" charset="0"/>
            </a:endParaRPr>
          </a:p>
          <a:p>
            <a:r>
              <a:rPr lang="ru-RU" sz="3600" dirty="0" smtClean="0">
                <a:latin typeface="Times New Roman" pitchFamily="18" charset="0"/>
                <a:cs typeface="Times New Roman" pitchFamily="18" charset="0"/>
              </a:rPr>
              <a:t>реально </a:t>
            </a:r>
            <a:r>
              <a:rPr lang="ru-RU" sz="3600" dirty="0">
                <a:latin typeface="Times New Roman" pitchFamily="18" charset="0"/>
                <a:cs typeface="Times New Roman" pitchFamily="18" charset="0"/>
              </a:rPr>
              <a:t>существующих </a:t>
            </a:r>
            <a:endParaRPr lang="ru-RU" sz="3600" dirty="0" smtClean="0">
              <a:latin typeface="Times New Roman" pitchFamily="18" charset="0"/>
              <a:cs typeface="Times New Roman" pitchFamily="18" charset="0"/>
            </a:endParaRPr>
          </a:p>
          <a:p>
            <a:r>
              <a:rPr lang="ru-RU" sz="3600" dirty="0" smtClean="0">
                <a:latin typeface="Times New Roman" pitchFamily="18" charset="0"/>
                <a:cs typeface="Times New Roman" pitchFamily="18" charset="0"/>
              </a:rPr>
              <a:t>объектов</a:t>
            </a:r>
            <a:r>
              <a:rPr lang="ru-RU" sz="3600" dirty="0">
                <a:latin typeface="Times New Roman" pitchFamily="18" charset="0"/>
                <a:cs typeface="Times New Roman" pitchFamily="18" charset="0"/>
              </a:rPr>
              <a:t>, процессов </a:t>
            </a:r>
            <a:endParaRPr lang="ru-RU" sz="3600" dirty="0" smtClean="0">
              <a:latin typeface="Times New Roman" pitchFamily="18" charset="0"/>
              <a:cs typeface="Times New Roman" pitchFamily="18" charset="0"/>
            </a:endParaRPr>
          </a:p>
          <a:p>
            <a:r>
              <a:rPr lang="ru-RU" sz="3600" dirty="0" smtClean="0">
                <a:latin typeface="Times New Roman" pitchFamily="18" charset="0"/>
                <a:cs typeface="Times New Roman" pitchFamily="18" charset="0"/>
              </a:rPr>
              <a:t>или </a:t>
            </a:r>
            <a:r>
              <a:rPr lang="ru-RU" sz="3600" dirty="0">
                <a:latin typeface="Times New Roman" pitchFamily="18" charset="0"/>
                <a:cs typeface="Times New Roman" pitchFamily="18" charset="0"/>
              </a:rPr>
              <a:t>явлений с целью </a:t>
            </a:r>
            <a:endParaRPr lang="ru-RU" sz="3600" dirty="0" smtClean="0">
              <a:latin typeface="Times New Roman" pitchFamily="18" charset="0"/>
              <a:cs typeface="Times New Roman" pitchFamily="18" charset="0"/>
            </a:endParaRPr>
          </a:p>
          <a:p>
            <a:r>
              <a:rPr lang="ru-RU" sz="3600" dirty="0" smtClean="0">
                <a:latin typeface="Times New Roman" pitchFamily="18" charset="0"/>
                <a:cs typeface="Times New Roman" pitchFamily="18" charset="0"/>
              </a:rPr>
              <a:t>получения </a:t>
            </a:r>
            <a:r>
              <a:rPr lang="ru-RU" sz="3600" dirty="0">
                <a:latin typeface="Times New Roman" pitchFamily="18" charset="0"/>
                <a:cs typeface="Times New Roman" pitchFamily="18" charset="0"/>
              </a:rPr>
              <a:t>объяснений этих явлений, а также для предсказания явлений, интересующих исследователя.</a:t>
            </a:r>
          </a:p>
        </p:txBody>
      </p:sp>
      <p:pic>
        <p:nvPicPr>
          <p:cNvPr id="1026" name="Picture 2" descr="https://ibs-link.ru/upload/iblock/576/576a0131c9a11620e699d078ebd0e96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51" y="1853523"/>
            <a:ext cx="3471028" cy="24971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860510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259632" y="260648"/>
            <a:ext cx="6885384" cy="897280"/>
          </a:xfrm>
        </p:spPr>
        <p:txBody>
          <a:bodyPr>
            <a:normAutofit fontScale="62500" lnSpcReduction="20000"/>
          </a:bodyPr>
          <a:lstStyle/>
          <a:p>
            <a:pPr marL="45720" indent="0" algn="ctr">
              <a:buNone/>
            </a:pPr>
            <a:r>
              <a:rPr lang="ru-RU" sz="4800" b="1" dirty="0" smtClean="0">
                <a:solidFill>
                  <a:srgbClr val="FF0000"/>
                </a:solidFill>
                <a:latin typeface="Times New Roman" pitchFamily="18" charset="0"/>
                <a:cs typeface="Times New Roman" pitchFamily="18" charset="0"/>
              </a:rPr>
              <a:t>СПОСОБЫ 3</a:t>
            </a:r>
            <a:r>
              <a:rPr lang="en-US" sz="4800" b="1" dirty="0" smtClean="0">
                <a:solidFill>
                  <a:srgbClr val="FF0000"/>
                </a:solidFill>
                <a:latin typeface="Times New Roman" pitchFamily="18" charset="0"/>
                <a:cs typeface="Times New Roman" pitchFamily="18" charset="0"/>
              </a:rPr>
              <a:t>D-</a:t>
            </a:r>
            <a:r>
              <a:rPr lang="ru-RU" sz="4800" b="1" dirty="0" smtClean="0">
                <a:solidFill>
                  <a:srgbClr val="FF0000"/>
                </a:solidFill>
                <a:latin typeface="Times New Roman" pitchFamily="18" charset="0"/>
                <a:cs typeface="Times New Roman" pitchFamily="18" charset="0"/>
              </a:rPr>
              <a:t>МОДЕЛИРОВАНИЯ</a:t>
            </a:r>
            <a:endParaRPr lang="ru-RU" sz="4800" b="1" dirty="0">
              <a:solidFill>
                <a:srgbClr val="FF0000"/>
              </a:solidFill>
              <a:latin typeface="Times New Roman" pitchFamily="18" charset="0"/>
              <a:cs typeface="Times New Roman" pitchFamily="18" charset="0"/>
            </a:endParaRPr>
          </a:p>
        </p:txBody>
      </p:sp>
      <p:sp>
        <p:nvSpPr>
          <p:cNvPr id="2" name="Прямоугольник 1"/>
          <p:cNvSpPr/>
          <p:nvPr/>
        </p:nvSpPr>
        <p:spPr>
          <a:xfrm>
            <a:off x="656917" y="980728"/>
            <a:ext cx="3175237" cy="1200329"/>
          </a:xfrm>
          <a:prstGeom prst="rect">
            <a:avLst/>
          </a:prstGeom>
        </p:spPr>
        <p:txBody>
          <a:bodyPr wrap="square">
            <a:spAutoFit/>
          </a:bodyPr>
          <a:lstStyle/>
          <a:p>
            <a:r>
              <a:rPr lang="ru-RU" sz="2400" dirty="0">
                <a:latin typeface="Times New Roman" pitchFamily="18" charset="0"/>
                <a:cs typeface="Times New Roman" pitchFamily="18" charset="0"/>
              </a:rPr>
              <a:t>-моделирование из бумаги </a:t>
            </a:r>
            <a:r>
              <a:rPr lang="ru-RU" sz="2400" dirty="0" smtClean="0">
                <a:latin typeface="Times New Roman" pitchFamily="18" charset="0"/>
                <a:cs typeface="Times New Roman" pitchFamily="18" charset="0"/>
              </a:rPr>
              <a:t>в </a:t>
            </a:r>
            <a:r>
              <a:rPr lang="ru-RU" sz="2400" dirty="0">
                <a:latin typeface="Times New Roman" pitchFamily="18" charset="0"/>
                <a:cs typeface="Times New Roman" pitchFamily="18" charset="0"/>
              </a:rPr>
              <a:t>технике </a:t>
            </a:r>
            <a:endParaRPr lang="ru-RU" sz="2400" dirty="0" smtClean="0">
              <a:latin typeface="Times New Roman" pitchFamily="18" charset="0"/>
              <a:cs typeface="Times New Roman" pitchFamily="18" charset="0"/>
            </a:endParaRPr>
          </a:p>
          <a:p>
            <a:r>
              <a:rPr lang="ru-RU" sz="2400" dirty="0" err="1" smtClean="0">
                <a:latin typeface="Times New Roman" pitchFamily="18" charset="0"/>
                <a:cs typeface="Times New Roman" pitchFamily="18" charset="0"/>
              </a:rPr>
              <a:t>попье-моше</a:t>
            </a:r>
            <a:r>
              <a:rPr lang="ru-RU" sz="2400" dirty="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p:txBody>
      </p:sp>
      <p:sp>
        <p:nvSpPr>
          <p:cNvPr id="4" name="Прямоугольник 3"/>
          <p:cNvSpPr/>
          <p:nvPr/>
        </p:nvSpPr>
        <p:spPr>
          <a:xfrm>
            <a:off x="655146" y="2348880"/>
            <a:ext cx="4002182" cy="1569660"/>
          </a:xfrm>
          <a:prstGeom prst="rect">
            <a:avLst/>
          </a:prstGeom>
        </p:spPr>
        <p:txBody>
          <a:bodyPr wrap="square">
            <a:spAutoFit/>
          </a:bodyPr>
          <a:lstStyle/>
          <a:p>
            <a:pPr lvl="0"/>
            <a:r>
              <a:rPr lang="ru-RU" sz="2400" dirty="0">
                <a:solidFill>
                  <a:prstClr val="black"/>
                </a:solidFill>
                <a:latin typeface="Times New Roman" pitchFamily="18" charset="0"/>
                <a:cs typeface="Times New Roman" pitchFamily="18" charset="0"/>
              </a:rPr>
              <a:t>-моделирование с помощью компьютерной графики в специальных графических редакторах; </a:t>
            </a:r>
          </a:p>
        </p:txBody>
      </p:sp>
      <p:sp>
        <p:nvSpPr>
          <p:cNvPr id="5" name="Прямоугольник 4"/>
          <p:cNvSpPr/>
          <p:nvPr/>
        </p:nvSpPr>
        <p:spPr>
          <a:xfrm>
            <a:off x="656917" y="4121759"/>
            <a:ext cx="4572000" cy="830997"/>
          </a:xfrm>
          <a:prstGeom prst="rect">
            <a:avLst/>
          </a:prstGeom>
        </p:spPr>
        <p:txBody>
          <a:bodyPr>
            <a:spAutoFit/>
          </a:bodyPr>
          <a:lstStyle/>
          <a:p>
            <a:pPr lvl="0"/>
            <a:r>
              <a:rPr lang="ru-RU" sz="2400" dirty="0">
                <a:solidFill>
                  <a:prstClr val="black"/>
                </a:solidFill>
                <a:latin typeface="Times New Roman" pitchFamily="18" charset="0"/>
                <a:cs typeface="Times New Roman" pitchFamily="18" charset="0"/>
              </a:rPr>
              <a:t>-моделирование из конструктора </a:t>
            </a:r>
            <a:endParaRPr lang="ru-RU" sz="2400" dirty="0" smtClean="0">
              <a:solidFill>
                <a:prstClr val="black"/>
              </a:solidFill>
              <a:latin typeface="Times New Roman" pitchFamily="18" charset="0"/>
              <a:cs typeface="Times New Roman" pitchFamily="18" charset="0"/>
            </a:endParaRPr>
          </a:p>
          <a:p>
            <a:pPr lvl="0"/>
            <a:r>
              <a:rPr lang="ru-RU" sz="2400" dirty="0" smtClean="0">
                <a:solidFill>
                  <a:prstClr val="black"/>
                </a:solidFill>
                <a:latin typeface="Times New Roman" pitchFamily="18" charset="0"/>
                <a:cs typeface="Times New Roman" pitchFamily="18" charset="0"/>
              </a:rPr>
              <a:t>и </a:t>
            </a:r>
            <a:r>
              <a:rPr lang="ru-RU" sz="2400" dirty="0">
                <a:solidFill>
                  <a:prstClr val="black"/>
                </a:solidFill>
                <a:latin typeface="Times New Roman" pitchFamily="18" charset="0"/>
                <a:cs typeface="Times New Roman" pitchFamily="18" charset="0"/>
              </a:rPr>
              <a:t>бросовых материалов; </a:t>
            </a:r>
          </a:p>
        </p:txBody>
      </p:sp>
      <p:sp>
        <p:nvSpPr>
          <p:cNvPr id="6" name="Прямоугольник 5"/>
          <p:cNvSpPr/>
          <p:nvPr/>
        </p:nvSpPr>
        <p:spPr>
          <a:xfrm>
            <a:off x="656917" y="5301208"/>
            <a:ext cx="4572000" cy="830997"/>
          </a:xfrm>
          <a:prstGeom prst="rect">
            <a:avLst/>
          </a:prstGeom>
        </p:spPr>
        <p:txBody>
          <a:bodyPr>
            <a:spAutoFit/>
          </a:bodyPr>
          <a:lstStyle/>
          <a:p>
            <a:pPr lvl="0"/>
            <a:r>
              <a:rPr lang="ru-RU" sz="2400" dirty="0">
                <a:solidFill>
                  <a:prstClr val="black"/>
                </a:solidFill>
                <a:latin typeface="Times New Roman" pitchFamily="18" charset="0"/>
                <a:cs typeface="Times New Roman" pitchFamily="18" charset="0"/>
              </a:rPr>
              <a:t>-моделирование с помощью 3</a:t>
            </a:r>
            <a:r>
              <a:rPr lang="en-US" sz="2400" dirty="0">
                <a:solidFill>
                  <a:prstClr val="black"/>
                </a:solidFill>
                <a:latin typeface="Times New Roman" pitchFamily="18" charset="0"/>
                <a:cs typeface="Times New Roman" pitchFamily="18" charset="0"/>
              </a:rPr>
              <a:t>D</a:t>
            </a:r>
            <a:r>
              <a:rPr lang="ru-RU" sz="2400" dirty="0">
                <a:solidFill>
                  <a:prstClr val="black"/>
                </a:solidFill>
                <a:latin typeface="Times New Roman" pitchFamily="18" charset="0"/>
                <a:cs typeface="Times New Roman" pitchFamily="18" charset="0"/>
              </a:rPr>
              <a:t> принтера и 3</a:t>
            </a:r>
            <a:r>
              <a:rPr lang="en-US" sz="2400" dirty="0">
                <a:solidFill>
                  <a:prstClr val="black"/>
                </a:solidFill>
                <a:latin typeface="Times New Roman" pitchFamily="18" charset="0"/>
                <a:cs typeface="Times New Roman" pitchFamily="18" charset="0"/>
              </a:rPr>
              <a:t>D</a:t>
            </a:r>
            <a:r>
              <a:rPr lang="ru-RU" sz="2400" dirty="0">
                <a:solidFill>
                  <a:prstClr val="black"/>
                </a:solidFill>
                <a:latin typeface="Times New Roman" pitchFamily="18" charset="0"/>
                <a:cs typeface="Times New Roman" pitchFamily="18" charset="0"/>
              </a:rPr>
              <a:t> ручки. </a:t>
            </a:r>
          </a:p>
        </p:txBody>
      </p:sp>
      <p:pic>
        <p:nvPicPr>
          <p:cNvPr id="3076" name="Picture 4" descr="http://dizainvfoto.ru/wp-content/uploads/2018/04/pape-mashe-v-interere_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8807" y="889866"/>
            <a:ext cx="2146263" cy="17170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8" name="Picture 6" descr="http://school.usue.ru/public/files/2017/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1955"/>
          <a:stretch/>
        </p:blipFill>
        <p:spPr bwMode="auto">
          <a:xfrm>
            <a:off x="6258411" y="1609625"/>
            <a:ext cx="2262196" cy="17495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80" name="Picture 8" descr="https://cdn1-img.robotbaza.ru/images/products/1/244/23478516/huna-0088_%D0%BA%D0%BE%D0%BF%D0%B8%D1%8F.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367" t="3713" r="4599"/>
          <a:stretch/>
        </p:blipFill>
        <p:spPr bwMode="auto">
          <a:xfrm>
            <a:off x="5222377" y="3196087"/>
            <a:ext cx="2503807" cy="18681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82" name="Picture 10" descr="https://avatars.mds.yandex.net/get-pdb/1381440/b6b852ac-ce3e-41f7-8f8e-98f89200e5cc/s120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171" r="15205"/>
          <a:stretch/>
        </p:blipFill>
        <p:spPr bwMode="auto">
          <a:xfrm>
            <a:off x="6511191" y="4653136"/>
            <a:ext cx="2262196" cy="16392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643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29308" y="404664"/>
            <a:ext cx="6885384" cy="897280"/>
          </a:xfrm>
        </p:spPr>
        <p:txBody>
          <a:bodyPr>
            <a:normAutofit/>
          </a:bodyPr>
          <a:lstStyle/>
          <a:p>
            <a:pPr marL="45720" indent="0" algn="ctr">
              <a:buNone/>
            </a:pPr>
            <a:r>
              <a:rPr lang="ru-RU" sz="4800" b="1" dirty="0" smtClean="0">
                <a:solidFill>
                  <a:srgbClr val="FF0000"/>
                </a:solidFill>
                <a:latin typeface="Times New Roman" pitchFamily="18" charset="0"/>
                <a:cs typeface="Times New Roman" pitchFamily="18" charset="0"/>
              </a:rPr>
              <a:t>3</a:t>
            </a:r>
            <a:r>
              <a:rPr lang="en-US" sz="4800" b="1" dirty="0" smtClean="0">
                <a:solidFill>
                  <a:srgbClr val="FF0000"/>
                </a:solidFill>
                <a:latin typeface="Times New Roman" pitchFamily="18" charset="0"/>
                <a:cs typeface="Times New Roman" pitchFamily="18" charset="0"/>
              </a:rPr>
              <a:t>D </a:t>
            </a:r>
            <a:r>
              <a:rPr lang="ru-RU" sz="4800" b="1" dirty="0" smtClean="0">
                <a:solidFill>
                  <a:srgbClr val="FF0000"/>
                </a:solidFill>
                <a:latin typeface="Times New Roman" pitchFamily="18" charset="0"/>
                <a:cs typeface="Times New Roman" pitchFamily="18" charset="0"/>
              </a:rPr>
              <a:t>РУЧКИ</a:t>
            </a:r>
            <a:endParaRPr lang="ru-RU" sz="4800" b="1" dirty="0">
              <a:solidFill>
                <a:srgbClr val="FF0000"/>
              </a:solidFill>
              <a:latin typeface="Times New Roman" pitchFamily="18" charset="0"/>
              <a:cs typeface="Times New Roman" pitchFamily="18" charset="0"/>
            </a:endParaRPr>
          </a:p>
        </p:txBody>
      </p:sp>
      <p:sp>
        <p:nvSpPr>
          <p:cNvPr id="2" name="Прямоугольник 1"/>
          <p:cNvSpPr/>
          <p:nvPr/>
        </p:nvSpPr>
        <p:spPr>
          <a:xfrm>
            <a:off x="1286170" y="3292059"/>
            <a:ext cx="1965153" cy="523220"/>
          </a:xfrm>
          <a:prstGeom prst="rect">
            <a:avLst/>
          </a:prstGeom>
        </p:spPr>
        <p:txBody>
          <a:bodyPr wrap="none">
            <a:spAutoFit/>
          </a:bodyPr>
          <a:lstStyle/>
          <a:p>
            <a:r>
              <a:rPr lang="ru-RU" sz="2800" b="1" dirty="0">
                <a:solidFill>
                  <a:schemeClr val="accent1">
                    <a:lumMod val="75000"/>
                  </a:schemeClr>
                </a:solidFill>
                <a:latin typeface="Times New Roman" pitchFamily="18" charset="0"/>
                <a:cs typeface="Times New Roman" pitchFamily="18" charset="0"/>
              </a:rPr>
              <a:t>Х</a:t>
            </a:r>
            <a:r>
              <a:rPr lang="ru-RU" sz="2800" b="1" dirty="0" smtClean="0">
                <a:solidFill>
                  <a:schemeClr val="accent1">
                    <a:lumMod val="75000"/>
                  </a:schemeClr>
                </a:solidFill>
                <a:latin typeface="Times New Roman" pitchFamily="18" charset="0"/>
                <a:cs typeface="Times New Roman" pitchFamily="18" charset="0"/>
              </a:rPr>
              <a:t>олодные</a:t>
            </a:r>
            <a:r>
              <a:rPr lang="ru-RU" sz="2800" b="1" dirty="0" smtClean="0">
                <a:latin typeface="Times New Roman" pitchFamily="18" charset="0"/>
                <a:cs typeface="Times New Roman" pitchFamily="18" charset="0"/>
              </a:rPr>
              <a:t> </a:t>
            </a:r>
            <a:r>
              <a:rPr lang="ru-RU" dirty="0" smtClean="0"/>
              <a:t> </a:t>
            </a:r>
            <a:endParaRPr lang="ru-RU" dirty="0"/>
          </a:p>
        </p:txBody>
      </p:sp>
      <p:sp>
        <p:nvSpPr>
          <p:cNvPr id="4" name="Прямоугольник 3"/>
          <p:cNvSpPr/>
          <p:nvPr/>
        </p:nvSpPr>
        <p:spPr>
          <a:xfrm>
            <a:off x="6012160" y="3241920"/>
            <a:ext cx="2108173" cy="584775"/>
          </a:xfrm>
          <a:prstGeom prst="rect">
            <a:avLst/>
          </a:prstGeom>
        </p:spPr>
        <p:txBody>
          <a:bodyPr wrap="square">
            <a:spAutoFit/>
          </a:bodyPr>
          <a:lstStyle/>
          <a:p>
            <a:r>
              <a:rPr lang="ru-RU" sz="3200" b="1" dirty="0" smtClean="0">
                <a:solidFill>
                  <a:schemeClr val="accent1">
                    <a:lumMod val="75000"/>
                  </a:schemeClr>
                </a:solidFill>
                <a:latin typeface="Times New Roman" pitchFamily="18" charset="0"/>
                <a:cs typeface="Times New Roman" pitchFamily="18" charset="0"/>
              </a:rPr>
              <a:t>Горячие</a:t>
            </a:r>
            <a:endParaRPr lang="ru-RU" sz="3200" dirty="0">
              <a:solidFill>
                <a:schemeClr val="accent1">
                  <a:lumMod val="75000"/>
                </a:schemeClr>
              </a:solidFill>
              <a:latin typeface="Times New Roman" pitchFamily="18" charset="0"/>
              <a:cs typeface="Times New Roman" pitchFamily="18" charset="0"/>
            </a:endParaRPr>
          </a:p>
        </p:txBody>
      </p:sp>
      <p:pic>
        <p:nvPicPr>
          <p:cNvPr id="4098" name="Picture 2" descr="https://4909.ssl.1c-bitrix-cdn.ru/upload/iblock/00e/00e0c51542de86ff3d076cfe449d2f22.jpg?14818848589397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395080"/>
            <a:ext cx="3036665" cy="179213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4100" name="Picture 4" descr="https://krasnodar.umitoy.ru/upload/iblock/57a/57a4e5a93f4c23ab90687d593489645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107"/>
          <a:stretch/>
        </p:blipFill>
        <p:spPr bwMode="auto">
          <a:xfrm>
            <a:off x="5354026" y="1356397"/>
            <a:ext cx="2931795" cy="18308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4102" name="Picture 6" descr="https://i.pinimg.com/736x/c2/76/2a/c2762a1fb848064d450bed749dc3db5f.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4725143"/>
            <a:ext cx="1782747" cy="17827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4104" name="Picture 8" descr="https://im0-tub-ru.yandex.net/i?id=8c62e9da7c6424dad4749f08f17fe48a-l&amp;n=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42064" y="4573018"/>
            <a:ext cx="1944215" cy="194421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4106" name="Picture 10" descr="https://www.meleon.ru/upload/iblock/c78/5-_1_.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8250" y="4573018"/>
            <a:ext cx="1960400" cy="1960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4108" name="Picture 12" descr="https://mobile-data.com.ua/image/catalog/gadjets/3d4.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9813" r="3910"/>
          <a:stretch/>
        </p:blipFill>
        <p:spPr bwMode="auto">
          <a:xfrm>
            <a:off x="3563888" y="4394116"/>
            <a:ext cx="2153123" cy="215212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4110" name="Picture 14" descr="https://static-eu.insales.ru/images/products/1/5225/169792617/p_m7.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03162" y="4882891"/>
            <a:ext cx="1634342" cy="16343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880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04664"/>
            <a:ext cx="8208912" cy="1143000"/>
          </a:xfrm>
        </p:spPr>
        <p:txBody>
          <a:bodyPr/>
          <a:lstStyle/>
          <a:p>
            <a:pPr marL="0" indent="0" algn="ctr">
              <a:buNone/>
            </a:pPr>
            <a:r>
              <a:rPr lang="ru-RU" sz="2400" dirty="0" smtClean="0">
                <a:solidFill>
                  <a:srgbClr val="FF0000"/>
                </a:solidFill>
              </a:rPr>
              <a:t>Сборник по 3</a:t>
            </a:r>
            <a:r>
              <a:rPr lang="en-US" sz="2400" dirty="0" smtClean="0">
                <a:solidFill>
                  <a:srgbClr val="FF0000"/>
                </a:solidFill>
              </a:rPr>
              <a:t>D-</a:t>
            </a:r>
            <a:r>
              <a:rPr lang="ru-RU" sz="2400" dirty="0" smtClean="0">
                <a:solidFill>
                  <a:srgbClr val="FF0000"/>
                </a:solidFill>
              </a:rPr>
              <a:t>моделированию, направленный на развитие детского технического творчества у детей старшего дошкольного возраста</a:t>
            </a:r>
            <a:endParaRPr lang="ru-RU" sz="2400"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72816"/>
            <a:ext cx="3325647" cy="46986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4283968" y="2132856"/>
            <a:ext cx="4572000" cy="4025076"/>
          </a:xfrm>
          <a:prstGeom prst="rect">
            <a:avLst/>
          </a:prstGeom>
        </p:spPr>
        <p:txBody>
          <a:bodyPr>
            <a:spAutoFit/>
          </a:bodyPr>
          <a:lstStyle/>
          <a:p>
            <a:pPr indent="180340" algn="ctr">
              <a:lnSpc>
                <a:spcPct val="115000"/>
              </a:lnSpc>
              <a:spcAft>
                <a:spcPts val="0"/>
              </a:spcAft>
            </a:pPr>
            <a:r>
              <a:rPr lang="ru-RU" sz="2800" b="1" dirty="0">
                <a:solidFill>
                  <a:schemeClr val="accent1"/>
                </a:solidFill>
                <a:latin typeface="Times New Roman"/>
                <a:ea typeface="Times New Roman"/>
                <a:cs typeface="Times New Roman"/>
              </a:rPr>
              <a:t>Целью разработки сборника является: </a:t>
            </a:r>
            <a:endParaRPr lang="ru-RU" sz="2800" b="1" dirty="0" smtClean="0">
              <a:solidFill>
                <a:schemeClr val="accent1"/>
              </a:solidFill>
              <a:latin typeface="Times New Roman"/>
              <a:ea typeface="Times New Roman"/>
              <a:cs typeface="Times New Roman"/>
            </a:endParaRPr>
          </a:p>
          <a:p>
            <a:pPr indent="180340" algn="ctr">
              <a:lnSpc>
                <a:spcPct val="115000"/>
              </a:lnSpc>
              <a:spcAft>
                <a:spcPts val="0"/>
              </a:spcAft>
            </a:pPr>
            <a:r>
              <a:rPr lang="ru-RU" sz="2800" dirty="0" smtClean="0">
                <a:latin typeface="Times New Roman"/>
                <a:ea typeface="Times New Roman"/>
                <a:cs typeface="Times New Roman"/>
              </a:rPr>
              <a:t>подбор </a:t>
            </a:r>
            <a:r>
              <a:rPr lang="ru-RU" sz="2800" dirty="0">
                <a:latin typeface="Times New Roman"/>
                <a:ea typeface="Times New Roman"/>
                <a:cs typeface="Times New Roman"/>
              </a:rPr>
              <a:t>заданий по 3</a:t>
            </a:r>
            <a:r>
              <a:rPr lang="en-US" sz="2800" dirty="0">
                <a:latin typeface="Times New Roman"/>
                <a:ea typeface="Times New Roman"/>
                <a:cs typeface="Times New Roman"/>
              </a:rPr>
              <a:t>D</a:t>
            </a:r>
            <a:r>
              <a:rPr lang="ru-RU" sz="2800" dirty="0">
                <a:latin typeface="Times New Roman"/>
                <a:ea typeface="Times New Roman"/>
                <a:cs typeface="Times New Roman"/>
              </a:rPr>
              <a:t>-моделированию, направленные на развитие технического творчества у детей старшего дошкольного возраста.</a:t>
            </a:r>
            <a:endParaRPr lang="ru-RU" sz="2800" dirty="0">
              <a:effectLst/>
              <a:latin typeface="Calibri"/>
              <a:ea typeface="Calibri"/>
              <a:cs typeface="Times New Roman"/>
            </a:endParaRPr>
          </a:p>
        </p:txBody>
      </p:sp>
    </p:spTree>
    <p:extLst>
      <p:ext uri="{BB962C8B-B14F-4D97-AF65-F5344CB8AC3E}">
        <p14:creationId xmlns:p14="http://schemas.microsoft.com/office/powerpoint/2010/main" val="957604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404664"/>
            <a:ext cx="6512511" cy="1143000"/>
          </a:xfrm>
        </p:spPr>
        <p:txBody>
          <a:bodyPr/>
          <a:lstStyle/>
          <a:p>
            <a:pPr marL="0" indent="0" algn="ctr">
              <a:buNone/>
            </a:pPr>
            <a:r>
              <a:rPr lang="ru-RU" sz="4400" dirty="0" smtClean="0">
                <a:solidFill>
                  <a:srgbClr val="FF0000"/>
                </a:solidFill>
              </a:rPr>
              <a:t>РППС</a:t>
            </a:r>
            <a:endParaRPr lang="ru-RU" sz="4400" dirty="0">
              <a:solidFill>
                <a:srgbClr val="FF0000"/>
              </a:solidFill>
            </a:endParaRPr>
          </a:p>
        </p:txBody>
      </p:sp>
      <p:pic>
        <p:nvPicPr>
          <p:cNvPr id="7170" name="Picture 2" descr="C:\Users\user\Downloads\IMG_5301.jf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96752"/>
            <a:ext cx="3114592" cy="207639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7171" name="Picture 3" descr="C:\Users\user\Downloads\IMG_5298.jf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1899283"/>
            <a:ext cx="3132348" cy="208823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7172" name="Picture 4" descr="C:\Users\user\Downloads\IMG_5303.jf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7" y="1196751"/>
            <a:ext cx="3114593" cy="207639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7173" name="Picture 5" descr="C:\Users\user\Downloads\IMG_5306.jf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5697221" y="3579622"/>
            <a:ext cx="3528392" cy="235226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7175" name="Picture 7" descr="https://44shl.tvoysadik.ru/upload/ts44shl_new/images/big/96/37/963744d0d21a28337111bdb6841cba4a.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6933" b="21306"/>
          <a:stretch/>
        </p:blipFill>
        <p:spPr bwMode="auto">
          <a:xfrm>
            <a:off x="235552" y="3645022"/>
            <a:ext cx="3384376" cy="18214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7176" name="Picture 8" descr="C:\Users\user\Downloads\IMG_5307.jf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23828" y="4575731"/>
            <a:ext cx="2916324" cy="19442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104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lh6.googleusercontent.com/a0MpEMRnCkNr5hKSKbATuG8K51xtCUr6u9BVM9q9HP0dnmoVegVBXveZ_1ZZ11zhV0o9u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3" y="476672"/>
            <a:ext cx="2807434" cy="187220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5126" name="Picture 6" descr="https://lh3.googleusercontent.com/lDZzVE6Du5gFTTlXD5Z9VdwH6ryTZLsRnR1mLrgjzT3UrY7CjlR-iujmRTbM6QNXVY_OJ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5257" y="188640"/>
            <a:ext cx="2807435" cy="187220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5128" name="Picture 8" descr="https://lh6.googleusercontent.com/lfbrxMINFHwo_-EzUd4mh_AUJ70KFOzHNKIpI3wmRQjdki83zgw1Ds1mWTfCL_5MpZQeh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1309" y="2631064"/>
            <a:ext cx="2808093" cy="187264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5130" name="Picture 10" descr="https://lh6.googleusercontent.com/pf1RYupDW6ggr4nWIPWoSPM6LMEqN_4Q-_Xli4K3uyiCyFaxpju0pXq7AfPlXUbZTmXHj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23180" y="2358422"/>
            <a:ext cx="2789768" cy="186042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5132" name="Picture 12" descr="https://lh4.googleusercontent.com/w4jN2nSguTpyACYOk1NDU2bhQSSOEB-DhB3L_c8rXw0Pq4Ax9ftSqF4DX42cvpsSsgd5w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6992" y="188640"/>
            <a:ext cx="2780831" cy="18544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5134" name="Picture 14" descr="https://lh6.googleusercontent.com/2IqIKWBtT1ebxHYVGizb0lODjeWZNNePyt8fRrq5mUnpSKU5_xOAYnLpbyENnphGBggA5w"/>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504" y="2352312"/>
            <a:ext cx="2808093" cy="187264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5136" name="Picture 16" descr="https://lh4.googleusercontent.com/Qqf9LiH48FSHVjbUoB2UtLDzwMQ6voBG7GeT1ngrbc_RXALRofr9ysq7qY63WWVgIoLoMw"/>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9730" y="4503711"/>
            <a:ext cx="2808093" cy="187264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5138" name="Picture 18" descr="https://lh3.googleusercontent.com/iDoKX2nU0aBaIWtuQxQYAZ16wdUDyaUDT6fgPi3GZw2_b25IeqwzDeD7eTAY2KElBw4uHw"/>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40263" y="4797152"/>
            <a:ext cx="2807435" cy="187220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5140" name="Picture 20" descr="https://lh4.googleusercontent.com/0jOS0hE9XE3xZ0jcnGzD4vsHUF9LdbMDwje4gpjoNqC5LGoeZD_yKYidsqVAeSkohhEmPw"/>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29402" y="4503065"/>
            <a:ext cx="2756376" cy="183815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935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82554" y="0"/>
            <a:ext cx="8884313" cy="48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Тема: Ветка рябины</a:t>
            </a:r>
            <a:endParaRPr kumimoji="0" lang="ru-RU" sz="24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Цель:</a:t>
            </a:r>
            <a:r>
              <a:rPr kumimoji="0" lang="ru-RU"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отработка умений рисования 3</a:t>
            </a:r>
            <a:r>
              <a:rPr kumimoji="0" lang="en-US"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ru-RU"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ручкой через создание композиции  рябины по трафарету, через решение проблемы с помощью проблемных вопросов (помочь птицам перезимовать).</a:t>
            </a:r>
            <a:endParaRPr kumimoji="0" lang="ru-RU" sz="2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Проблема</a:t>
            </a:r>
            <a:r>
              <a:rPr kumimoji="0" lang="ru-RU"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наступила зима, перелетные птицы улетели на юг, а зимующие птицы остались. Нужно помочь зимующим птицам пережить холодное время года. С помощью, каких природных явлений и действий человека можно решить данную проблему. </a:t>
            </a:r>
            <a:endParaRPr kumimoji="0" lang="ru-RU" sz="2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6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Решение проблемы происходит с помощью </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6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приема  «проблемных вопросов» </a:t>
            </a:r>
            <a:endParaRPr kumimoji="0" lang="ru-RU" sz="2600" b="0" i="0" u="none" strike="noStrike" cap="none" normalizeH="0" baseline="0" dirty="0" smtClean="0">
              <a:ln>
                <a:noFill/>
              </a:ln>
              <a:solidFill>
                <a:srgbClr val="FF0000"/>
              </a:solidFill>
              <a:effectLst/>
              <a:latin typeface="Times New Roman" pitchFamily="18" charset="0"/>
              <a:cs typeface="Times New Roman" pitchFamily="18" charset="0"/>
            </a:endParaRPr>
          </a:p>
        </p:txBody>
      </p:sp>
      <p:pic>
        <p:nvPicPr>
          <p:cNvPr id="10241" name="Рисунок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2141" y="3818754"/>
            <a:ext cx="2110121" cy="208823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82554" y="4132530"/>
            <a:ext cx="6976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4570" y="4862870"/>
            <a:ext cx="2520280" cy="1890210"/>
          </a:xfrm>
          <a:prstGeom prst="rect">
            <a:avLst/>
          </a:prstGeom>
          <a:ln>
            <a:noFill/>
          </a:ln>
          <a:effectLst>
            <a:softEdge rad="112500"/>
          </a:effectLst>
        </p:spPr>
      </p:pic>
    </p:spTree>
    <p:extLst>
      <p:ext uri="{BB962C8B-B14F-4D97-AF65-F5344CB8AC3E}">
        <p14:creationId xmlns:p14="http://schemas.microsoft.com/office/powerpoint/2010/main" val="15792051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392" y="116632"/>
            <a:ext cx="8424936" cy="1143000"/>
          </a:xfrm>
        </p:spPr>
        <p:txBody>
          <a:bodyPr/>
          <a:lstStyle/>
          <a:p>
            <a:pPr marL="0" indent="0">
              <a:buNone/>
            </a:pPr>
            <a:r>
              <a:rPr lang="ru-RU" dirty="0" smtClean="0">
                <a:solidFill>
                  <a:srgbClr val="FF0000"/>
                </a:solidFill>
              </a:rPr>
              <a:t>Этапы пробации сборника</a:t>
            </a:r>
            <a:endParaRPr lang="ru-RU" dirty="0">
              <a:solidFill>
                <a:srgbClr val="FF0000"/>
              </a:solidFill>
            </a:endParaRPr>
          </a:p>
        </p:txBody>
      </p:sp>
      <p:sp>
        <p:nvSpPr>
          <p:cNvPr id="4" name="Прямоугольник 3"/>
          <p:cNvSpPr/>
          <p:nvPr/>
        </p:nvSpPr>
        <p:spPr>
          <a:xfrm>
            <a:off x="323528" y="1268760"/>
            <a:ext cx="8496944" cy="5170646"/>
          </a:xfrm>
          <a:prstGeom prst="rect">
            <a:avLst/>
          </a:prstGeom>
        </p:spPr>
        <p:txBody>
          <a:bodyPr wrap="square">
            <a:spAutoFit/>
          </a:bodyPr>
          <a:lstStyle/>
          <a:p>
            <a:r>
              <a:rPr lang="ru-RU" sz="1500" dirty="0">
                <a:solidFill>
                  <a:srgbClr val="FF0000"/>
                </a:solidFill>
              </a:rPr>
              <a:t>1этап – подготовительный. </a:t>
            </a:r>
            <a:r>
              <a:rPr lang="ru-RU" sz="1500" dirty="0"/>
              <a:t>Подобрать задания по 3</a:t>
            </a:r>
            <a:r>
              <a:rPr lang="en-US" sz="1500" dirty="0"/>
              <a:t>D</a:t>
            </a:r>
            <a:r>
              <a:rPr lang="ru-RU" sz="1500" dirty="0"/>
              <a:t> - моделированию, направленные на развитие технического творчества у детей старшего дошкольного возраста; систематизировать подобранный материал, подобрать диагностический инструментарий, позволяющий выявить уровень развития 3</a:t>
            </a:r>
            <a:r>
              <a:rPr lang="en-US" sz="1500" dirty="0"/>
              <a:t>D</a:t>
            </a:r>
            <a:r>
              <a:rPr lang="ru-RU" sz="1500" dirty="0"/>
              <a:t> </a:t>
            </a:r>
            <a:r>
              <a:rPr lang="ru-RU" sz="1500" dirty="0" smtClean="0"/>
              <a:t>– моделирования.</a:t>
            </a:r>
            <a:endParaRPr lang="ru-RU" sz="1500" dirty="0"/>
          </a:p>
          <a:p>
            <a:r>
              <a:rPr lang="ru-RU" sz="1500" dirty="0">
                <a:solidFill>
                  <a:srgbClr val="FF0000"/>
                </a:solidFill>
              </a:rPr>
              <a:t>2 этап – практический</a:t>
            </a:r>
            <a:r>
              <a:rPr lang="ru-RU" sz="1500" dirty="0"/>
              <a:t>. Провести первичную диагностику, позволяющую определить уровень развития технического творчества у детей старшего дошкольного </a:t>
            </a:r>
            <a:r>
              <a:rPr lang="ru-RU" sz="1500" dirty="0" smtClean="0"/>
              <a:t>возраста; </a:t>
            </a:r>
            <a:r>
              <a:rPr lang="ru-RU" sz="1500" dirty="0"/>
              <a:t>проведение диагностики позволили не только выявить уровень развития технического творчества на момент начало наблюдения, но и определить направления работы с данной группой; составить план внедрения заданий по 3</a:t>
            </a:r>
            <a:r>
              <a:rPr lang="en-US" sz="1500" dirty="0"/>
              <a:t>D</a:t>
            </a:r>
            <a:r>
              <a:rPr lang="ru-RU" sz="1500" dirty="0"/>
              <a:t> - моделированию как средство развития технического творчества у детей старшего дошкольного возраста во время преддипломной (производственной) практики; внедрить разработанный нами сборник в процессе организации образовательной деятельности с детьми старшего дошкольного возраста; провести вторичную диагностику, позволяющую определить уровень развития технического творчества у детей старшего дошкольного возраста.</a:t>
            </a:r>
          </a:p>
          <a:p>
            <a:r>
              <a:rPr lang="ru-RU" sz="1500" dirty="0">
                <a:solidFill>
                  <a:srgbClr val="FF0000"/>
                </a:solidFill>
              </a:rPr>
              <a:t>3 этап – аналитический</a:t>
            </a:r>
            <a:r>
              <a:rPr lang="ru-RU" sz="1500" dirty="0"/>
              <a:t>. Проведённая на практическом этапе вторичная диагностика развитие технического творчества позволит выявить уровень разработанного сборника по 3 </a:t>
            </a:r>
            <a:r>
              <a:rPr lang="en-US" sz="1500" dirty="0"/>
              <a:t>D</a:t>
            </a:r>
            <a:r>
              <a:rPr lang="ru-RU" sz="1500" dirty="0"/>
              <a:t> - моделированию, направленного на развитие технического творчества у детей старшего дошкольного возраста при его применении во время преддипломной (производственной) практики на основе использования целесообразных способов оценки процесса результатов работы педагога дополнительного образования. Прогноз возможных негативных последствий. На базе прохождения практики может не быть сто процентного посещения детей; низкая мотивация обучающихся на решение заданий по 3D-моделированию.</a:t>
            </a:r>
          </a:p>
        </p:txBody>
      </p:sp>
    </p:spTree>
    <p:extLst>
      <p:ext uri="{BB962C8B-B14F-4D97-AF65-F5344CB8AC3E}">
        <p14:creationId xmlns:p14="http://schemas.microsoft.com/office/powerpoint/2010/main" val="3679224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993063" y="260648"/>
            <a:ext cx="7344816" cy="1185312"/>
          </a:xfrm>
        </p:spPr>
        <p:txBody>
          <a:bodyPr>
            <a:noAutofit/>
          </a:bodyPr>
          <a:lstStyle/>
          <a:p>
            <a:pPr marL="45720" indent="0" algn="ctr">
              <a:buNone/>
            </a:pPr>
            <a:r>
              <a:rPr lang="ru-RU" sz="4000" b="1" dirty="0" smtClean="0">
                <a:latin typeface="Times New Roman" pitchFamily="18" charset="0"/>
                <a:cs typeface="Times New Roman" pitchFamily="18" charset="0"/>
              </a:rPr>
              <a:t>БУДУЩЕЕ РОССИИ - </a:t>
            </a:r>
          </a:p>
          <a:p>
            <a:pPr marL="45720" indent="0" algn="ctr">
              <a:buNone/>
            </a:pPr>
            <a:r>
              <a:rPr lang="ru-RU" sz="4000" b="1" dirty="0" smtClean="0">
                <a:latin typeface="Times New Roman" pitchFamily="18" charset="0"/>
                <a:cs typeface="Times New Roman" pitchFamily="18" charset="0"/>
              </a:rPr>
              <a:t>ТВОРЧЕСКИЙ РОСТ ДЕТЕЙ</a:t>
            </a:r>
            <a:endParaRPr lang="ru-RU" sz="4000" b="1" dirty="0">
              <a:latin typeface="Times New Roman" pitchFamily="18" charset="0"/>
              <a:cs typeface="Times New Roman" pitchFamily="18" charset="0"/>
            </a:endParaRPr>
          </a:p>
        </p:txBody>
      </p:sp>
      <p:pic>
        <p:nvPicPr>
          <p:cNvPr id="2050" name="Picture 2" descr="https://www.vrbeginnersguide.com/wp-content/uploads/2016/03/VR-for-Educ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853653"/>
            <a:ext cx="6624736" cy="446716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108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547664" y="404664"/>
            <a:ext cx="6178996" cy="897280"/>
          </a:xfrm>
        </p:spPr>
        <p:txBody>
          <a:bodyPr>
            <a:noAutofit/>
          </a:bodyPr>
          <a:lstStyle/>
          <a:p>
            <a:pPr marL="45720" indent="0" algn="ctr">
              <a:buNone/>
            </a:pPr>
            <a:r>
              <a:rPr lang="ru-RU" sz="2400" b="1" dirty="0" smtClean="0">
                <a:solidFill>
                  <a:srgbClr val="FF0000"/>
                </a:solidFill>
                <a:latin typeface="Times New Roman" pitchFamily="18" charset="0"/>
                <a:cs typeface="Times New Roman" pitchFamily="18" charset="0"/>
              </a:rPr>
              <a:t>ДИАГНОСТИКА «СООТНЕСИ ФОРМУ С ГЕОМЕТРИЧЕСКОЙ ФИГУРОЙ» ООП Н.Е.ВЕРАКСА</a:t>
            </a:r>
            <a:endParaRPr lang="ru-RU" sz="2400" b="1" dirty="0">
              <a:solidFill>
                <a:srgbClr val="FF0000"/>
              </a:solidFill>
              <a:latin typeface="Times New Roman" pitchFamily="18" charset="0"/>
              <a:cs typeface="Times New Roman" pitchFamily="18" charset="0"/>
            </a:endParaRPr>
          </a:p>
        </p:txBody>
      </p:sp>
      <p:pic>
        <p:nvPicPr>
          <p:cNvPr id="5122" name="Picture 2" descr="https://mmedia.ozone.ru/multimedia/1016529928.jpg?maxWidth=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3501" y="1718855"/>
            <a:ext cx="2593017" cy="39437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754404" y="1701098"/>
            <a:ext cx="4572000" cy="4031873"/>
          </a:xfrm>
          <a:prstGeom prst="rect">
            <a:avLst/>
          </a:prstGeom>
        </p:spPr>
        <p:txBody>
          <a:bodyPr>
            <a:spAutoFit/>
          </a:bodyPr>
          <a:lstStyle/>
          <a:p>
            <a:pPr algn="just"/>
            <a:r>
              <a:rPr lang="ru-RU" sz="3200" dirty="0" smtClean="0">
                <a:solidFill>
                  <a:srgbClr val="FF0000"/>
                </a:solidFill>
                <a:latin typeface="Times New Roman" pitchFamily="18" charset="0"/>
                <a:cs typeface="Times New Roman" pitchFamily="18" charset="0"/>
              </a:rPr>
              <a:t>Цель</a:t>
            </a:r>
            <a:r>
              <a:rPr lang="ru-RU" sz="3200" dirty="0" smtClean="0">
                <a:latin typeface="Times New Roman" pitchFamily="18" charset="0"/>
                <a:cs typeface="Times New Roman" pitchFamily="18" charset="0"/>
              </a:rPr>
              <a:t> </a:t>
            </a:r>
            <a:r>
              <a:rPr lang="ru-RU" sz="3200" dirty="0">
                <a:latin typeface="Times New Roman" pitchFamily="18" charset="0"/>
                <a:cs typeface="Times New Roman" pitchFamily="18" charset="0"/>
              </a:rPr>
              <a:t>наблюдения </a:t>
            </a:r>
            <a:r>
              <a:rPr lang="ru-RU" sz="3200" dirty="0" smtClean="0">
                <a:latin typeface="Times New Roman" pitchFamily="18" charset="0"/>
                <a:cs typeface="Times New Roman" pitchFamily="18" charset="0"/>
              </a:rPr>
              <a:t>- </a:t>
            </a:r>
            <a:r>
              <a:rPr lang="ru-RU" sz="3200" dirty="0">
                <a:latin typeface="Times New Roman" pitchFamily="18" charset="0"/>
                <a:cs typeface="Times New Roman" pitchFamily="18" charset="0"/>
              </a:rPr>
              <a:t>определить уровень  сформированности </a:t>
            </a:r>
            <a:r>
              <a:rPr lang="ru-RU" sz="3200" dirty="0" smtClean="0">
                <a:latin typeface="Times New Roman" pitchFamily="18" charset="0"/>
                <a:cs typeface="Times New Roman" pitchFamily="18" charset="0"/>
              </a:rPr>
              <a:t>пред-</a:t>
            </a:r>
            <a:r>
              <a:rPr lang="ru-RU" sz="3200" dirty="0" err="1" smtClean="0">
                <a:latin typeface="Times New Roman" pitchFamily="18" charset="0"/>
                <a:cs typeface="Times New Roman" pitchFamily="18" charset="0"/>
              </a:rPr>
              <a:t>ставлений</a:t>
            </a:r>
            <a:r>
              <a:rPr lang="ru-RU" sz="3200" dirty="0" smtClean="0">
                <a:latin typeface="Times New Roman" pitchFamily="18" charset="0"/>
                <a:cs typeface="Times New Roman" pitchFamily="18" charset="0"/>
              </a:rPr>
              <a:t> </a:t>
            </a:r>
            <a:r>
              <a:rPr lang="ru-RU" sz="3200" dirty="0">
                <a:latin typeface="Times New Roman" pitchFamily="18" charset="0"/>
                <a:cs typeface="Times New Roman" pitchFamily="18" charset="0"/>
              </a:rPr>
              <a:t>о форме предметов и объемных геометрических фигурах старшего дошкольного возраста</a:t>
            </a:r>
          </a:p>
        </p:txBody>
      </p:sp>
    </p:spTree>
    <p:extLst>
      <p:ext uri="{BB962C8B-B14F-4D97-AF65-F5344CB8AC3E}">
        <p14:creationId xmlns:p14="http://schemas.microsoft.com/office/powerpoint/2010/main" val="25575457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29308" y="404664"/>
            <a:ext cx="6885384" cy="897280"/>
          </a:xfrm>
        </p:spPr>
        <p:txBody>
          <a:bodyPr>
            <a:normAutofit fontScale="62500" lnSpcReduction="20000"/>
          </a:bodyPr>
          <a:lstStyle/>
          <a:p>
            <a:pPr marL="45720" indent="0" algn="ctr">
              <a:buNone/>
            </a:pPr>
            <a:r>
              <a:rPr lang="ru-RU" sz="4800" b="1" dirty="0" smtClean="0">
                <a:solidFill>
                  <a:srgbClr val="FF0000"/>
                </a:solidFill>
                <a:latin typeface="Times New Roman" pitchFamily="18" charset="0"/>
                <a:cs typeface="Times New Roman" pitchFamily="18" charset="0"/>
              </a:rPr>
              <a:t>ДИАГНОСТИКА ПО МЕТОДИКЕ                   Н.В. ШАЙДУРОВОЙ </a:t>
            </a:r>
            <a:endParaRPr lang="ru-RU" sz="4800" b="1" dirty="0">
              <a:solidFill>
                <a:srgbClr val="FF0000"/>
              </a:solidFill>
              <a:latin typeface="Times New Roman" pitchFamily="18" charset="0"/>
              <a:cs typeface="Times New Roman" pitchFamily="18" charset="0"/>
            </a:endParaRPr>
          </a:p>
        </p:txBody>
      </p:sp>
      <p:sp>
        <p:nvSpPr>
          <p:cNvPr id="2" name="Прямоугольник 1"/>
          <p:cNvSpPr/>
          <p:nvPr/>
        </p:nvSpPr>
        <p:spPr>
          <a:xfrm>
            <a:off x="4355976" y="1670540"/>
            <a:ext cx="3672408" cy="3539430"/>
          </a:xfrm>
          <a:prstGeom prst="rect">
            <a:avLst/>
          </a:prstGeom>
        </p:spPr>
        <p:txBody>
          <a:bodyPr wrap="square">
            <a:spAutoFit/>
          </a:bodyPr>
          <a:lstStyle/>
          <a:p>
            <a:pPr algn="ctr"/>
            <a:r>
              <a:rPr lang="ru-RU" sz="3200" dirty="0" smtClean="0">
                <a:solidFill>
                  <a:srgbClr val="FF0000"/>
                </a:solidFill>
                <a:latin typeface="Times New Roman" pitchFamily="18" charset="0"/>
                <a:cs typeface="Times New Roman" pitchFamily="18" charset="0"/>
              </a:rPr>
              <a:t>Цель</a:t>
            </a:r>
            <a:r>
              <a:rPr lang="ru-RU" sz="3200" dirty="0" smtClean="0">
                <a:latin typeface="Times New Roman" pitchFamily="18" charset="0"/>
                <a:cs typeface="Times New Roman" pitchFamily="18" charset="0"/>
              </a:rPr>
              <a:t> </a:t>
            </a:r>
            <a:r>
              <a:rPr lang="ru-RU" sz="3200" dirty="0">
                <a:latin typeface="Times New Roman" pitchFamily="18" charset="0"/>
                <a:cs typeface="Times New Roman" pitchFamily="18" charset="0"/>
              </a:rPr>
              <a:t>наблюдения </a:t>
            </a:r>
            <a:r>
              <a:rPr lang="ru-RU" sz="3200" dirty="0" smtClean="0">
                <a:latin typeface="Times New Roman" pitchFamily="18" charset="0"/>
                <a:cs typeface="Times New Roman" pitchFamily="18" charset="0"/>
              </a:rPr>
              <a:t>- </a:t>
            </a:r>
            <a:r>
              <a:rPr lang="ru-RU" sz="3200" dirty="0">
                <a:latin typeface="Times New Roman" pitchFamily="18" charset="0"/>
                <a:cs typeface="Times New Roman" pitchFamily="18" charset="0"/>
              </a:rPr>
              <a:t>определить уровень  художественно – творческого развития старшего дошкольного возраста</a:t>
            </a:r>
          </a:p>
        </p:txBody>
      </p:sp>
      <p:pic>
        <p:nvPicPr>
          <p:cNvPr id="6148" name="Picture 4" descr="http://www.clinic-lor.ru/sites/default/files/pictures/picture-78-14044777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661874"/>
            <a:ext cx="2456780" cy="35283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8975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35696" y="197968"/>
            <a:ext cx="5760640" cy="461665"/>
          </a:xfrm>
          <a:prstGeom prst="rect">
            <a:avLst/>
          </a:prstGeom>
        </p:spPr>
        <p:txBody>
          <a:bodyPr wrap="square">
            <a:spAutoFit/>
          </a:bodyPr>
          <a:lstStyle/>
          <a:p>
            <a:pPr algn="just"/>
            <a:r>
              <a:rPr lang="ru-RU" sz="2400" b="1" dirty="0">
                <a:solidFill>
                  <a:srgbClr val="FF0000"/>
                </a:solidFill>
                <a:latin typeface="Times New Roman" pitchFamily="18" charset="0"/>
                <a:cs typeface="Times New Roman" pitchFamily="18" charset="0"/>
              </a:rPr>
              <a:t>Мониторинг результатов </a:t>
            </a:r>
            <a:r>
              <a:rPr lang="ru-RU" sz="2400" b="1" dirty="0" smtClean="0">
                <a:solidFill>
                  <a:srgbClr val="FF0000"/>
                </a:solidFill>
                <a:latin typeface="Times New Roman" pitchFamily="18" charset="0"/>
                <a:cs typeface="Times New Roman" pitchFamily="18" charset="0"/>
              </a:rPr>
              <a:t>деятельности</a:t>
            </a:r>
            <a:endParaRPr lang="ru-RU" sz="2400" b="1" dirty="0">
              <a:solidFill>
                <a:srgbClr val="FF0000"/>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52736"/>
            <a:ext cx="6768752" cy="4044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Рисунок 4" descr="Вырезка экрана"/>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2996952"/>
            <a:ext cx="4532099" cy="34106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6705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p:cNvSpPr>
            <a:spLocks noGrp="1"/>
          </p:cNvSpPr>
          <p:nvPr>
            <p:ph sz="quarter" idx="13"/>
          </p:nvPr>
        </p:nvSpPr>
        <p:spPr>
          <a:xfrm>
            <a:off x="323528" y="1844824"/>
            <a:ext cx="8496944" cy="1944216"/>
          </a:xfrm>
        </p:spPr>
        <p:txBody>
          <a:bodyPr>
            <a:normAutofit/>
          </a:bodyPr>
          <a:lstStyle/>
          <a:p>
            <a:pPr marL="45720" indent="0" algn="ctr">
              <a:buNone/>
            </a:pPr>
            <a:r>
              <a:rPr lang="ru-RU" sz="4800" b="1" i="1" dirty="0" smtClean="0">
                <a:solidFill>
                  <a:srgbClr val="FF0000"/>
                </a:solidFill>
                <a:latin typeface="Times New Roman" pitchFamily="18" charset="0"/>
                <a:cs typeface="Times New Roman" pitchFamily="18" charset="0"/>
              </a:rPr>
              <a:t>«Главное – научить человека мыслить!»</a:t>
            </a:r>
            <a:endParaRPr lang="ru-RU" sz="4800" b="1" i="1" dirty="0">
              <a:solidFill>
                <a:srgbClr val="FF0000"/>
              </a:solidFill>
              <a:latin typeface="Times New Roman" pitchFamily="18" charset="0"/>
              <a:cs typeface="Times New Roman" pitchFamily="18" charset="0"/>
            </a:endParaRPr>
          </a:p>
        </p:txBody>
      </p:sp>
      <p:sp>
        <p:nvSpPr>
          <p:cNvPr id="3" name="Объект 2"/>
          <p:cNvSpPr txBox="1">
            <a:spLocks/>
          </p:cNvSpPr>
          <p:nvPr/>
        </p:nvSpPr>
        <p:spPr>
          <a:xfrm>
            <a:off x="2771800" y="4348906"/>
            <a:ext cx="6885384" cy="897280"/>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ru-RU" sz="3600" b="1" dirty="0" smtClean="0">
                <a:solidFill>
                  <a:schemeClr val="tx1"/>
                </a:solidFill>
                <a:latin typeface="Times New Roman" pitchFamily="18" charset="0"/>
                <a:cs typeface="Times New Roman" pitchFamily="18" charset="0"/>
              </a:rPr>
              <a:t>Томас </a:t>
            </a:r>
            <a:r>
              <a:rPr lang="ru-RU" sz="3600" b="1" dirty="0" err="1" smtClean="0">
                <a:solidFill>
                  <a:schemeClr val="tx1"/>
                </a:solidFill>
                <a:latin typeface="Times New Roman" pitchFamily="18" charset="0"/>
                <a:cs typeface="Times New Roman" pitchFamily="18" charset="0"/>
              </a:rPr>
              <a:t>Меддисон</a:t>
            </a:r>
            <a:endParaRPr lang="ru-RU" sz="36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555445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29308" y="404664"/>
            <a:ext cx="6885384" cy="897280"/>
          </a:xfrm>
        </p:spPr>
        <p:txBody>
          <a:bodyPr>
            <a:normAutofit/>
          </a:bodyPr>
          <a:lstStyle/>
          <a:p>
            <a:pPr marL="45720" indent="0" algn="just">
              <a:buNone/>
            </a:pPr>
            <a:r>
              <a:rPr lang="ru-RU" sz="4800" b="1" dirty="0" smtClean="0">
                <a:latin typeface="Times New Roman" pitchFamily="18" charset="0"/>
                <a:cs typeface="Times New Roman" pitchFamily="18" charset="0"/>
              </a:rPr>
              <a:t>ПЕРИОДЫ РАЗВИТИЯ </a:t>
            </a:r>
            <a:endParaRPr lang="ru-RU" sz="4800" b="1" dirty="0">
              <a:latin typeface="Times New Roman" pitchFamily="18" charset="0"/>
              <a:cs typeface="Times New Roman" pitchFamily="18" charset="0"/>
            </a:endParaRPr>
          </a:p>
        </p:txBody>
      </p:sp>
      <p:sp>
        <p:nvSpPr>
          <p:cNvPr id="2" name="Прямоугольник 1"/>
          <p:cNvSpPr/>
          <p:nvPr/>
        </p:nvSpPr>
        <p:spPr>
          <a:xfrm>
            <a:off x="971600" y="1381231"/>
            <a:ext cx="7344816" cy="5016758"/>
          </a:xfrm>
          <a:prstGeom prst="rect">
            <a:avLst/>
          </a:prstGeom>
        </p:spPr>
        <p:txBody>
          <a:bodyPr wrap="square">
            <a:spAutoFit/>
          </a:bodyPr>
          <a:lstStyle/>
          <a:p>
            <a:pPr algn="just"/>
            <a:r>
              <a:rPr lang="ru-RU" sz="4000" dirty="0">
                <a:latin typeface="Times New Roman" pitchFamily="18" charset="0"/>
                <a:cs typeface="Times New Roman" pitchFamily="18" charset="0"/>
              </a:rPr>
              <a:t>1. </a:t>
            </a:r>
            <a:r>
              <a:rPr lang="ru-RU" sz="4000" dirty="0" smtClean="0">
                <a:solidFill>
                  <a:schemeClr val="bg2">
                    <a:lumMod val="25000"/>
                  </a:schemeClr>
                </a:solidFill>
                <a:latin typeface="Times New Roman" pitchFamily="18" charset="0"/>
                <a:cs typeface="Times New Roman" pitchFamily="18" charset="0"/>
              </a:rPr>
              <a:t>Развитие мелкой моторики рук (младший возраст);</a:t>
            </a:r>
            <a:endParaRPr lang="ru-RU" sz="4000" dirty="0">
              <a:solidFill>
                <a:schemeClr val="bg2">
                  <a:lumMod val="25000"/>
                </a:schemeClr>
              </a:solidFill>
              <a:latin typeface="Times New Roman" pitchFamily="18" charset="0"/>
              <a:cs typeface="Times New Roman" pitchFamily="18" charset="0"/>
            </a:endParaRPr>
          </a:p>
          <a:p>
            <a:pPr algn="just"/>
            <a:r>
              <a:rPr lang="ru-RU" sz="4000" dirty="0">
                <a:latin typeface="Times New Roman" pitchFamily="18" charset="0"/>
                <a:cs typeface="Times New Roman" pitchFamily="18" charset="0"/>
              </a:rPr>
              <a:t>2</a:t>
            </a:r>
            <a:r>
              <a:rPr lang="ru-RU" sz="4000" dirty="0">
                <a:solidFill>
                  <a:schemeClr val="bg2">
                    <a:lumMod val="25000"/>
                  </a:schemeClr>
                </a:solidFill>
                <a:latin typeface="Times New Roman" pitchFamily="18" charset="0"/>
                <a:cs typeface="Times New Roman" pitchFamily="18" charset="0"/>
              </a:rPr>
              <a:t>. Развитие пространственного мышления ребенка (средний возраст);</a:t>
            </a:r>
          </a:p>
          <a:p>
            <a:pPr algn="just"/>
            <a:r>
              <a:rPr lang="ru-RU" sz="4000" dirty="0" smtClean="0">
                <a:latin typeface="Times New Roman" pitchFamily="18" charset="0"/>
                <a:cs typeface="Times New Roman" pitchFamily="18" charset="0"/>
              </a:rPr>
              <a:t>3</a:t>
            </a:r>
            <a:r>
              <a:rPr lang="ru-RU" sz="4000" dirty="0" smtClean="0">
                <a:solidFill>
                  <a:schemeClr val="bg2">
                    <a:lumMod val="25000"/>
                  </a:schemeClr>
                </a:solidFill>
                <a:latin typeface="Times New Roman" pitchFamily="18" charset="0"/>
                <a:cs typeface="Times New Roman" pitchFamily="18" charset="0"/>
              </a:rPr>
              <a:t>. Развитие логики, включение </a:t>
            </a:r>
          </a:p>
          <a:p>
            <a:pPr algn="just"/>
            <a:r>
              <a:rPr lang="ru-RU" sz="4000" dirty="0" smtClean="0">
                <a:solidFill>
                  <a:schemeClr val="bg2">
                    <a:lumMod val="25000"/>
                  </a:schemeClr>
                </a:solidFill>
                <a:latin typeface="Times New Roman" pitchFamily="18" charset="0"/>
                <a:cs typeface="Times New Roman" pitchFamily="18" charset="0"/>
              </a:rPr>
              <a:t>в продуктивные виды </a:t>
            </a:r>
            <a:r>
              <a:rPr lang="ru-RU" sz="4000" dirty="0">
                <a:solidFill>
                  <a:schemeClr val="bg2">
                    <a:lumMod val="25000"/>
                  </a:schemeClr>
                </a:solidFill>
                <a:latin typeface="Times New Roman" pitchFamily="18" charset="0"/>
                <a:cs typeface="Times New Roman" pitchFamily="18" charset="0"/>
              </a:rPr>
              <a:t>деятельности </a:t>
            </a:r>
            <a:r>
              <a:rPr lang="ru-RU" sz="4000" dirty="0" smtClean="0">
                <a:solidFill>
                  <a:schemeClr val="bg2">
                    <a:lumMod val="25000"/>
                  </a:schemeClr>
                </a:solidFill>
                <a:latin typeface="Times New Roman" pitchFamily="18" charset="0"/>
                <a:cs typeface="Times New Roman" pitchFamily="18" charset="0"/>
              </a:rPr>
              <a:t>(старший </a:t>
            </a:r>
            <a:r>
              <a:rPr lang="ru-RU" sz="4000" dirty="0">
                <a:solidFill>
                  <a:schemeClr val="bg2">
                    <a:lumMod val="25000"/>
                  </a:schemeClr>
                </a:solidFill>
                <a:latin typeface="Times New Roman" pitchFamily="18" charset="0"/>
                <a:cs typeface="Times New Roman" pitchFamily="18" charset="0"/>
              </a:rPr>
              <a:t>возраст)</a:t>
            </a:r>
          </a:p>
        </p:txBody>
      </p:sp>
    </p:spTree>
    <p:extLst>
      <p:ext uri="{BB962C8B-B14F-4D97-AF65-F5344CB8AC3E}">
        <p14:creationId xmlns:p14="http://schemas.microsoft.com/office/powerpoint/2010/main" val="16867534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87624" y="260648"/>
            <a:ext cx="6885384" cy="897280"/>
          </a:xfrm>
        </p:spPr>
        <p:txBody>
          <a:bodyPr>
            <a:normAutofit fontScale="77500" lnSpcReduction="20000"/>
          </a:bodyPr>
          <a:lstStyle/>
          <a:p>
            <a:pPr marL="45720" indent="0" algn="ctr">
              <a:buNone/>
            </a:pPr>
            <a:r>
              <a:rPr lang="ru-RU" sz="4800" b="1" dirty="0" smtClean="0">
                <a:solidFill>
                  <a:schemeClr val="accent6"/>
                </a:solidFill>
                <a:latin typeface="Times New Roman" pitchFamily="18" charset="0"/>
                <a:cs typeface="Times New Roman" pitchFamily="18" charset="0"/>
              </a:rPr>
              <a:t>РАЗДЕЛЫ АЛЬБОМА схема</a:t>
            </a:r>
            <a:endParaRPr lang="ru-RU" sz="4800" b="1" dirty="0">
              <a:solidFill>
                <a:schemeClr val="accent6"/>
              </a:solidFill>
              <a:latin typeface="Times New Roman" pitchFamily="18" charset="0"/>
              <a:cs typeface="Times New Roman" pitchFamily="18" charset="0"/>
            </a:endParaRPr>
          </a:p>
        </p:txBody>
      </p:sp>
      <p:sp>
        <p:nvSpPr>
          <p:cNvPr id="2" name="Прямоугольник 1"/>
          <p:cNvSpPr/>
          <p:nvPr/>
        </p:nvSpPr>
        <p:spPr>
          <a:xfrm>
            <a:off x="971600" y="1265344"/>
            <a:ext cx="7200800" cy="5386090"/>
          </a:xfrm>
          <a:prstGeom prst="rect">
            <a:avLst/>
          </a:prstGeom>
        </p:spPr>
        <p:txBody>
          <a:bodyPr wrap="square">
            <a:spAutoFit/>
          </a:bodyPr>
          <a:lstStyle/>
          <a:p>
            <a:pPr marL="571500" indent="-571500">
              <a:buFont typeface="+mj-lt"/>
              <a:buAutoNum type="romanUcPeriod"/>
            </a:pPr>
            <a:r>
              <a:rPr lang="ru-RU" sz="2800" b="1" dirty="0" smtClean="0">
                <a:solidFill>
                  <a:schemeClr val="accent1"/>
                </a:solidFill>
                <a:latin typeface="Times New Roman" pitchFamily="18" charset="0"/>
                <a:cs typeface="Times New Roman" pitchFamily="18" charset="0"/>
              </a:rPr>
              <a:t>3D </a:t>
            </a:r>
            <a:r>
              <a:rPr lang="ru-RU" sz="2800" b="1" dirty="0">
                <a:solidFill>
                  <a:schemeClr val="accent1"/>
                </a:solidFill>
                <a:latin typeface="Times New Roman" pitchFamily="18" charset="0"/>
                <a:cs typeface="Times New Roman" pitchFamily="18" charset="0"/>
              </a:rPr>
              <a:t>– моделирование </a:t>
            </a:r>
            <a:r>
              <a:rPr lang="ru-RU" sz="2800" dirty="0">
                <a:latin typeface="Times New Roman" pitchFamily="18" charset="0"/>
                <a:cs typeface="Times New Roman" pitchFamily="18" charset="0"/>
              </a:rPr>
              <a:t>с применением проблемного обучения</a:t>
            </a:r>
            <a:r>
              <a:rPr lang="ru-RU" sz="2800" dirty="0" smtClean="0">
                <a:latin typeface="Times New Roman" pitchFamily="18" charset="0"/>
                <a:cs typeface="Times New Roman" pitchFamily="18" charset="0"/>
              </a:rPr>
              <a:t>.</a:t>
            </a:r>
          </a:p>
          <a:p>
            <a:pPr marL="571500" indent="-571500">
              <a:buFont typeface="+mj-lt"/>
              <a:buAutoNum type="romanUcPeriod"/>
            </a:pPr>
            <a:r>
              <a:rPr lang="ru-RU" sz="2800" b="1" dirty="0">
                <a:solidFill>
                  <a:schemeClr val="accent1"/>
                </a:solidFill>
                <a:latin typeface="Times New Roman" pitchFamily="18" charset="0"/>
                <a:cs typeface="Times New Roman" pitchFamily="18" charset="0"/>
              </a:rPr>
              <a:t>3D – моделирование </a:t>
            </a:r>
            <a:r>
              <a:rPr lang="ru-RU" sz="2800" dirty="0">
                <a:latin typeface="Times New Roman" pitchFamily="18" charset="0"/>
                <a:cs typeface="Times New Roman" pitchFamily="18" charset="0"/>
              </a:rPr>
              <a:t>с применением теории решения изобретательских задач (ТРИЗ).</a:t>
            </a:r>
          </a:p>
          <a:p>
            <a:pPr marL="571500" indent="-571500">
              <a:buFont typeface="+mj-lt"/>
              <a:buAutoNum type="romanUcPeriod"/>
            </a:pPr>
            <a:r>
              <a:rPr lang="ru-RU" sz="2800" b="1" dirty="0" smtClean="0">
                <a:solidFill>
                  <a:schemeClr val="accent1"/>
                </a:solidFill>
                <a:latin typeface="Times New Roman" pitchFamily="18" charset="0"/>
                <a:cs typeface="Times New Roman" pitchFamily="18" charset="0"/>
              </a:rPr>
              <a:t>3D </a:t>
            </a:r>
            <a:r>
              <a:rPr lang="ru-RU" sz="2800" b="1" dirty="0">
                <a:solidFill>
                  <a:schemeClr val="accent1"/>
                </a:solidFill>
                <a:latin typeface="Times New Roman" pitchFamily="18" charset="0"/>
                <a:cs typeface="Times New Roman" pitchFamily="18" charset="0"/>
              </a:rPr>
              <a:t>– моделирование </a:t>
            </a:r>
            <a:r>
              <a:rPr lang="ru-RU" sz="2800" dirty="0">
                <a:latin typeface="Times New Roman" pitchFamily="18" charset="0"/>
                <a:cs typeface="Times New Roman" pitchFamily="18" charset="0"/>
              </a:rPr>
              <a:t>с применением технологии организации проектно-исследовательской деятельности дошкольников</a:t>
            </a:r>
            <a:r>
              <a:rPr lang="ru-RU" sz="2800" dirty="0" smtClean="0">
                <a:latin typeface="Times New Roman" pitchFamily="18" charset="0"/>
                <a:cs typeface="Times New Roman" pitchFamily="18" charset="0"/>
              </a:rPr>
              <a:t>.</a:t>
            </a:r>
          </a:p>
          <a:p>
            <a:pPr marL="571500" indent="-571500">
              <a:buFont typeface="+mj-lt"/>
              <a:buAutoNum type="romanUcPeriod"/>
            </a:pPr>
            <a:r>
              <a:rPr lang="ru-RU" sz="2800" b="1" dirty="0" smtClean="0">
                <a:solidFill>
                  <a:schemeClr val="accent1"/>
                </a:solidFill>
                <a:latin typeface="Times New Roman" pitchFamily="18" charset="0"/>
                <a:cs typeface="Times New Roman" pitchFamily="18" charset="0"/>
              </a:rPr>
              <a:t>3D </a:t>
            </a:r>
            <a:r>
              <a:rPr lang="ru-RU" sz="2800" b="1" dirty="0">
                <a:solidFill>
                  <a:schemeClr val="accent1"/>
                </a:solidFill>
                <a:latin typeface="Times New Roman" pitchFamily="18" charset="0"/>
                <a:cs typeface="Times New Roman" pitchFamily="18" charset="0"/>
              </a:rPr>
              <a:t>- моделирование </a:t>
            </a:r>
            <a:r>
              <a:rPr lang="ru-RU" sz="2800" dirty="0">
                <a:latin typeface="Times New Roman" pitchFamily="18" charset="0"/>
                <a:cs typeface="Times New Roman" pitchFamily="18" charset="0"/>
              </a:rPr>
              <a:t>с применением игровой технологии.</a:t>
            </a:r>
          </a:p>
          <a:p>
            <a:pPr marL="400050" indent="-400050">
              <a:buAutoNum type="romanUcPeriod" startAt="3"/>
            </a:pPr>
            <a:endParaRPr lang="ru-RU" dirty="0" smtClean="0"/>
          </a:p>
          <a:p>
            <a:endParaRPr lang="ru-RU" dirty="0"/>
          </a:p>
        </p:txBody>
      </p:sp>
    </p:spTree>
    <p:extLst>
      <p:ext uri="{BB962C8B-B14F-4D97-AF65-F5344CB8AC3E}">
        <p14:creationId xmlns:p14="http://schemas.microsoft.com/office/powerpoint/2010/main" val="20119184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548680"/>
            <a:ext cx="8136904" cy="5632311"/>
          </a:xfrm>
          <a:prstGeom prst="rect">
            <a:avLst/>
          </a:prstGeom>
        </p:spPr>
        <p:txBody>
          <a:bodyPr wrap="square">
            <a:spAutoFit/>
          </a:bodyPr>
          <a:lstStyle/>
          <a:p>
            <a:pPr algn="just"/>
            <a:r>
              <a:rPr lang="ru-RU" sz="2800" dirty="0">
                <a:solidFill>
                  <a:srgbClr val="FF0000"/>
                </a:solidFill>
                <a:latin typeface="Times New Roman" pitchFamily="18" charset="0"/>
                <a:cs typeface="Times New Roman" pitchFamily="18" charset="0"/>
              </a:rPr>
              <a:t>ФОРМЫ</a:t>
            </a:r>
            <a:r>
              <a:rPr lang="ru-RU" sz="2800" dirty="0">
                <a:latin typeface="Times New Roman" pitchFamily="18" charset="0"/>
                <a:cs typeface="Times New Roman" pitchFamily="18" charset="0"/>
              </a:rPr>
              <a:t>: командная работа, индивидуальная работа </a:t>
            </a:r>
            <a:endParaRPr lang="ru-RU" sz="2800" dirty="0" smtClean="0">
              <a:latin typeface="Times New Roman" pitchFamily="18" charset="0"/>
              <a:cs typeface="Times New Roman" pitchFamily="18" charset="0"/>
            </a:endParaRPr>
          </a:p>
          <a:p>
            <a:pPr algn="just"/>
            <a:r>
              <a:rPr lang="ru-RU" sz="2800" dirty="0">
                <a:solidFill>
                  <a:srgbClr val="FF0000"/>
                </a:solidFill>
                <a:latin typeface="Times New Roman" pitchFamily="18" charset="0"/>
                <a:cs typeface="Times New Roman" pitchFamily="18" charset="0"/>
              </a:rPr>
              <a:t>МЕТОДЫ</a:t>
            </a:r>
            <a:r>
              <a:rPr lang="ru-RU" sz="2800" dirty="0">
                <a:latin typeface="Times New Roman" pitchFamily="18" charset="0"/>
                <a:cs typeface="Times New Roman" pitchFamily="18" charset="0"/>
              </a:rPr>
              <a:t>: объяснительно-иллюстрированный, практический, наглядный.</a:t>
            </a:r>
            <a:endParaRPr lang="ru-RU" sz="2800" dirty="0" smtClean="0">
              <a:latin typeface="Times New Roman" pitchFamily="18" charset="0"/>
              <a:cs typeface="Times New Roman" pitchFamily="18" charset="0"/>
            </a:endParaRPr>
          </a:p>
          <a:p>
            <a:pPr algn="just"/>
            <a:r>
              <a:rPr lang="ru-RU" sz="2800" dirty="0" smtClean="0">
                <a:solidFill>
                  <a:srgbClr val="FF0000"/>
                </a:solidFill>
                <a:latin typeface="Times New Roman" pitchFamily="18" charset="0"/>
                <a:cs typeface="Times New Roman" pitchFamily="18" charset="0"/>
              </a:rPr>
              <a:t>СРЕДСТВА</a:t>
            </a:r>
            <a:r>
              <a:rPr lang="ru-RU" sz="2800" dirty="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pPr algn="just"/>
            <a:r>
              <a:rPr lang="ru-RU" sz="2800" dirty="0" smtClean="0">
                <a:latin typeface="Times New Roman" pitchFamily="18" charset="0"/>
                <a:cs typeface="Times New Roman" pitchFamily="18" charset="0"/>
              </a:rPr>
              <a:t>•</a:t>
            </a:r>
            <a:r>
              <a:rPr lang="ru-RU" sz="2800" dirty="0">
                <a:latin typeface="Times New Roman" pitchFamily="18" charset="0"/>
                <a:cs typeface="Times New Roman" pitchFamily="18" charset="0"/>
              </a:rPr>
              <a:t>	технические средства обучения: персональный компьютер, мультимедийный проектор, 3D ручки;</a:t>
            </a:r>
          </a:p>
          <a:p>
            <a:pPr algn="just"/>
            <a:r>
              <a:rPr lang="ru-RU" sz="2800" dirty="0">
                <a:latin typeface="Times New Roman" pitchFamily="18" charset="0"/>
                <a:cs typeface="Times New Roman" pitchFamily="18" charset="0"/>
              </a:rPr>
              <a:t>•	программное обеспечение: ОС </a:t>
            </a:r>
            <a:r>
              <a:rPr lang="ru-RU" sz="2800" dirty="0" err="1">
                <a:latin typeface="Times New Roman" pitchFamily="18" charset="0"/>
                <a:cs typeface="Times New Roman" pitchFamily="18" charset="0"/>
              </a:rPr>
              <a:t>Windows</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Power</a:t>
            </a:r>
            <a:r>
              <a:rPr lang="ru-RU" sz="2800" dirty="0">
                <a:latin typeface="Times New Roman" pitchFamily="18" charset="0"/>
                <a:cs typeface="Times New Roman" pitchFamily="18" charset="0"/>
              </a:rPr>
              <a:t> </a:t>
            </a:r>
            <a:r>
              <a:rPr lang="ru-RU" sz="2800" dirty="0" err="1" smtClean="0">
                <a:latin typeface="Times New Roman" pitchFamily="18" charset="0"/>
                <a:cs typeface="Times New Roman" pitchFamily="18" charset="0"/>
              </a:rPr>
              <a:t>Point</a:t>
            </a: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a:p>
            <a:pPr algn="just"/>
            <a:r>
              <a:rPr lang="ru-RU" sz="2800" dirty="0">
                <a:latin typeface="Times New Roman" pitchFamily="18" charset="0"/>
                <a:cs typeface="Times New Roman" pitchFamily="18" charset="0"/>
              </a:rPr>
              <a:t>•	раздаточные материалы</a:t>
            </a:r>
            <a:r>
              <a:rPr lang="ru-RU" sz="2800" dirty="0" smtClean="0">
                <a:latin typeface="Times New Roman" pitchFamily="18" charset="0"/>
                <a:cs typeface="Times New Roman" pitchFamily="18" charset="0"/>
              </a:rPr>
              <a:t>: пластик </a:t>
            </a:r>
            <a:r>
              <a:rPr lang="ru-RU" sz="2800" dirty="0">
                <a:latin typeface="Times New Roman" pitchFamily="18" charset="0"/>
                <a:cs typeface="Times New Roman" pitchFamily="18" charset="0"/>
              </a:rPr>
              <a:t>различных цветов, шаблоны-трафареты геометрических </a:t>
            </a:r>
            <a:r>
              <a:rPr lang="ru-RU" sz="2800" dirty="0" smtClean="0">
                <a:latin typeface="Times New Roman" pitchFamily="18" charset="0"/>
                <a:cs typeface="Times New Roman" pitchFamily="18" charset="0"/>
              </a:rPr>
              <a:t>фигур.</a:t>
            </a:r>
            <a:endParaRPr lang="ru-RU" sz="2800" dirty="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34177220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732240" y="4221088"/>
            <a:ext cx="1728192" cy="2120871"/>
          </a:xfrm>
        </p:spPr>
        <p:txBody>
          <a:bodyPr>
            <a:noAutofit/>
          </a:bodyPr>
          <a:lstStyle/>
          <a:p>
            <a:r>
              <a:rPr lang="ru-RU" sz="1600" dirty="0">
                <a:solidFill>
                  <a:prstClr val="black"/>
                </a:solidFill>
                <a:latin typeface="Times New Roman" pitchFamily="18" charset="0"/>
                <a:ea typeface="Calibri"/>
                <a:cs typeface="Times New Roman" pitchFamily="18" charset="0"/>
              </a:rPr>
              <a:t>Исполнитель:</a:t>
            </a:r>
            <a:br>
              <a:rPr lang="ru-RU" sz="1600" dirty="0">
                <a:solidFill>
                  <a:prstClr val="black"/>
                </a:solidFill>
                <a:latin typeface="Times New Roman" pitchFamily="18" charset="0"/>
                <a:ea typeface="Calibri"/>
                <a:cs typeface="Times New Roman" pitchFamily="18" charset="0"/>
              </a:rPr>
            </a:br>
            <a:r>
              <a:rPr lang="ru-RU" sz="1600" dirty="0" err="1">
                <a:solidFill>
                  <a:prstClr val="black"/>
                </a:solidFill>
                <a:latin typeface="Times New Roman" pitchFamily="18" charset="0"/>
                <a:ea typeface="Calibri"/>
                <a:cs typeface="Times New Roman" pitchFamily="18" charset="0"/>
              </a:rPr>
              <a:t>Ловыгина</a:t>
            </a:r>
            <a:r>
              <a:rPr lang="ru-RU" sz="1600" dirty="0">
                <a:solidFill>
                  <a:prstClr val="black"/>
                </a:solidFill>
                <a:latin typeface="Times New Roman" pitchFamily="18" charset="0"/>
                <a:ea typeface="Calibri"/>
                <a:cs typeface="Times New Roman" pitchFamily="18" charset="0"/>
              </a:rPr>
              <a:t> О.А.,</a:t>
            </a:r>
            <a:br>
              <a:rPr lang="ru-RU" sz="1600" dirty="0">
                <a:solidFill>
                  <a:prstClr val="black"/>
                </a:solidFill>
                <a:latin typeface="Times New Roman" pitchFamily="18" charset="0"/>
                <a:ea typeface="Calibri"/>
                <a:cs typeface="Times New Roman" pitchFamily="18" charset="0"/>
              </a:rPr>
            </a:br>
            <a:r>
              <a:rPr lang="ru-RU" sz="1600" dirty="0">
                <a:solidFill>
                  <a:prstClr val="black"/>
                </a:solidFill>
                <a:latin typeface="Times New Roman" pitchFamily="18" charset="0"/>
                <a:ea typeface="Calibri"/>
                <a:cs typeface="Times New Roman" pitchFamily="18" charset="0"/>
              </a:rPr>
              <a:t>студентка </a:t>
            </a:r>
            <a:br>
              <a:rPr lang="ru-RU" sz="1600" dirty="0">
                <a:solidFill>
                  <a:prstClr val="black"/>
                </a:solidFill>
                <a:latin typeface="Times New Roman" pitchFamily="18" charset="0"/>
                <a:ea typeface="Calibri"/>
                <a:cs typeface="Times New Roman" pitchFamily="18" charset="0"/>
              </a:rPr>
            </a:br>
            <a:r>
              <a:rPr lang="ru-RU" sz="1600" dirty="0">
                <a:solidFill>
                  <a:prstClr val="black"/>
                </a:solidFill>
                <a:latin typeface="Times New Roman" pitchFamily="18" charset="0"/>
                <a:ea typeface="Calibri"/>
                <a:cs typeface="Times New Roman" pitchFamily="18" charset="0"/>
              </a:rPr>
              <a:t>31 </a:t>
            </a:r>
            <a:r>
              <a:rPr lang="ru-RU" sz="1600" dirty="0" err="1">
                <a:solidFill>
                  <a:prstClr val="black"/>
                </a:solidFill>
                <a:latin typeface="Times New Roman" pitchFamily="18" charset="0"/>
                <a:ea typeface="Calibri"/>
                <a:cs typeface="Times New Roman" pitchFamily="18" charset="0"/>
              </a:rPr>
              <a:t>ДОгруппы</a:t>
            </a:r>
            <a:r>
              <a:rPr lang="ru-RU" sz="1600" dirty="0">
                <a:solidFill>
                  <a:prstClr val="black"/>
                </a:solidFill>
                <a:latin typeface="Times New Roman" pitchFamily="18" charset="0"/>
                <a:ea typeface="Calibri"/>
                <a:cs typeface="Times New Roman" pitchFamily="18" charset="0"/>
              </a:rPr>
              <a:t>, з/о</a:t>
            </a:r>
            <a:br>
              <a:rPr lang="ru-RU" sz="1600" dirty="0">
                <a:solidFill>
                  <a:prstClr val="black"/>
                </a:solidFill>
                <a:latin typeface="Times New Roman" pitchFamily="18" charset="0"/>
                <a:ea typeface="Calibri"/>
                <a:cs typeface="Times New Roman" pitchFamily="18" charset="0"/>
              </a:rPr>
            </a:br>
            <a:r>
              <a:rPr lang="ru-RU" sz="1600" dirty="0">
                <a:solidFill>
                  <a:prstClr val="black"/>
                </a:solidFill>
                <a:latin typeface="Times New Roman" pitchFamily="18" charset="0"/>
                <a:ea typeface="Calibri"/>
                <a:cs typeface="Times New Roman" pitchFamily="18" charset="0"/>
              </a:rPr>
              <a:t>Руководитель:</a:t>
            </a:r>
            <a:br>
              <a:rPr lang="ru-RU" sz="1600" dirty="0">
                <a:solidFill>
                  <a:prstClr val="black"/>
                </a:solidFill>
                <a:latin typeface="Times New Roman" pitchFamily="18" charset="0"/>
                <a:ea typeface="Calibri"/>
                <a:cs typeface="Times New Roman" pitchFamily="18" charset="0"/>
              </a:rPr>
            </a:br>
            <a:r>
              <a:rPr lang="ru-RU" sz="1600" dirty="0" err="1">
                <a:solidFill>
                  <a:prstClr val="black"/>
                </a:solidFill>
                <a:latin typeface="Times New Roman" pitchFamily="18" charset="0"/>
                <a:ea typeface="Calibri"/>
                <a:cs typeface="Times New Roman" pitchFamily="18" charset="0"/>
              </a:rPr>
              <a:t>Шаркова</a:t>
            </a:r>
            <a:r>
              <a:rPr lang="ru-RU" sz="1600" dirty="0">
                <a:solidFill>
                  <a:prstClr val="black"/>
                </a:solidFill>
                <a:latin typeface="Times New Roman" pitchFamily="18" charset="0"/>
                <a:ea typeface="Calibri"/>
                <a:cs typeface="Times New Roman" pitchFamily="18" charset="0"/>
              </a:rPr>
              <a:t> </a:t>
            </a:r>
            <a:r>
              <a:rPr lang="ru-RU" sz="1600" dirty="0" smtClean="0">
                <a:solidFill>
                  <a:prstClr val="black"/>
                </a:solidFill>
                <a:latin typeface="Times New Roman" pitchFamily="18" charset="0"/>
                <a:ea typeface="Calibri"/>
                <a:cs typeface="Times New Roman" pitchFamily="18" charset="0"/>
              </a:rPr>
              <a:t>Е.В.,</a:t>
            </a:r>
            <a:r>
              <a:rPr lang="ru-RU" sz="1600" dirty="0">
                <a:solidFill>
                  <a:prstClr val="black"/>
                </a:solidFill>
                <a:latin typeface="Times New Roman" pitchFamily="18" charset="0"/>
                <a:ea typeface="Calibri"/>
                <a:cs typeface="Times New Roman" pitchFamily="18" charset="0"/>
              </a:rPr>
              <a:t/>
            </a:r>
            <a:br>
              <a:rPr lang="ru-RU" sz="1600" dirty="0">
                <a:solidFill>
                  <a:prstClr val="black"/>
                </a:solidFill>
                <a:latin typeface="Times New Roman" pitchFamily="18" charset="0"/>
                <a:ea typeface="Calibri"/>
                <a:cs typeface="Times New Roman" pitchFamily="18" charset="0"/>
              </a:rPr>
            </a:br>
            <a:r>
              <a:rPr lang="ru-RU" sz="1600" dirty="0">
                <a:solidFill>
                  <a:prstClr val="black"/>
                </a:solidFill>
                <a:latin typeface="Times New Roman" pitchFamily="18" charset="0"/>
                <a:ea typeface="Calibri"/>
                <a:cs typeface="Times New Roman" pitchFamily="18" charset="0"/>
              </a:rPr>
              <a:t>преподаватель</a:t>
            </a:r>
            <a:endParaRPr lang="ru-RU" sz="2000" dirty="0">
              <a:latin typeface="Times New Roman" pitchFamily="18" charset="0"/>
              <a:cs typeface="Times New Roman" pitchFamily="18" charset="0"/>
            </a:endParaRPr>
          </a:p>
        </p:txBody>
      </p:sp>
      <p:sp>
        <p:nvSpPr>
          <p:cNvPr id="2" name="Заголовок 1"/>
          <p:cNvSpPr>
            <a:spLocks noGrp="1"/>
          </p:cNvSpPr>
          <p:nvPr>
            <p:ph type="ctrTitle"/>
          </p:nvPr>
        </p:nvSpPr>
        <p:spPr>
          <a:xfrm>
            <a:off x="251520" y="1628800"/>
            <a:ext cx="8640960" cy="3384376"/>
          </a:xfrm>
        </p:spPr>
        <p:txBody>
          <a:bodyPr/>
          <a:lstStyle/>
          <a:p>
            <a:pPr marL="182880" indent="0" algn="ctr">
              <a:lnSpc>
                <a:spcPct val="115000"/>
              </a:lnSpc>
              <a:spcAft>
                <a:spcPts val="0"/>
              </a:spcAft>
              <a:buNone/>
            </a:pPr>
            <a:r>
              <a:rPr lang="ru-RU" sz="1600" b="0" dirty="0">
                <a:solidFill>
                  <a:schemeClr val="tx1"/>
                </a:solidFill>
                <a:effectLst/>
                <a:latin typeface="Times New Roman"/>
                <a:ea typeface="Calibri"/>
                <a:cs typeface="Times New Roman"/>
              </a:rPr>
              <a:t>Курсовой проект</a:t>
            </a:r>
            <a:r>
              <a:rPr lang="ru-RU" sz="1200" b="0" dirty="0">
                <a:solidFill>
                  <a:schemeClr val="tx1"/>
                </a:solidFill>
                <a:effectLst/>
                <a:latin typeface="Calibri"/>
                <a:ea typeface="Calibri"/>
                <a:cs typeface="Times New Roman"/>
              </a:rPr>
              <a:t/>
            </a:r>
            <a:br>
              <a:rPr lang="ru-RU" sz="1200" b="0" dirty="0">
                <a:solidFill>
                  <a:schemeClr val="tx1"/>
                </a:solidFill>
                <a:effectLst/>
                <a:latin typeface="Calibri"/>
                <a:ea typeface="Calibri"/>
                <a:cs typeface="Times New Roman"/>
              </a:rPr>
            </a:br>
            <a:r>
              <a:rPr lang="ru-RU" sz="1600" b="0" dirty="0">
                <a:solidFill>
                  <a:schemeClr val="tx1"/>
                </a:solidFill>
                <a:effectLst/>
                <a:latin typeface="Times New Roman"/>
                <a:ea typeface="Calibri"/>
                <a:cs typeface="Times New Roman"/>
              </a:rPr>
              <a:t>по профессиональному модулю </a:t>
            </a:r>
            <a:r>
              <a:rPr lang="ru-RU" sz="1200" b="0" dirty="0">
                <a:solidFill>
                  <a:schemeClr val="tx1"/>
                </a:solidFill>
                <a:effectLst/>
                <a:latin typeface="Calibri"/>
                <a:ea typeface="Calibri"/>
                <a:cs typeface="Times New Roman"/>
              </a:rPr>
              <a:t/>
            </a:r>
            <a:br>
              <a:rPr lang="ru-RU" sz="1200" b="0" dirty="0">
                <a:solidFill>
                  <a:schemeClr val="tx1"/>
                </a:solidFill>
                <a:effectLst/>
                <a:latin typeface="Calibri"/>
                <a:ea typeface="Calibri"/>
                <a:cs typeface="Times New Roman"/>
              </a:rPr>
            </a:br>
            <a:r>
              <a:rPr lang="ru-RU" sz="1600" b="0" dirty="0">
                <a:solidFill>
                  <a:schemeClr val="tx1"/>
                </a:solidFill>
                <a:effectLst/>
                <a:latin typeface="Times New Roman"/>
                <a:ea typeface="Calibri"/>
                <a:cs typeface="Times New Roman"/>
              </a:rPr>
              <a:t>ПМ.02 Организация различных видов деятельности и общения детей </a:t>
            </a:r>
            <a:r>
              <a:rPr lang="ru-RU" sz="1200" b="0" dirty="0">
                <a:solidFill>
                  <a:schemeClr val="tx1"/>
                </a:solidFill>
                <a:effectLst/>
                <a:latin typeface="Calibri"/>
                <a:ea typeface="Calibri"/>
                <a:cs typeface="Times New Roman"/>
              </a:rPr>
              <a:t/>
            </a:r>
            <a:br>
              <a:rPr lang="ru-RU" sz="1200" b="0" dirty="0">
                <a:solidFill>
                  <a:schemeClr val="tx1"/>
                </a:solidFill>
                <a:effectLst/>
                <a:latin typeface="Calibri"/>
                <a:ea typeface="Calibri"/>
                <a:cs typeface="Times New Roman"/>
              </a:rPr>
            </a:br>
            <a:r>
              <a:rPr lang="ru-RU" sz="1600" b="0" dirty="0">
                <a:solidFill>
                  <a:schemeClr val="tx1"/>
                </a:solidFill>
                <a:effectLst/>
                <a:latin typeface="Times New Roman"/>
                <a:ea typeface="Calibri"/>
                <a:cs typeface="Times New Roman"/>
              </a:rPr>
              <a:t>дошкольного </a:t>
            </a:r>
            <a:r>
              <a:rPr lang="ru-RU" sz="1600" b="0" dirty="0" smtClean="0">
                <a:solidFill>
                  <a:schemeClr val="tx1"/>
                </a:solidFill>
                <a:effectLst/>
                <a:latin typeface="Times New Roman"/>
                <a:ea typeface="Calibri"/>
                <a:cs typeface="Times New Roman"/>
              </a:rPr>
              <a:t>возраста</a:t>
            </a:r>
            <a:r>
              <a:rPr lang="ru-RU" sz="1600" dirty="0">
                <a:solidFill>
                  <a:schemeClr val="tx1"/>
                </a:solidFill>
                <a:effectLst/>
                <a:latin typeface="Times New Roman"/>
                <a:ea typeface="Calibri"/>
                <a:cs typeface="Times New Roman"/>
              </a:rPr>
              <a:t> </a:t>
            </a:r>
            <a:r>
              <a:rPr lang="ru-RU" sz="1200" dirty="0">
                <a:solidFill>
                  <a:schemeClr val="tx1"/>
                </a:solidFill>
                <a:effectLst/>
                <a:latin typeface="Calibri"/>
                <a:ea typeface="Calibri"/>
                <a:cs typeface="Times New Roman"/>
              </a:rPr>
              <a:t/>
            </a:r>
            <a:br>
              <a:rPr lang="ru-RU" sz="1200" dirty="0">
                <a:solidFill>
                  <a:schemeClr val="tx1"/>
                </a:solidFill>
                <a:effectLst/>
                <a:latin typeface="Calibri"/>
                <a:ea typeface="Calibri"/>
                <a:cs typeface="Times New Roman"/>
              </a:rPr>
            </a:br>
            <a:r>
              <a:rPr lang="ru-RU" sz="2000" dirty="0" smtClean="0">
                <a:solidFill>
                  <a:schemeClr val="tx1"/>
                </a:solidFill>
                <a:effectLst/>
                <a:latin typeface="Times New Roman"/>
                <a:ea typeface="Calibri"/>
                <a:cs typeface="Times New Roman"/>
              </a:rPr>
              <a:t>ЗАДАНИЯ ПО 3</a:t>
            </a:r>
            <a:r>
              <a:rPr lang="en-US" sz="2000" dirty="0" smtClean="0">
                <a:solidFill>
                  <a:schemeClr val="tx1"/>
                </a:solidFill>
                <a:effectLst/>
                <a:latin typeface="Times New Roman"/>
                <a:ea typeface="Calibri"/>
                <a:cs typeface="Times New Roman"/>
              </a:rPr>
              <a:t>D</a:t>
            </a:r>
            <a:r>
              <a:rPr lang="ru-RU" sz="2000" dirty="0" smtClean="0">
                <a:solidFill>
                  <a:schemeClr val="tx1"/>
                </a:solidFill>
                <a:effectLst/>
                <a:latin typeface="Times New Roman"/>
                <a:ea typeface="Calibri"/>
                <a:cs typeface="Times New Roman"/>
              </a:rPr>
              <a:t>-МОДЕЛИРОВАНИЮ, НАПРАВЛЕННЫЕ НА РАЗВИТИЕ ТЕХНИЧЕСКОГО ТВОРЧЕСТВА У ДЕТЕЙ СТАРШЕГО ДОШКОЛЬНОГО ВОЗРАСТА </a:t>
            </a:r>
            <a:r>
              <a:rPr lang="ru-RU" sz="1600" dirty="0" smtClean="0">
                <a:solidFill>
                  <a:schemeClr val="tx1"/>
                </a:solidFill>
                <a:effectLst/>
                <a:latin typeface="Calibri"/>
                <a:ea typeface="Calibri"/>
                <a:cs typeface="Times New Roman"/>
              </a:rPr>
              <a:t/>
            </a:r>
            <a:br>
              <a:rPr lang="ru-RU" sz="1600" dirty="0" smtClean="0">
                <a:solidFill>
                  <a:schemeClr val="tx1"/>
                </a:solidFill>
                <a:effectLst/>
                <a:latin typeface="Calibri"/>
                <a:ea typeface="Calibri"/>
                <a:cs typeface="Times New Roman"/>
              </a:rPr>
            </a:br>
            <a:r>
              <a:rPr lang="ru-RU" sz="1600" b="0" dirty="0" smtClean="0">
                <a:solidFill>
                  <a:schemeClr val="tx1"/>
                </a:solidFill>
                <a:effectLst/>
                <a:latin typeface="Times New Roman"/>
                <a:ea typeface="Calibri"/>
                <a:cs typeface="Times New Roman"/>
              </a:rPr>
              <a:t>44.02.01</a:t>
            </a:r>
            <a:r>
              <a:rPr lang="ru-RU" sz="1600" b="0" dirty="0">
                <a:solidFill>
                  <a:schemeClr val="tx1"/>
                </a:solidFill>
                <a:effectLst/>
                <a:latin typeface="Times New Roman"/>
                <a:ea typeface="Calibri"/>
                <a:cs typeface="Times New Roman"/>
              </a:rPr>
              <a:t>. Дошкольное образование</a:t>
            </a:r>
            <a:r>
              <a:rPr lang="ru-RU" sz="1200" b="0" dirty="0">
                <a:solidFill>
                  <a:schemeClr val="tx1"/>
                </a:solidFill>
                <a:effectLst/>
                <a:latin typeface="Calibri"/>
                <a:ea typeface="Calibri"/>
                <a:cs typeface="Times New Roman"/>
              </a:rPr>
              <a:t/>
            </a:r>
            <a:br>
              <a:rPr lang="ru-RU" sz="1200" b="0" dirty="0">
                <a:solidFill>
                  <a:schemeClr val="tx1"/>
                </a:solidFill>
                <a:effectLst/>
                <a:latin typeface="Calibri"/>
                <a:ea typeface="Calibri"/>
                <a:cs typeface="Times New Roman"/>
              </a:rPr>
            </a:br>
            <a:r>
              <a:rPr lang="ru-RU" sz="1200" b="0" dirty="0">
                <a:solidFill>
                  <a:schemeClr val="tx1"/>
                </a:solidFill>
                <a:effectLst/>
                <a:latin typeface="Calibri"/>
                <a:ea typeface="Calibri"/>
                <a:cs typeface="Times New Roman"/>
              </a:rPr>
              <a:t/>
            </a:r>
            <a:br>
              <a:rPr lang="ru-RU" sz="1200" b="0" dirty="0">
                <a:solidFill>
                  <a:schemeClr val="tx1"/>
                </a:solidFill>
                <a:effectLst/>
                <a:latin typeface="Calibri"/>
                <a:ea typeface="Calibri"/>
                <a:cs typeface="Times New Roman"/>
              </a:rPr>
            </a:br>
            <a:endParaRPr lang="ru-RU" sz="1600" b="0" dirty="0">
              <a:solidFill>
                <a:schemeClr val="tx1"/>
              </a:solidFill>
              <a:latin typeface="Times New Roman" pitchFamily="18" charset="0"/>
              <a:cs typeface="Times New Roman" pitchFamily="18" charset="0"/>
            </a:endParaRPr>
          </a:p>
        </p:txBody>
      </p:sp>
      <p:sp>
        <p:nvSpPr>
          <p:cNvPr id="4" name="Прямоугольник 3"/>
          <p:cNvSpPr/>
          <p:nvPr/>
        </p:nvSpPr>
        <p:spPr>
          <a:xfrm>
            <a:off x="827584" y="12220"/>
            <a:ext cx="7200800" cy="769441"/>
          </a:xfrm>
          <a:prstGeom prst="rect">
            <a:avLst/>
          </a:prstGeom>
        </p:spPr>
        <p:txBody>
          <a:bodyPr wrap="square">
            <a:spAutoFit/>
          </a:bodyPr>
          <a:lstStyle/>
          <a:p>
            <a:pPr algn="ctr"/>
            <a:r>
              <a:rPr lang="ru-RU" sz="1100" dirty="0">
                <a:solidFill>
                  <a:prstClr val="black"/>
                </a:solidFill>
                <a:latin typeface="Times New Roman" pitchFamily="18" charset="0"/>
                <a:cs typeface="Times New Roman" pitchFamily="18" charset="0"/>
              </a:rPr>
              <a:t>Министерство общего и профессионального образования Свердловской области</a:t>
            </a:r>
          </a:p>
          <a:p>
            <a:pPr algn="ctr"/>
            <a:r>
              <a:rPr lang="ru-RU" sz="1100" dirty="0">
                <a:solidFill>
                  <a:prstClr val="black"/>
                </a:solidFill>
                <a:latin typeface="Times New Roman" pitchFamily="18" charset="0"/>
                <a:cs typeface="Times New Roman" pitchFamily="18" charset="0"/>
              </a:rPr>
              <a:t>Государственное бюджетное профессиональное образовательное </a:t>
            </a:r>
            <a:r>
              <a:rPr lang="ru-RU" sz="1100" dirty="0" smtClean="0">
                <a:solidFill>
                  <a:prstClr val="black"/>
                </a:solidFill>
                <a:latin typeface="Times New Roman" pitchFamily="18" charset="0"/>
                <a:cs typeface="Times New Roman" pitchFamily="18" charset="0"/>
              </a:rPr>
              <a:t>учреждение </a:t>
            </a:r>
          </a:p>
          <a:p>
            <a:pPr algn="ctr"/>
            <a:r>
              <a:rPr lang="ru-RU" sz="1100" dirty="0" smtClean="0">
                <a:solidFill>
                  <a:prstClr val="black"/>
                </a:solidFill>
                <a:latin typeface="Times New Roman" pitchFamily="18" charset="0"/>
                <a:cs typeface="Times New Roman" pitchFamily="18" charset="0"/>
              </a:rPr>
              <a:t>Свердловской </a:t>
            </a:r>
            <a:r>
              <a:rPr lang="ru-RU" sz="1100" dirty="0">
                <a:solidFill>
                  <a:prstClr val="black"/>
                </a:solidFill>
                <a:latin typeface="Times New Roman" pitchFamily="18" charset="0"/>
                <a:cs typeface="Times New Roman" pitchFamily="18" charset="0"/>
              </a:rPr>
              <a:t>области</a:t>
            </a:r>
          </a:p>
          <a:p>
            <a:pPr algn="ctr"/>
            <a:r>
              <a:rPr lang="ru-RU" sz="1100" dirty="0" smtClean="0">
                <a:solidFill>
                  <a:prstClr val="black"/>
                </a:solidFill>
                <a:latin typeface="Times New Roman" pitchFamily="18" charset="0"/>
                <a:cs typeface="Times New Roman" pitchFamily="18" charset="0"/>
              </a:rPr>
              <a:t>«</a:t>
            </a:r>
            <a:r>
              <a:rPr lang="ru-RU" sz="1100" dirty="0" err="1" smtClean="0">
                <a:solidFill>
                  <a:prstClr val="black"/>
                </a:solidFill>
                <a:latin typeface="Times New Roman" pitchFamily="18" charset="0"/>
                <a:cs typeface="Times New Roman" pitchFamily="18" charset="0"/>
              </a:rPr>
              <a:t>Камышловский</a:t>
            </a:r>
            <a:r>
              <a:rPr lang="ru-RU" sz="1100" dirty="0" smtClean="0">
                <a:solidFill>
                  <a:prstClr val="black"/>
                </a:solidFill>
                <a:latin typeface="Times New Roman" pitchFamily="18" charset="0"/>
                <a:cs typeface="Times New Roman" pitchFamily="18" charset="0"/>
              </a:rPr>
              <a:t> </a:t>
            </a:r>
            <a:r>
              <a:rPr lang="ru-RU" sz="1100" dirty="0">
                <a:solidFill>
                  <a:prstClr val="black"/>
                </a:solidFill>
                <a:latin typeface="Times New Roman" pitchFamily="18" charset="0"/>
                <a:cs typeface="Times New Roman" pitchFamily="18" charset="0"/>
              </a:rPr>
              <a:t>педагогический </a:t>
            </a:r>
            <a:r>
              <a:rPr lang="ru-RU" sz="1100" dirty="0" smtClean="0">
                <a:solidFill>
                  <a:prstClr val="black"/>
                </a:solidFill>
                <a:latin typeface="Times New Roman" pitchFamily="18" charset="0"/>
                <a:cs typeface="Times New Roman" pitchFamily="18" charset="0"/>
              </a:rPr>
              <a:t>колледж»</a:t>
            </a:r>
            <a:endParaRPr lang="ru-RU" sz="1100" dirty="0">
              <a:solidFill>
                <a:prstClr val="black"/>
              </a:solidFill>
              <a:latin typeface="Times New Roman" pitchFamily="18" charset="0"/>
              <a:cs typeface="Times New Roman" pitchFamily="18" charset="0"/>
            </a:endParaRPr>
          </a:p>
        </p:txBody>
      </p:sp>
      <p:sp>
        <p:nvSpPr>
          <p:cNvPr id="5" name="Прямоугольник 4"/>
          <p:cNvSpPr/>
          <p:nvPr/>
        </p:nvSpPr>
        <p:spPr>
          <a:xfrm>
            <a:off x="3779912" y="6021288"/>
            <a:ext cx="1834348" cy="369332"/>
          </a:xfrm>
          <a:prstGeom prst="rect">
            <a:avLst/>
          </a:prstGeom>
        </p:spPr>
        <p:txBody>
          <a:bodyPr wrap="none">
            <a:spAutoFit/>
          </a:bodyPr>
          <a:lstStyle/>
          <a:p>
            <a:r>
              <a:rPr lang="ru-RU" dirty="0">
                <a:solidFill>
                  <a:prstClr val="black"/>
                </a:solidFill>
                <a:latin typeface="Times New Roman" pitchFamily="18" charset="0"/>
                <a:cs typeface="Times New Roman" pitchFamily="18" charset="0"/>
              </a:rPr>
              <a:t>Камышлов, 2019</a:t>
            </a:r>
          </a:p>
        </p:txBody>
      </p:sp>
      <p:pic>
        <p:nvPicPr>
          <p:cNvPr id="1026" name="Picture 2" descr="https://i2.rozetka.ua/goods/8663306/60474650_images_866330624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005064"/>
            <a:ext cx="2494970" cy="249497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085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732205" y="709573"/>
            <a:ext cx="2558396" cy="753264"/>
          </a:xfrm>
        </p:spPr>
        <p:txBody>
          <a:bodyPr>
            <a:normAutofit fontScale="77500" lnSpcReduction="20000"/>
          </a:bodyPr>
          <a:lstStyle/>
          <a:p>
            <a:pPr marL="45720" indent="0" algn="ctr">
              <a:buNone/>
            </a:pPr>
            <a:r>
              <a:rPr lang="ru-RU" sz="4000" b="1" dirty="0" smtClean="0">
                <a:latin typeface="Times New Roman" pitchFamily="18" charset="0"/>
                <a:cs typeface="Times New Roman" pitchFamily="18" charset="0"/>
              </a:rPr>
              <a:t>ФГОС ДОО</a:t>
            </a:r>
            <a:endParaRPr lang="ru-RU" sz="4000" b="1" dirty="0">
              <a:latin typeface="Times New Roman" pitchFamily="18" charset="0"/>
              <a:cs typeface="Times New Roman" pitchFamily="18" charset="0"/>
            </a:endParaRPr>
          </a:p>
        </p:txBody>
      </p:sp>
      <p:pic>
        <p:nvPicPr>
          <p:cNvPr id="3074" name="Picture 2" descr="https://ozon-st.cdn.ngenix.net/multimedia/books_covers/101443776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674" y="1700808"/>
            <a:ext cx="2436181" cy="37770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Объект 2"/>
          <p:cNvSpPr txBox="1">
            <a:spLocks/>
          </p:cNvSpPr>
          <p:nvPr/>
        </p:nvSpPr>
        <p:spPr>
          <a:xfrm>
            <a:off x="3995936" y="691434"/>
            <a:ext cx="4464496" cy="753264"/>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ru-RU" sz="2800" b="1" dirty="0" smtClean="0">
                <a:latin typeface="Times New Roman" pitchFamily="18" charset="0"/>
                <a:cs typeface="Times New Roman" pitchFamily="18" charset="0"/>
              </a:rPr>
              <a:t>УКАЗ ПРЕЗИДЕНТА РФ</a:t>
            </a:r>
            <a:endParaRPr lang="ru-RU" sz="2800" b="1" dirty="0">
              <a:latin typeface="Times New Roman" pitchFamily="18" charset="0"/>
              <a:cs typeface="Times New Roman" pitchFamily="18" charset="0"/>
            </a:endParaRPr>
          </a:p>
        </p:txBody>
      </p:sp>
      <p:pic>
        <p:nvPicPr>
          <p:cNvPr id="3076" name="Picture 4" descr="https://cf.ppt-online.org/files1/slide/u/u2J0hVGjBnfzSaUOlyQ3o8XR71DbxKZCtqNErmwLg/slid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1700808"/>
            <a:ext cx="5063279" cy="37925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0" name="Picture 2" descr="http://m.arhcity.ru/data/115/TxJ1_nY6wJ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3786692"/>
            <a:ext cx="2787133" cy="27363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62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1589" y="620688"/>
            <a:ext cx="7939852" cy="4462760"/>
          </a:xfrm>
          <a:prstGeom prst="rect">
            <a:avLst/>
          </a:prstGeom>
        </p:spPr>
        <p:txBody>
          <a:bodyPr wrap="square">
            <a:spAutoFit/>
          </a:bodyPr>
          <a:lstStyle/>
          <a:p>
            <a:r>
              <a:rPr lang="ru-RU" sz="2800" b="1" dirty="0" smtClean="0">
                <a:latin typeface="Times New Roman" pitchFamily="18" charset="0"/>
                <a:cs typeface="Times New Roman" pitchFamily="18" charset="0"/>
              </a:rPr>
              <a:t>ВИДЫ ТВОРЧЕСТВА:</a:t>
            </a:r>
            <a:endParaRPr lang="ru-RU" sz="2800" dirty="0">
              <a:latin typeface="Times New Roman" pitchFamily="18" charset="0"/>
              <a:cs typeface="Times New Roman" pitchFamily="18" charset="0"/>
            </a:endParaRPr>
          </a:p>
          <a:p>
            <a:r>
              <a:rPr lang="ru-RU" sz="3200" dirty="0" smtClean="0">
                <a:solidFill>
                  <a:schemeClr val="bg2">
                    <a:lumMod val="25000"/>
                  </a:schemeClr>
                </a:solidFill>
                <a:latin typeface="Times New Roman" pitchFamily="18" charset="0"/>
                <a:cs typeface="Times New Roman" pitchFamily="18" charset="0"/>
              </a:rPr>
              <a:t>-декоративное </a:t>
            </a:r>
            <a:r>
              <a:rPr lang="ru-RU" sz="3200" dirty="0">
                <a:solidFill>
                  <a:schemeClr val="bg2">
                    <a:lumMod val="25000"/>
                  </a:schemeClr>
                </a:solidFill>
                <a:latin typeface="Times New Roman" pitchFamily="18" charset="0"/>
                <a:cs typeface="Times New Roman" pitchFamily="18" charset="0"/>
              </a:rPr>
              <a:t>творчество; </a:t>
            </a:r>
          </a:p>
          <a:p>
            <a:r>
              <a:rPr lang="ru-RU" sz="3200" dirty="0" smtClean="0">
                <a:solidFill>
                  <a:schemeClr val="bg2">
                    <a:lumMod val="25000"/>
                  </a:schemeClr>
                </a:solidFill>
                <a:latin typeface="Times New Roman" pitchFamily="18" charset="0"/>
                <a:cs typeface="Times New Roman" pitchFamily="18" charset="0"/>
              </a:rPr>
              <a:t>-прикладное </a:t>
            </a:r>
            <a:r>
              <a:rPr lang="ru-RU" sz="3200" dirty="0">
                <a:solidFill>
                  <a:schemeClr val="bg2">
                    <a:lumMod val="25000"/>
                  </a:schemeClr>
                </a:solidFill>
                <a:latin typeface="Times New Roman" pitchFamily="18" charset="0"/>
                <a:cs typeface="Times New Roman" pitchFamily="18" charset="0"/>
              </a:rPr>
              <a:t>творчество; </a:t>
            </a:r>
            <a:endParaRPr lang="ru-RU" sz="3200" dirty="0" smtClean="0">
              <a:solidFill>
                <a:schemeClr val="bg2">
                  <a:lumMod val="25000"/>
                </a:schemeClr>
              </a:solidFill>
              <a:latin typeface="Times New Roman" pitchFamily="18" charset="0"/>
              <a:cs typeface="Times New Roman" pitchFamily="18" charset="0"/>
            </a:endParaRPr>
          </a:p>
          <a:p>
            <a:r>
              <a:rPr lang="ru-RU" sz="3200" dirty="0" smtClean="0">
                <a:solidFill>
                  <a:schemeClr val="bg2">
                    <a:lumMod val="25000"/>
                  </a:schemeClr>
                </a:solidFill>
                <a:latin typeface="Times New Roman" pitchFamily="18" charset="0"/>
                <a:cs typeface="Times New Roman" pitchFamily="18" charset="0"/>
              </a:rPr>
              <a:t>-декоративно-прикладное творчество;</a:t>
            </a:r>
          </a:p>
          <a:p>
            <a:r>
              <a:rPr lang="ru-RU" sz="3200" dirty="0" smtClean="0">
                <a:solidFill>
                  <a:schemeClr val="bg2">
                    <a:lumMod val="25000"/>
                  </a:schemeClr>
                </a:solidFill>
                <a:latin typeface="Times New Roman" pitchFamily="18" charset="0"/>
                <a:cs typeface="Times New Roman" pitchFamily="18" charset="0"/>
              </a:rPr>
              <a:t>-народное </a:t>
            </a:r>
            <a:r>
              <a:rPr lang="ru-RU" sz="3200" dirty="0">
                <a:solidFill>
                  <a:schemeClr val="bg2">
                    <a:lumMod val="25000"/>
                  </a:schemeClr>
                </a:solidFill>
                <a:latin typeface="Times New Roman" pitchFamily="18" charset="0"/>
                <a:cs typeface="Times New Roman" pitchFamily="18" charset="0"/>
              </a:rPr>
              <a:t>творчество; </a:t>
            </a:r>
            <a:endParaRPr lang="ru-RU" sz="3200" dirty="0" smtClean="0">
              <a:solidFill>
                <a:schemeClr val="bg2">
                  <a:lumMod val="25000"/>
                </a:schemeClr>
              </a:solidFill>
              <a:latin typeface="Times New Roman" pitchFamily="18" charset="0"/>
              <a:cs typeface="Times New Roman" pitchFamily="18" charset="0"/>
            </a:endParaRPr>
          </a:p>
          <a:p>
            <a:r>
              <a:rPr lang="ru-RU" sz="3200" dirty="0" smtClean="0">
                <a:solidFill>
                  <a:schemeClr val="bg2">
                    <a:lumMod val="25000"/>
                  </a:schemeClr>
                </a:solidFill>
                <a:latin typeface="Times New Roman" pitchFamily="18" charset="0"/>
                <a:cs typeface="Times New Roman" pitchFamily="18" charset="0"/>
              </a:rPr>
              <a:t>-устное </a:t>
            </a:r>
            <a:r>
              <a:rPr lang="ru-RU" sz="3200" dirty="0">
                <a:solidFill>
                  <a:schemeClr val="bg2">
                    <a:lumMod val="25000"/>
                  </a:schemeClr>
                </a:solidFill>
                <a:latin typeface="Times New Roman" pitchFamily="18" charset="0"/>
                <a:cs typeface="Times New Roman" pitchFamily="18" charset="0"/>
              </a:rPr>
              <a:t>народное творчество; </a:t>
            </a:r>
            <a:endParaRPr lang="ru-RU" sz="3200" dirty="0" smtClean="0">
              <a:solidFill>
                <a:schemeClr val="bg2">
                  <a:lumMod val="25000"/>
                </a:schemeClr>
              </a:solidFill>
              <a:latin typeface="Times New Roman" pitchFamily="18" charset="0"/>
              <a:cs typeface="Times New Roman" pitchFamily="18" charset="0"/>
            </a:endParaRPr>
          </a:p>
          <a:p>
            <a:r>
              <a:rPr lang="ru-RU" sz="3200" dirty="0" smtClean="0">
                <a:solidFill>
                  <a:schemeClr val="bg2">
                    <a:lumMod val="25000"/>
                  </a:schemeClr>
                </a:solidFill>
                <a:latin typeface="Times New Roman" pitchFamily="18" charset="0"/>
                <a:cs typeface="Times New Roman" pitchFamily="18" charset="0"/>
              </a:rPr>
              <a:t>-творчество</a:t>
            </a:r>
            <a:r>
              <a:rPr lang="ru-RU" sz="3200" dirty="0">
                <a:solidFill>
                  <a:schemeClr val="bg2">
                    <a:lumMod val="25000"/>
                  </a:schemeClr>
                </a:solidFill>
                <a:latin typeface="Times New Roman" pitchFamily="18" charset="0"/>
                <a:cs typeface="Times New Roman" pitchFamily="18" charset="0"/>
              </a:rPr>
              <a:t>, связанное с литературой; </a:t>
            </a:r>
            <a:endParaRPr lang="ru-RU" sz="3200" dirty="0" smtClean="0">
              <a:solidFill>
                <a:schemeClr val="bg2">
                  <a:lumMod val="25000"/>
                </a:schemeClr>
              </a:solidFill>
              <a:latin typeface="Times New Roman" pitchFamily="18" charset="0"/>
              <a:cs typeface="Times New Roman" pitchFamily="18" charset="0"/>
            </a:endParaRPr>
          </a:p>
          <a:p>
            <a:r>
              <a:rPr lang="ru-RU" sz="3200" dirty="0" smtClean="0">
                <a:solidFill>
                  <a:schemeClr val="bg2">
                    <a:lumMod val="25000"/>
                  </a:schemeClr>
                </a:solidFill>
                <a:latin typeface="Times New Roman" pitchFamily="18" charset="0"/>
                <a:cs typeface="Times New Roman" pitchFamily="18" charset="0"/>
              </a:rPr>
              <a:t>-народное художественное творчество</a:t>
            </a:r>
            <a:r>
              <a:rPr lang="ru-RU" sz="3200" dirty="0">
                <a:solidFill>
                  <a:schemeClr val="bg2">
                    <a:lumMod val="25000"/>
                  </a:schemeClr>
                </a:solidFill>
                <a:latin typeface="Times New Roman" pitchFamily="18" charset="0"/>
                <a:cs typeface="Times New Roman" pitchFamily="18" charset="0"/>
              </a:rPr>
              <a:t>; </a:t>
            </a:r>
            <a:endParaRPr lang="ru-RU" sz="3200" dirty="0" smtClean="0">
              <a:solidFill>
                <a:schemeClr val="bg2">
                  <a:lumMod val="25000"/>
                </a:schemeClr>
              </a:solidFill>
              <a:latin typeface="Times New Roman" pitchFamily="18" charset="0"/>
              <a:cs typeface="Times New Roman" pitchFamily="18" charset="0"/>
            </a:endParaRPr>
          </a:p>
          <a:p>
            <a:r>
              <a:rPr lang="ru-RU" sz="3200" dirty="0" smtClean="0">
                <a:solidFill>
                  <a:srgbClr val="C00000"/>
                </a:solidFill>
                <a:latin typeface="Times New Roman" pitchFamily="18" charset="0"/>
                <a:cs typeface="Times New Roman" pitchFamily="18" charset="0"/>
              </a:rPr>
              <a:t>-техническое </a:t>
            </a:r>
            <a:r>
              <a:rPr lang="ru-RU" sz="3200" dirty="0">
                <a:solidFill>
                  <a:srgbClr val="C00000"/>
                </a:solidFill>
                <a:latin typeface="Times New Roman" pitchFamily="18" charset="0"/>
                <a:cs typeface="Times New Roman" pitchFamily="18" charset="0"/>
              </a:rPr>
              <a:t>творчество.</a:t>
            </a:r>
          </a:p>
        </p:txBody>
      </p:sp>
      <p:pic>
        <p:nvPicPr>
          <p:cNvPr id="1028" name="Picture 4" descr="https://sun9-25.userapi.com/c837632/v837632753/6070a/XQZ9YO7QL0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453" y="4941168"/>
            <a:ext cx="8542124" cy="223035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Tree>
    <p:extLst>
      <p:ext uri="{BB962C8B-B14F-4D97-AF65-F5344CB8AC3E}">
        <p14:creationId xmlns:p14="http://schemas.microsoft.com/office/powerpoint/2010/main" val="2540468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83243" y="455357"/>
            <a:ext cx="7848872" cy="897280"/>
          </a:xfrm>
        </p:spPr>
        <p:txBody>
          <a:bodyPr>
            <a:normAutofit fontScale="70000" lnSpcReduction="20000"/>
          </a:bodyPr>
          <a:lstStyle/>
          <a:p>
            <a:pPr marL="45720" indent="0" algn="ctr">
              <a:buNone/>
            </a:pPr>
            <a:r>
              <a:rPr lang="ru-RU" sz="4800" b="1" dirty="0" smtClean="0">
                <a:latin typeface="Times New Roman" pitchFamily="18" charset="0"/>
                <a:cs typeface="Times New Roman" pitchFamily="18" charset="0"/>
              </a:rPr>
              <a:t>О ТЕХНИЧЕСКОМ ТВОРЧЕСТВЕ…</a:t>
            </a:r>
            <a:endParaRPr lang="ru-RU" sz="4800" b="1" dirty="0">
              <a:latin typeface="Times New Roman" pitchFamily="18" charset="0"/>
              <a:cs typeface="Times New Roman" pitchFamily="18" charset="0"/>
            </a:endParaRPr>
          </a:p>
        </p:txBody>
      </p:sp>
      <p:sp>
        <p:nvSpPr>
          <p:cNvPr id="2" name="Прямоугольник 1"/>
          <p:cNvSpPr/>
          <p:nvPr/>
        </p:nvSpPr>
        <p:spPr>
          <a:xfrm>
            <a:off x="71618" y="4306595"/>
            <a:ext cx="3216874" cy="646331"/>
          </a:xfrm>
          <a:prstGeom prst="rect">
            <a:avLst/>
          </a:prstGeom>
        </p:spPr>
        <p:txBody>
          <a:bodyPr wrap="square">
            <a:spAutoFit/>
          </a:bodyPr>
          <a:lstStyle/>
          <a:p>
            <a:r>
              <a:rPr lang="ru-RU" sz="3600" dirty="0">
                <a:ln>
                  <a:solidFill>
                    <a:schemeClr val="accent6"/>
                  </a:solidFill>
                </a:ln>
                <a:latin typeface="Times New Roman" pitchFamily="18" charset="0"/>
                <a:cs typeface="Times New Roman" pitchFamily="18" charset="0"/>
              </a:rPr>
              <a:t>Т. В. Кудрявцев</a:t>
            </a:r>
          </a:p>
        </p:txBody>
      </p:sp>
      <p:sp>
        <p:nvSpPr>
          <p:cNvPr id="4" name="Прямоугольник 3"/>
          <p:cNvSpPr/>
          <p:nvPr/>
        </p:nvSpPr>
        <p:spPr>
          <a:xfrm>
            <a:off x="5652120" y="4368151"/>
            <a:ext cx="3367204" cy="584775"/>
          </a:xfrm>
          <a:prstGeom prst="rect">
            <a:avLst/>
          </a:prstGeom>
        </p:spPr>
        <p:txBody>
          <a:bodyPr wrap="none">
            <a:spAutoFit/>
          </a:bodyPr>
          <a:lstStyle/>
          <a:p>
            <a:r>
              <a:rPr lang="ru-RU" sz="3200" dirty="0" smtClean="0">
                <a:ln>
                  <a:solidFill>
                    <a:schemeClr val="accent6"/>
                  </a:solidFill>
                </a:ln>
                <a:latin typeface="Times New Roman" pitchFamily="18" charset="0"/>
                <a:cs typeface="Times New Roman" pitchFamily="18" charset="0"/>
              </a:rPr>
              <a:t>И. С. </a:t>
            </a:r>
            <a:r>
              <a:rPr lang="ru-RU" sz="3200" dirty="0" err="1" smtClean="0">
                <a:ln>
                  <a:solidFill>
                    <a:schemeClr val="accent6"/>
                  </a:solidFill>
                </a:ln>
                <a:latin typeface="Times New Roman" pitchFamily="18" charset="0"/>
                <a:cs typeface="Times New Roman" pitchFamily="18" charset="0"/>
              </a:rPr>
              <a:t>Якиманская</a:t>
            </a:r>
            <a:r>
              <a:rPr lang="ru-RU" sz="3200" dirty="0" smtClean="0">
                <a:ln>
                  <a:solidFill>
                    <a:schemeClr val="accent6"/>
                  </a:solidFill>
                </a:ln>
                <a:latin typeface="Times New Roman" pitchFamily="18" charset="0"/>
                <a:cs typeface="Times New Roman" pitchFamily="18" charset="0"/>
              </a:rPr>
              <a:t> </a:t>
            </a:r>
            <a:endParaRPr lang="ru-RU" sz="3200" dirty="0">
              <a:ln>
                <a:solidFill>
                  <a:schemeClr val="accent6"/>
                </a:solidFill>
              </a:ln>
              <a:latin typeface="Times New Roman" pitchFamily="18" charset="0"/>
              <a:cs typeface="Times New Roman" pitchFamily="18" charset="0"/>
            </a:endParaRPr>
          </a:p>
        </p:txBody>
      </p:sp>
      <p:sp>
        <p:nvSpPr>
          <p:cNvPr id="5" name="Прямоугольник 4"/>
          <p:cNvSpPr/>
          <p:nvPr/>
        </p:nvSpPr>
        <p:spPr>
          <a:xfrm>
            <a:off x="2900151" y="5912655"/>
            <a:ext cx="3015056" cy="646331"/>
          </a:xfrm>
          <a:prstGeom prst="rect">
            <a:avLst/>
          </a:prstGeom>
        </p:spPr>
        <p:txBody>
          <a:bodyPr wrap="none">
            <a:spAutoFit/>
          </a:bodyPr>
          <a:lstStyle/>
          <a:p>
            <a:r>
              <a:rPr lang="ru-RU" sz="3600" dirty="0">
                <a:ln>
                  <a:solidFill>
                    <a:schemeClr val="accent6"/>
                  </a:solidFill>
                </a:ln>
                <a:latin typeface="Times New Roman" pitchFamily="18" charset="0"/>
                <a:cs typeface="Times New Roman" pitchFamily="18" charset="0"/>
              </a:rPr>
              <a:t>В. А. Горский </a:t>
            </a:r>
          </a:p>
        </p:txBody>
      </p:sp>
      <p:pic>
        <p:nvPicPr>
          <p:cNvPr id="9218" name="Picture 2" descr="https://tovievich.ru/uploads/posts/2014-05/1401051239_img_91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754" y="1352637"/>
            <a:ext cx="1987089" cy="275984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9220" name="Picture 4" descr="https://www.orinfo.ru/sites/default/files/photos/77824/yakimanskay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796" y="1279397"/>
            <a:ext cx="1880461" cy="283308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9222" name="Picture 6" descr="http://velikayakultura.ru/wp-content/uploads/2013/03/Gorski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8492" y="2882607"/>
            <a:ext cx="2238375" cy="284797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329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259632" y="116632"/>
            <a:ext cx="6885384" cy="897280"/>
          </a:xfrm>
        </p:spPr>
        <p:txBody>
          <a:bodyPr>
            <a:normAutofit/>
          </a:bodyPr>
          <a:lstStyle/>
          <a:p>
            <a:pPr marL="45720" indent="0" algn="ctr">
              <a:buNone/>
            </a:pPr>
            <a:r>
              <a:rPr lang="ru-RU" sz="4800" b="1" dirty="0" smtClean="0">
                <a:solidFill>
                  <a:schemeClr val="accent6"/>
                </a:solidFill>
                <a:latin typeface="Times New Roman" pitchFamily="18" charset="0"/>
                <a:cs typeface="Times New Roman" pitchFamily="18" charset="0"/>
              </a:rPr>
              <a:t>ПРОТИВОРЕЧИЯ:</a:t>
            </a:r>
            <a:endParaRPr lang="ru-RU" sz="4800" b="1" dirty="0">
              <a:solidFill>
                <a:schemeClr val="accent6"/>
              </a:solidFill>
              <a:latin typeface="Times New Roman" pitchFamily="18" charset="0"/>
              <a:cs typeface="Times New Roman" pitchFamily="18" charset="0"/>
            </a:endParaRPr>
          </a:p>
        </p:txBody>
      </p:sp>
      <p:graphicFrame>
        <p:nvGraphicFramePr>
          <p:cNvPr id="4" name="Схема 3"/>
          <p:cNvGraphicFramePr/>
          <p:nvPr>
            <p:extLst>
              <p:ext uri="{D42A27DB-BD31-4B8C-83A1-F6EECF244321}">
                <p14:modId xmlns:p14="http://schemas.microsoft.com/office/powerpoint/2010/main" val="2762530517"/>
              </p:ext>
            </p:extLst>
          </p:nvPr>
        </p:nvGraphicFramePr>
        <p:xfrm>
          <a:off x="107504" y="1048284"/>
          <a:ext cx="8943140" cy="57763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5321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4804" y="332656"/>
            <a:ext cx="8856984" cy="5878532"/>
          </a:xfrm>
          <a:prstGeom prst="rect">
            <a:avLst/>
          </a:prstGeom>
        </p:spPr>
        <p:txBody>
          <a:bodyPr wrap="square">
            <a:spAutoFit/>
          </a:bodyPr>
          <a:lstStyle/>
          <a:p>
            <a:pPr algn="just"/>
            <a:r>
              <a:rPr lang="ru-RU" sz="3600" b="1" dirty="0">
                <a:solidFill>
                  <a:schemeClr val="accent6"/>
                </a:solidFill>
                <a:latin typeface="Times New Roman" pitchFamily="18" charset="0"/>
                <a:cs typeface="Times New Roman" pitchFamily="18" charset="0"/>
              </a:rPr>
              <a:t>Тема:</a:t>
            </a:r>
            <a:r>
              <a:rPr lang="ru-RU" sz="3600" b="1" dirty="0">
                <a:latin typeface="Times New Roman" pitchFamily="18" charset="0"/>
                <a:cs typeface="Times New Roman" pitchFamily="18" charset="0"/>
              </a:rPr>
              <a:t> </a:t>
            </a:r>
            <a:r>
              <a:rPr lang="ru-RU" sz="3200" dirty="0">
                <a:latin typeface="Times New Roman" pitchFamily="18" charset="0"/>
                <a:cs typeface="Times New Roman" pitchFamily="18" charset="0"/>
              </a:rPr>
              <a:t>«Сборник заданий по 3D-моделированию, направленный на развитие детского технического творчества у детей старшего дошкольного </a:t>
            </a:r>
            <a:r>
              <a:rPr lang="ru-RU" sz="3200" dirty="0" smtClean="0">
                <a:latin typeface="Times New Roman" pitchFamily="18" charset="0"/>
                <a:cs typeface="Times New Roman" pitchFamily="18" charset="0"/>
              </a:rPr>
              <a:t>возраста».</a:t>
            </a:r>
          </a:p>
          <a:p>
            <a:pPr algn="just"/>
            <a:r>
              <a:rPr lang="ru-RU" sz="3600" b="1" dirty="0">
                <a:solidFill>
                  <a:schemeClr val="accent6"/>
                </a:solidFill>
                <a:latin typeface="Times New Roman" pitchFamily="18" charset="0"/>
                <a:cs typeface="Times New Roman" pitchFamily="18" charset="0"/>
              </a:rPr>
              <a:t>Объектом проекта</a:t>
            </a:r>
            <a:r>
              <a:rPr lang="ru-RU" sz="3600" b="1" dirty="0" smtClean="0">
                <a:solidFill>
                  <a:schemeClr val="accent6"/>
                </a:solidFill>
                <a:latin typeface="Times New Roman" pitchFamily="18" charset="0"/>
                <a:cs typeface="Times New Roman" pitchFamily="18" charset="0"/>
              </a:rPr>
              <a:t>: </a:t>
            </a:r>
            <a:r>
              <a:rPr lang="ru-RU" sz="3200" dirty="0" smtClean="0">
                <a:latin typeface="Times New Roman" pitchFamily="18" charset="0"/>
                <a:cs typeface="Times New Roman" pitchFamily="18" charset="0"/>
              </a:rPr>
              <a:t>процесс </a:t>
            </a:r>
            <a:r>
              <a:rPr lang="ru-RU" sz="3200" dirty="0">
                <a:latin typeface="Times New Roman" pitchFamily="18" charset="0"/>
                <a:cs typeface="Times New Roman" pitchFamily="18" charset="0"/>
              </a:rPr>
              <a:t>развития технического творчества у детей старшего дошкольного возраста.</a:t>
            </a:r>
            <a:endParaRPr lang="ru-RU" sz="3200" dirty="0">
              <a:latin typeface="Times New Roman" pitchFamily="18" charset="0"/>
              <a:cs typeface="Times New Roman" pitchFamily="18" charset="0"/>
            </a:endParaRPr>
          </a:p>
          <a:p>
            <a:pPr algn="just"/>
            <a:r>
              <a:rPr lang="ru-RU" sz="3600" b="1" dirty="0">
                <a:solidFill>
                  <a:schemeClr val="accent6"/>
                </a:solidFill>
                <a:latin typeface="Times New Roman" pitchFamily="18" charset="0"/>
                <a:cs typeface="Times New Roman" pitchFamily="18" charset="0"/>
              </a:rPr>
              <a:t>Форма </a:t>
            </a:r>
            <a:r>
              <a:rPr lang="ru-RU" sz="3600" b="1" dirty="0" smtClean="0">
                <a:solidFill>
                  <a:schemeClr val="accent6"/>
                </a:solidFill>
                <a:latin typeface="Times New Roman" pitchFamily="18" charset="0"/>
                <a:cs typeface="Times New Roman" pitchFamily="18" charset="0"/>
              </a:rPr>
              <a:t>проекта</a:t>
            </a:r>
            <a:r>
              <a:rPr lang="ru-RU" sz="3600" b="1" dirty="0" smtClean="0">
                <a:solidFill>
                  <a:schemeClr val="accent6"/>
                </a:solidFill>
                <a:latin typeface="Times New Roman" pitchFamily="18" charset="0"/>
                <a:cs typeface="Times New Roman" pitchFamily="18" charset="0"/>
              </a:rPr>
              <a:t>: </a:t>
            </a:r>
            <a:r>
              <a:rPr lang="ru-RU" sz="3200" dirty="0">
                <a:latin typeface="Times New Roman"/>
                <a:ea typeface="Calibri"/>
              </a:rPr>
              <a:t>сборник заданий по 3</a:t>
            </a:r>
            <a:r>
              <a:rPr lang="en-US" sz="3200" dirty="0">
                <a:latin typeface="Times New Roman"/>
                <a:ea typeface="Calibri"/>
              </a:rPr>
              <a:t>D</a:t>
            </a:r>
            <a:r>
              <a:rPr lang="ru-RU" sz="3200" dirty="0">
                <a:latin typeface="Times New Roman"/>
                <a:ea typeface="Calibri"/>
              </a:rPr>
              <a:t>-моделированию, направленный на развитие детского технического творчества у детей старшего дошкольного возраста </a:t>
            </a:r>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val="3847839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3665074536"/>
              </p:ext>
            </p:extLst>
          </p:nvPr>
        </p:nvGraphicFramePr>
        <p:xfrm>
          <a:off x="179512" y="188640"/>
          <a:ext cx="8784976" cy="6521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0959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15616" y="332656"/>
            <a:ext cx="6885384" cy="897280"/>
          </a:xfrm>
        </p:spPr>
        <p:txBody>
          <a:bodyPr>
            <a:normAutofit/>
          </a:bodyPr>
          <a:lstStyle/>
          <a:p>
            <a:pPr marL="45720" indent="0" algn="ctr">
              <a:buNone/>
            </a:pPr>
            <a:r>
              <a:rPr lang="ru-RU" sz="4800" b="1" dirty="0" smtClean="0">
                <a:solidFill>
                  <a:schemeClr val="accent6"/>
                </a:solidFill>
                <a:latin typeface="Times New Roman" pitchFamily="18" charset="0"/>
                <a:cs typeface="Times New Roman" pitchFamily="18" charset="0"/>
              </a:rPr>
              <a:t>ДЕЙФ БАРИ</a:t>
            </a:r>
            <a:endParaRPr lang="ru-RU" sz="4800" b="1" dirty="0">
              <a:solidFill>
                <a:schemeClr val="accent6"/>
              </a:solidFill>
              <a:latin typeface="Times New Roman" pitchFamily="18" charset="0"/>
              <a:cs typeface="Times New Roman" pitchFamily="18" charset="0"/>
            </a:endParaRPr>
          </a:p>
        </p:txBody>
      </p:sp>
      <p:pic>
        <p:nvPicPr>
          <p:cNvPr id="5122" name="Picture 2" descr="https://media.npr.org/assets/img/2013/01/25/dave-barry-photo-c-daniel-portnoy-wax-custom-communications_enl-00d54641a5c8a22e35f2369cb47ebf009ca9a76a-s14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628799"/>
            <a:ext cx="3240360" cy="42078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Прямоугольник 1"/>
          <p:cNvSpPr/>
          <p:nvPr/>
        </p:nvSpPr>
        <p:spPr>
          <a:xfrm>
            <a:off x="4067944" y="2393890"/>
            <a:ext cx="4752528" cy="2677656"/>
          </a:xfrm>
          <a:prstGeom prst="rect">
            <a:avLst/>
          </a:prstGeom>
        </p:spPr>
        <p:txBody>
          <a:bodyPr wrap="square">
            <a:spAutoFit/>
          </a:bodyPr>
          <a:lstStyle/>
          <a:p>
            <a:r>
              <a:rPr lang="ru-RU" sz="2400" b="1" i="1" dirty="0">
                <a:solidFill>
                  <a:schemeClr val="bg2">
                    <a:lumMod val="25000"/>
                  </a:schemeClr>
                </a:solidFill>
                <a:latin typeface="Times New Roman" pitchFamily="18" charset="0"/>
                <a:cs typeface="Times New Roman" pitchFamily="18" charset="0"/>
              </a:rPr>
              <a:t>Творчество – процесс, создающий </a:t>
            </a:r>
            <a:r>
              <a:rPr lang="ru-RU" sz="2400" b="1" i="1" dirty="0" smtClean="0">
                <a:solidFill>
                  <a:schemeClr val="bg2">
                    <a:lumMod val="25000"/>
                  </a:schemeClr>
                </a:solidFill>
                <a:latin typeface="Times New Roman" pitchFamily="18" charset="0"/>
                <a:cs typeface="Times New Roman" pitchFamily="18" charset="0"/>
              </a:rPr>
              <a:t>условия</a:t>
            </a:r>
            <a:r>
              <a:rPr lang="ru-RU" sz="2400" b="1" dirty="0">
                <a:solidFill>
                  <a:schemeClr val="bg2">
                    <a:lumMod val="25000"/>
                  </a:schemeClr>
                </a:solidFill>
                <a:latin typeface="Times New Roman" pitchFamily="18" charset="0"/>
                <a:cs typeface="Times New Roman" pitchFamily="18" charset="0"/>
              </a:rPr>
              <a:t> </a:t>
            </a:r>
            <a:r>
              <a:rPr lang="ru-RU" sz="2400" b="1" i="1" dirty="0" smtClean="0">
                <a:solidFill>
                  <a:schemeClr val="bg2">
                    <a:lumMod val="25000"/>
                  </a:schemeClr>
                </a:solidFill>
                <a:latin typeface="Times New Roman" pitchFamily="18" charset="0"/>
                <a:cs typeface="Times New Roman" pitchFamily="18" charset="0"/>
              </a:rPr>
              <a:t>для </a:t>
            </a:r>
            <a:r>
              <a:rPr lang="ru-RU" sz="2400" b="1" i="1" dirty="0">
                <a:solidFill>
                  <a:schemeClr val="bg2">
                    <a:lumMod val="25000"/>
                  </a:schemeClr>
                </a:solidFill>
                <a:latin typeface="Times New Roman" pitchFamily="18" charset="0"/>
                <a:cs typeface="Times New Roman" pitchFamily="18" charset="0"/>
              </a:rPr>
              <a:t>развития общества в самых разных направлениях.  </a:t>
            </a:r>
            <a:endParaRPr lang="ru-RU" sz="2400" b="1" dirty="0">
              <a:solidFill>
                <a:schemeClr val="bg2">
                  <a:lumMod val="25000"/>
                </a:schemeClr>
              </a:solidFill>
              <a:latin typeface="Times New Roman" pitchFamily="18" charset="0"/>
              <a:cs typeface="Times New Roman" pitchFamily="18" charset="0"/>
            </a:endParaRPr>
          </a:p>
          <a:p>
            <a:r>
              <a:rPr lang="ru-RU" sz="2400" b="1" i="1" dirty="0">
                <a:solidFill>
                  <a:schemeClr val="bg2">
                    <a:lumMod val="25000"/>
                  </a:schemeClr>
                </a:solidFill>
                <a:latin typeface="Times New Roman" pitchFamily="18" charset="0"/>
                <a:cs typeface="Times New Roman" pitchFamily="18" charset="0"/>
              </a:rPr>
              <a:t>Отсутствие творчества в обществе ведет </a:t>
            </a:r>
            <a:endParaRPr lang="ru-RU" sz="2400" b="1" dirty="0">
              <a:solidFill>
                <a:schemeClr val="bg2">
                  <a:lumMod val="25000"/>
                </a:schemeClr>
              </a:solidFill>
              <a:latin typeface="Times New Roman" pitchFamily="18" charset="0"/>
              <a:cs typeface="Times New Roman" pitchFamily="18" charset="0"/>
            </a:endParaRPr>
          </a:p>
          <a:p>
            <a:r>
              <a:rPr lang="ru-RU" sz="2400" b="1" i="1" dirty="0">
                <a:solidFill>
                  <a:schemeClr val="bg2">
                    <a:lumMod val="25000"/>
                  </a:schemeClr>
                </a:solidFill>
                <a:latin typeface="Times New Roman" pitchFamily="18" charset="0"/>
                <a:cs typeface="Times New Roman" pitchFamily="18" charset="0"/>
              </a:rPr>
              <a:t>последнее к самой низшей ступени развития!</a:t>
            </a:r>
            <a:endParaRPr lang="ru-RU" sz="2400" b="1" dirty="0">
              <a:solidFill>
                <a:schemeClr val="bg2">
                  <a:lumMod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994080366"/>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564</TotalTime>
  <Words>1103</Words>
  <Application>Microsoft Office PowerPoint</Application>
  <PresentationFormat>Экран (4:3)</PresentationFormat>
  <Paragraphs>107</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Воздушный поток</vt:lpstr>
      <vt:lpstr>Выпускная квалификационная работа  по профессиональному модулю ПМ.02 Организация различных видов деятельности и общения детей  дошкольного возраста  СБОРНИК ЗАДАНИЙ ПО 3D-МОДЕЛИРОВАНИЮ, НАПРАВЛЕННЫЙ НА РАЗВИТИЕ ТЕХНИЧЕСКОГО ТВОРЧЕСТВА У ДЕТЕЙ СТАРШЕГО ДОШКОЛЬНОГО ВОЗРАСТА  44.02.01. Дошкольное образование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Сборник по 3D-моделированию, направленный на развитие детского технического творчества у детей старшего дошкольного возраста</vt:lpstr>
      <vt:lpstr>РППС</vt:lpstr>
      <vt:lpstr>Презентация PowerPoint</vt:lpstr>
      <vt:lpstr>Презентация PowerPoint</vt:lpstr>
      <vt:lpstr>Этапы пробации сборника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Курсовой проект по профессиональному модулю  ПМ.02 Организация различных видов деятельности и общения детей  дошкольного возраста  ЗАДАНИЯ ПО 3D-МОДЕЛИРОВАНИЮ, НАПРАВЛЕННЫЕ НА РАЗВИТИЕ ТЕХНИЧЕСКОГО ТВОРЧЕСТВА У ДЕТЕЙ СТАРШЕГО ДОШКОЛЬНОГО ВОЗРАСТА  44.02.01. Дошкольное образование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c:creator>
  <cp:lastModifiedBy>Татьяна</cp:lastModifiedBy>
  <cp:revision>51</cp:revision>
  <dcterms:created xsi:type="dcterms:W3CDTF">2019-04-24T15:54:33Z</dcterms:created>
  <dcterms:modified xsi:type="dcterms:W3CDTF">2020-04-10T10:38:53Z</dcterms:modified>
</cp:coreProperties>
</file>