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24.01.2022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24.01.2022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24.01.2022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24.01.2022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24.01.2022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24.01.2022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24.01.2022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24.01.2022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24.01.2022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3794" y="4365105"/>
            <a:ext cx="7346677" cy="1569560"/>
          </a:xfrm>
        </p:spPr>
        <p:txBody>
          <a:bodyPr>
            <a:noAutofit/>
          </a:bodyPr>
          <a:lstStyle/>
          <a:p>
            <a:r>
              <a:rPr lang="ru-RU" sz="4400" dirty="0" smtClean="0"/>
              <a:t>По финансовой грамотности</a:t>
            </a:r>
            <a:endParaRPr lang="ru-RU" sz="4400" dirty="0"/>
          </a:p>
        </p:txBody>
      </p:sp>
      <p:sp>
        <p:nvSpPr>
          <p:cNvPr id="2" name="Заголовок 1"/>
          <p:cNvSpPr>
            <a:spLocks noGrp="1"/>
          </p:cNvSpPr>
          <p:nvPr>
            <p:ph type="ctrTitle"/>
          </p:nvPr>
        </p:nvSpPr>
        <p:spPr>
          <a:xfrm>
            <a:off x="817581" y="404664"/>
            <a:ext cx="7175351" cy="4520793"/>
          </a:xfrm>
        </p:spPr>
        <p:txBody>
          <a:bodyPr/>
          <a:lstStyle/>
          <a:p>
            <a:pPr marL="182880" indent="0">
              <a:buNone/>
            </a:pPr>
            <a:r>
              <a:rPr lang="ru-RU" sz="6000" dirty="0" smtClean="0"/>
              <a:t>Педагогические </a:t>
            </a:r>
            <a:r>
              <a:rPr lang="ru-RU" sz="6000" dirty="0" smtClean="0"/>
              <a:t>ситуации</a:t>
            </a:r>
            <a:br>
              <a:rPr lang="ru-RU" sz="6000" dirty="0" smtClean="0"/>
            </a:br>
            <a:endParaRPr lang="ru-RU" sz="6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348880"/>
            <a:ext cx="4572000"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14310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1" y="260648"/>
            <a:ext cx="7694240" cy="5904656"/>
          </a:xfrm>
        </p:spPr>
        <p:txBody>
          <a:bodyPr/>
          <a:lstStyle/>
          <a:p>
            <a:pPr marL="0" indent="0" algn="l">
              <a:buNone/>
            </a:pPr>
            <a:r>
              <a:rPr lang="ru-RU" dirty="0" smtClean="0">
                <a:solidFill>
                  <a:srgbClr val="FF0000"/>
                </a:solidFill>
              </a:rPr>
              <a:t>Ситуация 5</a:t>
            </a:r>
            <a:br>
              <a:rPr lang="ru-RU" dirty="0" smtClean="0">
                <a:solidFill>
                  <a:srgbClr val="FF0000"/>
                </a:solidFill>
              </a:rPr>
            </a:br>
            <a:r>
              <a:rPr lang="ru-RU" sz="2800" b="0" dirty="0">
                <a:effectLst/>
              </a:rPr>
              <a:t>Сегодня сходила с сыном (3,5 г) в магазин. Закупили продуктов. Стоим на кассе. И тут мое чадо начинает набирать в корзинку шоколадки. На мое “НЕЛЬЗЯ” был дан четкий ответ “МОЖНО”. Тогда я все это сладкое продовольствие убираю из корзины и говорю “НЕТ”. И тогда следует крик и показательный прыжок на пол</a:t>
            </a:r>
            <a:r>
              <a:rPr lang="ru-RU" sz="2800" b="0" dirty="0" smtClean="0">
                <a:effectLst/>
              </a:rPr>
              <a:t>. Правильно ли поступила мама в данной ситуации</a:t>
            </a:r>
            <a:r>
              <a:rPr lang="ru-RU" sz="2800" b="0" dirty="0" smtClean="0">
                <a:effectLst/>
              </a:rPr>
              <a:t>?        </a:t>
            </a:r>
            <a:r>
              <a:rPr lang="ru-RU" sz="3200" dirty="0"/>
              <a:t/>
            </a:r>
            <a:br>
              <a:rPr lang="ru-RU" sz="3200" dirty="0"/>
            </a:br>
            <a:r>
              <a:rPr lang="ru-RU" dirty="0"/>
              <a:t/>
            </a:r>
            <a:br>
              <a:rPr lang="ru-RU" dirty="0"/>
            </a:br>
            <a:endParaRPr lang="ru-RU" dirty="0">
              <a:solidFill>
                <a:srgbClr val="FF0000"/>
              </a:soli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869160"/>
            <a:ext cx="3561548" cy="198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4263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1" y="548680"/>
            <a:ext cx="7694240" cy="5760640"/>
          </a:xfrm>
        </p:spPr>
        <p:txBody>
          <a:bodyPr/>
          <a:lstStyle/>
          <a:p>
            <a:pPr marL="0" indent="0" algn="l">
              <a:buNone/>
            </a:pPr>
            <a:r>
              <a:rPr lang="ru-RU" dirty="0" smtClean="0">
                <a:solidFill>
                  <a:srgbClr val="FF0000"/>
                </a:solidFill>
              </a:rPr>
              <a:t>Ответ</a:t>
            </a:r>
            <a:br>
              <a:rPr lang="ru-RU" dirty="0" smtClean="0">
                <a:solidFill>
                  <a:srgbClr val="FF0000"/>
                </a:solidFill>
              </a:rPr>
            </a:br>
            <a:r>
              <a:rPr lang="ru-RU" sz="3600" b="0" dirty="0">
                <a:effectLst/>
              </a:rPr>
              <a:t>Чтобы этого избежать, перед походом за покупками ребенку нужно обязательно объяснить, зачем вы идете в магазин, а также рассказать о правилах поведения в общественном месте</a:t>
            </a:r>
            <a:r>
              <a:rPr lang="ru-RU" sz="3600" b="0" dirty="0" smtClean="0">
                <a:effectLst/>
              </a:rPr>
              <a:t>.</a:t>
            </a:r>
            <a:br>
              <a:rPr lang="ru-RU" sz="3600" b="0" dirty="0" smtClean="0">
                <a:effectLst/>
              </a:rPr>
            </a:br>
            <a:r>
              <a:rPr lang="ru-RU" sz="3600" b="0" dirty="0" smtClean="0">
                <a:effectLst/>
              </a:rPr>
              <a:t>Если </a:t>
            </a:r>
            <a:r>
              <a:rPr lang="ru-RU" sz="3600" b="0" dirty="0" smtClean="0">
                <a:effectLst/>
              </a:rPr>
              <a:t> </a:t>
            </a:r>
            <a:r>
              <a:rPr lang="ru-RU" sz="3600" b="0" dirty="0" smtClean="0">
                <a:effectLst/>
              </a:rPr>
              <a:t>мама говорит нет, значит она должна держать слово и не идти на поводу у ребенка.</a:t>
            </a:r>
            <a:r>
              <a:rPr lang="ru-RU" sz="3600" dirty="0"/>
              <a:t/>
            </a:r>
            <a:br>
              <a:rPr lang="ru-RU" sz="3600" dirty="0"/>
            </a:br>
            <a:r>
              <a:rPr lang="ru-RU" dirty="0"/>
              <a:t/>
            </a:r>
            <a:br>
              <a:rPr lang="ru-RU" dirty="0"/>
            </a:br>
            <a:endParaRPr lang="ru-RU" dirty="0">
              <a:solidFill>
                <a:srgbClr val="FF0000"/>
              </a:solidFill>
            </a:endParaRPr>
          </a:p>
        </p:txBody>
      </p:sp>
    </p:spTree>
    <p:extLst>
      <p:ext uri="{BB962C8B-B14F-4D97-AF65-F5344CB8AC3E}">
        <p14:creationId xmlns:p14="http://schemas.microsoft.com/office/powerpoint/2010/main" val="2620686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484784"/>
            <a:ext cx="6512511" cy="3814360"/>
          </a:xfrm>
        </p:spPr>
        <p:txBody>
          <a:bodyPr/>
          <a:lstStyle/>
          <a:p>
            <a:pPr marL="0" indent="0" algn="ctr">
              <a:buNone/>
            </a:pPr>
            <a:r>
              <a:rPr lang="ru-RU" sz="8000" dirty="0" smtClean="0"/>
              <a:t>Спасибо за внимание!</a:t>
            </a:r>
            <a:endParaRPr lang="ru-RU" sz="8000" dirty="0"/>
          </a:p>
        </p:txBody>
      </p:sp>
    </p:spTree>
    <p:extLst>
      <p:ext uri="{BB962C8B-B14F-4D97-AF65-F5344CB8AC3E}">
        <p14:creationId xmlns:p14="http://schemas.microsoft.com/office/powerpoint/2010/main" val="2843101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9" y="764704"/>
            <a:ext cx="7622232" cy="5400600"/>
          </a:xfrm>
        </p:spPr>
        <p:txBody>
          <a:bodyPr/>
          <a:lstStyle/>
          <a:p>
            <a:pPr marL="0" indent="0" algn="ctr">
              <a:buNone/>
            </a:pPr>
            <a:r>
              <a:rPr lang="ru-RU" sz="3600" dirty="0" smtClean="0">
                <a:solidFill>
                  <a:srgbClr val="FF0000"/>
                </a:solidFill>
                <a:effectLst/>
              </a:rPr>
              <a:t>Ситуация 1</a:t>
            </a:r>
            <a:r>
              <a:rPr lang="ru-RU" sz="3600" dirty="0" smtClean="0">
                <a:effectLst/>
              </a:rPr>
              <a:t/>
            </a:r>
            <a:br>
              <a:rPr lang="ru-RU" sz="3600" dirty="0" smtClean="0">
                <a:effectLst/>
              </a:rPr>
            </a:br>
            <a:r>
              <a:rPr lang="ru-RU" sz="2800" dirty="0" smtClean="0">
                <a:effectLst/>
              </a:rPr>
              <a:t>Мама </a:t>
            </a:r>
            <a:r>
              <a:rPr lang="ru-RU" sz="2800" dirty="0">
                <a:effectLst/>
              </a:rPr>
              <a:t>с дочкой пришли </a:t>
            </a:r>
            <a:r>
              <a:rPr lang="ru-RU" sz="2800" dirty="0" smtClean="0">
                <a:effectLst/>
              </a:rPr>
              <a:t>в магазин</a:t>
            </a:r>
            <a:r>
              <a:rPr lang="ru-RU" sz="2800" dirty="0">
                <a:effectLst/>
              </a:rPr>
              <a:t>. </a:t>
            </a:r>
            <a:r>
              <a:rPr lang="ru-RU" sz="2800" dirty="0" smtClean="0">
                <a:effectLst/>
              </a:rPr>
              <a:t/>
            </a:r>
            <a:br>
              <a:rPr lang="ru-RU" sz="2800" dirty="0" smtClean="0">
                <a:effectLst/>
              </a:rPr>
            </a:br>
            <a:r>
              <a:rPr lang="ru-RU" sz="2800" dirty="0" smtClean="0">
                <a:effectLst/>
              </a:rPr>
              <a:t>Девочка </a:t>
            </a:r>
            <a:r>
              <a:rPr lang="ru-RU" sz="2800" dirty="0">
                <a:effectLst/>
              </a:rPr>
              <a:t>попросила у мамы денег купить самой понравившуюся шоколадку, которая стоит </a:t>
            </a:r>
            <a:r>
              <a:rPr lang="ru-RU" sz="2800" dirty="0" smtClean="0">
                <a:effectLst/>
              </a:rPr>
              <a:t>9,9 </a:t>
            </a:r>
            <a:r>
              <a:rPr lang="ru-RU" sz="2800" dirty="0">
                <a:effectLst/>
              </a:rPr>
              <a:t>рублей. Мама дала ей 1</a:t>
            </a:r>
            <a:r>
              <a:rPr lang="ru-RU" sz="2800" dirty="0" smtClean="0">
                <a:effectLst/>
              </a:rPr>
              <a:t>0 </a:t>
            </a:r>
            <a:r>
              <a:rPr lang="ru-RU" sz="2800" dirty="0">
                <a:effectLst/>
              </a:rPr>
              <a:t>рублей. Должен ли ребенок принести </a:t>
            </a:r>
            <a:r>
              <a:rPr lang="ru-RU" sz="2800" dirty="0" smtClean="0">
                <a:effectLst/>
              </a:rPr>
              <a:t>сдачу маме?</a:t>
            </a:r>
            <a:r>
              <a:rPr lang="ru-RU" sz="2800" dirty="0">
                <a:effectLst/>
              </a:rPr>
              <a:t/>
            </a:r>
            <a:br>
              <a:rPr lang="ru-RU" sz="2800" dirty="0">
                <a:effectLst/>
              </a:rPr>
            </a:br>
            <a:endParaRPr lang="ru-RU" sz="28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6300" y="4005064"/>
            <a:ext cx="4457700" cy="2852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6" y="3717032"/>
            <a:ext cx="31242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4791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1" y="476672"/>
            <a:ext cx="7694240" cy="5832648"/>
          </a:xfrm>
        </p:spPr>
        <p:txBody>
          <a:bodyPr/>
          <a:lstStyle/>
          <a:p>
            <a:pPr marL="0" indent="0" algn="l">
              <a:buNone/>
            </a:pPr>
            <a:r>
              <a:rPr lang="ru-RU" sz="3600" i="1" dirty="0" smtClean="0">
                <a:solidFill>
                  <a:srgbClr val="FF0000"/>
                </a:solidFill>
                <a:effectLst/>
              </a:rPr>
              <a:t>Ответ:</a:t>
            </a:r>
            <a:r>
              <a:rPr lang="ru-RU" sz="3600" i="1" dirty="0" smtClean="0">
                <a:effectLst/>
              </a:rPr>
              <a:t/>
            </a:r>
            <a:br>
              <a:rPr lang="ru-RU" sz="3600" i="1" dirty="0" smtClean="0">
                <a:effectLst/>
              </a:rPr>
            </a:br>
            <a:r>
              <a:rPr lang="ru-RU" sz="3600" i="1" dirty="0" smtClean="0">
                <a:effectLst/>
              </a:rPr>
              <a:t>Ребенок </a:t>
            </a:r>
            <a:r>
              <a:rPr lang="ru-RU" sz="3600" i="1" dirty="0">
                <a:effectLst/>
              </a:rPr>
              <a:t>должен принести сдачу, даже если это всего 10 копеек, т. к. это не его деньги, не им заработанные. Ребенок не обращает на номинал денег, для него «денежка», что 10 рублей, что 10 копеек. Ребенок не принесет сдачу с 10, не принесет и со 100 рублей.</a:t>
            </a:r>
            <a:r>
              <a:rPr lang="ru-RU" sz="3600" dirty="0">
                <a:effectLst/>
              </a:rPr>
              <a:t/>
            </a:r>
            <a:br>
              <a:rPr lang="ru-RU" sz="3600" dirty="0">
                <a:effectLst/>
              </a:rPr>
            </a:br>
            <a:endParaRPr lang="ru-RU" sz="3600" dirty="0"/>
          </a:p>
        </p:txBody>
      </p:sp>
    </p:spTree>
    <p:extLst>
      <p:ext uri="{BB962C8B-B14F-4D97-AF65-F5344CB8AC3E}">
        <p14:creationId xmlns:p14="http://schemas.microsoft.com/office/powerpoint/2010/main" val="3825542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1" y="692696"/>
            <a:ext cx="7694240" cy="4822472"/>
          </a:xfrm>
        </p:spPr>
        <p:txBody>
          <a:bodyPr/>
          <a:lstStyle/>
          <a:p>
            <a:pPr marL="0" indent="0" algn="ctr">
              <a:buNone/>
            </a:pPr>
            <a:r>
              <a:rPr lang="ru-RU" sz="3600" dirty="0" smtClean="0">
                <a:solidFill>
                  <a:srgbClr val="FF0000"/>
                </a:solidFill>
              </a:rPr>
              <a:t>Ситуация 2</a:t>
            </a:r>
            <a:br>
              <a:rPr lang="ru-RU" sz="3600" dirty="0" smtClean="0">
                <a:solidFill>
                  <a:srgbClr val="FF0000"/>
                </a:solidFill>
              </a:rPr>
            </a:br>
            <a:r>
              <a:rPr lang="ru-RU" sz="3600" dirty="0">
                <a:effectLst/>
              </a:rPr>
              <a:t>Ребенку на день рождения подарили 1000 рублей, родители на семейном совете решили купить новые ботинки, а ребенку хотелось игрушку. Правильно ли </a:t>
            </a:r>
            <a:r>
              <a:rPr lang="ru-RU" sz="3600" b="0" dirty="0">
                <a:effectLst/>
              </a:rPr>
              <a:t>поступили родители</a:t>
            </a:r>
            <a:r>
              <a:rPr lang="ru-RU" sz="3600" dirty="0">
                <a:effectLst/>
              </a:rPr>
              <a:t>?</a:t>
            </a:r>
            <a:br>
              <a:rPr lang="ru-RU" sz="3600" dirty="0">
                <a:effectLst/>
              </a:rPr>
            </a:br>
            <a:endParaRPr lang="ru-RU" sz="3600" dirty="0">
              <a:solidFill>
                <a:srgbClr val="FF000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4725144"/>
            <a:ext cx="2483768" cy="2132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1529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3" y="620688"/>
            <a:ext cx="7766248" cy="4894480"/>
          </a:xfrm>
        </p:spPr>
        <p:txBody>
          <a:bodyPr/>
          <a:lstStyle/>
          <a:p>
            <a:pPr marL="0" indent="0" algn="l">
              <a:buNone/>
            </a:pPr>
            <a:r>
              <a:rPr lang="ru-RU" sz="3600" dirty="0" smtClean="0">
                <a:solidFill>
                  <a:srgbClr val="FF0000"/>
                </a:solidFill>
              </a:rPr>
              <a:t>Ответ:</a:t>
            </a:r>
            <a:br>
              <a:rPr lang="ru-RU" sz="3600" dirty="0" smtClean="0">
                <a:solidFill>
                  <a:srgbClr val="FF0000"/>
                </a:solidFill>
              </a:rPr>
            </a:br>
            <a:r>
              <a:rPr lang="ru-RU" sz="3600" i="1" dirty="0">
                <a:effectLst/>
              </a:rPr>
              <a:t>Нет, родители </a:t>
            </a:r>
            <a:r>
              <a:rPr lang="ru-RU" sz="3600" b="0" i="1" dirty="0">
                <a:effectLst/>
              </a:rPr>
              <a:t>поступают не верно</a:t>
            </a:r>
            <a:r>
              <a:rPr lang="ru-RU" sz="3600" i="1" dirty="0">
                <a:effectLst/>
              </a:rPr>
              <a:t>. В этом возрасте можно попытаться убедить, что ботинки ему нужнее, чем игрушка, заранее договориться, но не приказывать.</a:t>
            </a:r>
            <a:r>
              <a:rPr lang="ru-RU" sz="3600" dirty="0">
                <a:effectLst/>
              </a:rPr>
              <a:t/>
            </a:r>
            <a:br>
              <a:rPr lang="ru-RU" sz="3600" dirty="0">
                <a:effectLst/>
              </a:rPr>
            </a:br>
            <a:endParaRPr lang="ru-RU" sz="3600" dirty="0">
              <a:solidFill>
                <a:srgbClr val="FF0000"/>
              </a:solidFill>
            </a:endParaRPr>
          </a:p>
        </p:txBody>
      </p:sp>
    </p:spTree>
    <p:extLst>
      <p:ext uri="{BB962C8B-B14F-4D97-AF65-F5344CB8AC3E}">
        <p14:creationId xmlns:p14="http://schemas.microsoft.com/office/powerpoint/2010/main" val="3776118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692696"/>
            <a:ext cx="7550224" cy="5184576"/>
          </a:xfrm>
        </p:spPr>
        <p:txBody>
          <a:bodyPr/>
          <a:lstStyle/>
          <a:p>
            <a:pPr marL="0" indent="0" algn="ctr">
              <a:buNone/>
            </a:pPr>
            <a:r>
              <a:rPr lang="ru-RU" sz="3600" dirty="0" smtClean="0">
                <a:solidFill>
                  <a:srgbClr val="FF0000"/>
                </a:solidFill>
              </a:rPr>
              <a:t>Ситуация 3</a:t>
            </a:r>
            <a:br>
              <a:rPr lang="ru-RU" sz="3600" dirty="0" smtClean="0">
                <a:solidFill>
                  <a:srgbClr val="FF0000"/>
                </a:solidFill>
              </a:rPr>
            </a:br>
            <a:r>
              <a:rPr lang="ru-RU" sz="2800" dirty="0" smtClean="0">
                <a:effectLst/>
              </a:rPr>
              <a:t>Мама</a:t>
            </a:r>
            <a:r>
              <a:rPr lang="ru-RU" sz="2800" dirty="0">
                <a:effectLst/>
              </a:rPr>
              <a:t>, за каждое хорошее дело ( помыл посуду, прибрал игрушки, пропылесосил)  дает ребенку </a:t>
            </a:r>
            <a:r>
              <a:rPr lang="ru-RU" sz="2800" dirty="0" smtClean="0">
                <a:effectLst/>
              </a:rPr>
              <a:t>10 рублей. </a:t>
            </a:r>
            <a:br>
              <a:rPr lang="ru-RU" sz="2800" dirty="0" smtClean="0">
                <a:effectLst/>
              </a:rPr>
            </a:br>
            <a:r>
              <a:rPr lang="ru-RU" sz="2800" dirty="0" smtClean="0">
                <a:effectLst/>
              </a:rPr>
              <a:t>Насколько </a:t>
            </a:r>
            <a:r>
              <a:rPr lang="ru-RU" sz="2800" dirty="0">
                <a:effectLst/>
              </a:rPr>
              <a:t>разумно платить детям за выполненные домашние дела или за хорошую </a:t>
            </a:r>
            <a:r>
              <a:rPr lang="ru-RU" sz="2800" dirty="0" smtClean="0">
                <a:effectLst/>
              </a:rPr>
              <a:t>оценку</a:t>
            </a:r>
            <a:r>
              <a:rPr lang="ru-RU" sz="2800" dirty="0" smtClean="0">
                <a:effectLst/>
              </a:rPr>
              <a:t>?</a:t>
            </a:r>
            <a:r>
              <a:rPr lang="ru-RU" sz="2800" dirty="0">
                <a:effectLst/>
              </a:rPr>
              <a:t/>
            </a:r>
            <a:br>
              <a:rPr lang="ru-RU" sz="2800" dirty="0">
                <a:effectLst/>
              </a:rPr>
            </a:br>
            <a:endParaRPr lang="ru-RU" sz="2800" dirty="0">
              <a:solidFill>
                <a:srgbClr val="FF000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810000"/>
            <a:ext cx="368617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1441" y="3810000"/>
            <a:ext cx="30480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1919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5" y="548680"/>
            <a:ext cx="7838256" cy="5616624"/>
          </a:xfrm>
        </p:spPr>
        <p:txBody>
          <a:bodyPr/>
          <a:lstStyle/>
          <a:p>
            <a:pPr marL="0" indent="0" algn="l">
              <a:buNone/>
            </a:pPr>
            <a:r>
              <a:rPr lang="ru-RU" sz="3600" dirty="0" smtClean="0">
                <a:solidFill>
                  <a:srgbClr val="FF0000"/>
                </a:solidFill>
              </a:rPr>
              <a:t>Ответ:</a:t>
            </a:r>
            <a:br>
              <a:rPr lang="ru-RU" sz="3600" dirty="0" smtClean="0">
                <a:solidFill>
                  <a:srgbClr val="FF0000"/>
                </a:solidFill>
              </a:rPr>
            </a:br>
            <a:r>
              <a:rPr lang="ru-RU" sz="3600" b="0" dirty="0">
                <a:effectLst/>
              </a:rPr>
              <a:t> Ни в коем случае нельзя оплачивать то, что входит в обязанности вашего </a:t>
            </a:r>
            <a:r>
              <a:rPr lang="ru-RU" sz="3600" b="0" dirty="0" smtClean="0">
                <a:effectLst/>
              </a:rPr>
              <a:t>ребёнка.</a:t>
            </a:r>
            <a:br>
              <a:rPr lang="ru-RU" sz="3600" b="0" dirty="0" smtClean="0">
                <a:effectLst/>
              </a:rPr>
            </a:br>
            <a:r>
              <a:rPr lang="ru-RU" sz="3600" b="0" dirty="0">
                <a:effectLst/>
              </a:rPr>
              <a:t>Но прежде нужно определить чёткие границы этих самых обязанностей. Правила одинаковы для всех: домашние обязанности не оплачиваются никому.</a:t>
            </a:r>
            <a:r>
              <a:rPr lang="ru-RU" sz="3600" dirty="0" smtClean="0">
                <a:solidFill>
                  <a:srgbClr val="FF0000"/>
                </a:solidFill>
              </a:rPr>
              <a:t> </a:t>
            </a:r>
            <a:br>
              <a:rPr lang="ru-RU" sz="3600" dirty="0" smtClean="0">
                <a:solidFill>
                  <a:srgbClr val="FF0000"/>
                </a:solidFill>
              </a:rPr>
            </a:br>
            <a:r>
              <a:rPr lang="ru-RU" sz="3600" dirty="0">
                <a:solidFill>
                  <a:srgbClr val="FF0000"/>
                </a:solidFill>
              </a:rPr>
              <a:t/>
            </a:r>
            <a:br>
              <a:rPr lang="ru-RU" sz="3600" dirty="0">
                <a:solidFill>
                  <a:srgbClr val="FF0000"/>
                </a:solidFill>
              </a:rPr>
            </a:br>
            <a:endParaRPr lang="ru-RU" sz="3600" dirty="0">
              <a:solidFill>
                <a:srgbClr val="FF0000"/>
              </a:solidFill>
            </a:endParaRPr>
          </a:p>
        </p:txBody>
      </p:sp>
    </p:spTree>
    <p:extLst>
      <p:ext uri="{BB962C8B-B14F-4D97-AF65-F5344CB8AC3E}">
        <p14:creationId xmlns:p14="http://schemas.microsoft.com/office/powerpoint/2010/main" val="3908267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3" y="548680"/>
            <a:ext cx="7766248" cy="4966488"/>
          </a:xfrm>
        </p:spPr>
        <p:txBody>
          <a:bodyPr/>
          <a:lstStyle/>
          <a:p>
            <a:pPr marL="0" indent="0" algn="l">
              <a:buNone/>
            </a:pPr>
            <a:r>
              <a:rPr lang="ru-RU" sz="3600" dirty="0" smtClean="0">
                <a:solidFill>
                  <a:srgbClr val="FF0000"/>
                </a:solidFill>
              </a:rPr>
              <a:t>Ситуация 4</a:t>
            </a:r>
            <a:br>
              <a:rPr lang="ru-RU" sz="3600" dirty="0" smtClean="0">
                <a:solidFill>
                  <a:srgbClr val="FF0000"/>
                </a:solidFill>
              </a:rPr>
            </a:br>
            <a:r>
              <a:rPr lang="ru-RU" sz="3600" dirty="0">
                <a:effectLst/>
              </a:rPr>
              <a:t>Объясните, почему взрослые с неохотой привлекают детей к планированию семейного бюджета?</a:t>
            </a:r>
            <a:br>
              <a:rPr lang="ru-RU" sz="3600" dirty="0">
                <a:effectLst/>
              </a:rPr>
            </a:br>
            <a:endParaRPr lang="ru-RU" sz="3600" dirty="0">
              <a:solidFill>
                <a:srgbClr val="FF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140968"/>
            <a:ext cx="4572000"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4960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7" y="620688"/>
            <a:ext cx="7550224" cy="4894480"/>
          </a:xfrm>
        </p:spPr>
        <p:txBody>
          <a:bodyPr/>
          <a:lstStyle/>
          <a:p>
            <a:pPr marL="0" indent="0" algn="l">
              <a:buNone/>
            </a:pPr>
            <a:r>
              <a:rPr lang="ru-RU" dirty="0" smtClean="0">
                <a:solidFill>
                  <a:srgbClr val="FF0000"/>
                </a:solidFill>
              </a:rPr>
              <a:t>Ответ:</a:t>
            </a:r>
            <a:br>
              <a:rPr lang="ru-RU" dirty="0" smtClean="0">
                <a:solidFill>
                  <a:srgbClr val="FF0000"/>
                </a:solidFill>
              </a:rPr>
            </a:br>
            <a:r>
              <a:rPr lang="ru-RU" i="1" dirty="0">
                <a:effectLst/>
              </a:rPr>
              <a:t>Дети пока не зарабатывают, поэтому им рано решать, на что тратить родительские деньги.</a:t>
            </a:r>
            <a:endParaRPr lang="ru-RU" dirty="0">
              <a:solidFill>
                <a:srgbClr val="FF0000"/>
              </a:solidFill>
            </a:endParaRPr>
          </a:p>
        </p:txBody>
      </p:sp>
    </p:spTree>
    <p:extLst>
      <p:ext uri="{BB962C8B-B14F-4D97-AF65-F5344CB8AC3E}">
        <p14:creationId xmlns:p14="http://schemas.microsoft.com/office/powerpoint/2010/main" val="61699424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80</TotalTime>
  <Words>28</Words>
  <Application>Microsoft Office PowerPoint</Application>
  <PresentationFormat>Экран (4:3)</PresentationFormat>
  <Paragraphs>13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Воздушный поток</vt:lpstr>
      <vt:lpstr>Педагогические ситуации </vt:lpstr>
      <vt:lpstr>Ситуация 1 Мама с дочкой пришли в магазин.  Девочка попросила у мамы денег купить самой понравившуюся шоколадку, которая стоит 9,9 рублей. Мама дала ей 10 рублей. Должен ли ребенок принести сдачу маме? </vt:lpstr>
      <vt:lpstr>Ответ: Ребенок должен принести сдачу, даже если это всего 10 копеек, т. к. это не его деньги, не им заработанные. Ребенок не обращает на номинал денег, для него «денежка», что 10 рублей, что 10 копеек. Ребенок не принесет сдачу с 10, не принесет и со 100 рублей. </vt:lpstr>
      <vt:lpstr>Ситуация 2 Ребенку на день рождения подарили 1000 рублей, родители на семейном совете решили купить новые ботинки, а ребенку хотелось игрушку. Правильно ли поступили родители? </vt:lpstr>
      <vt:lpstr>Ответ: Нет, родители поступают не верно. В этом возрасте можно попытаться убедить, что ботинки ему нужнее, чем игрушка, заранее договориться, но не приказывать. </vt:lpstr>
      <vt:lpstr>Ситуация 3 Мама, за каждое хорошее дело ( помыл посуду, прибрал игрушки, пропылесосил)  дает ребенку 10 рублей.  Насколько разумно платить детям за выполненные домашние дела или за хорошую оценку? </vt:lpstr>
      <vt:lpstr>Ответ:  Ни в коем случае нельзя оплачивать то, что входит в обязанности вашего ребёнка. Но прежде нужно определить чёткие границы этих самых обязанностей. Правила одинаковы для всех: домашние обязанности не оплачиваются никому.   </vt:lpstr>
      <vt:lpstr>Ситуация 4 Объясните, почему взрослые с неохотой привлекают детей к планированию семейного бюджета? </vt:lpstr>
      <vt:lpstr>Ответ: Дети пока не зарабатывают, поэтому им рано решать, на что тратить родительские деньги.</vt:lpstr>
      <vt:lpstr>Ситуация 5 Сегодня сходила с сыном (3,5 г) в магазин. Закупили продуктов. Стоим на кассе. И тут мое чадо начинает набирать в корзинку шоколадки. На мое “НЕЛЬЗЯ” был дан четкий ответ “МОЖНО”. Тогда я все это сладкое продовольствие убираю из корзины и говорю “НЕТ”. И тогда следует крик и показательный прыжок на пол. Правильно ли поступила мама в данной ситуации?          </vt:lpstr>
      <vt:lpstr>Ответ Чтобы этого избежать, перед походом за покупками ребенку нужно обязательно объяснить, зачем вы идете в магазин, а также рассказать о правилах поведения в общественном месте. Если  мама говорит нет, значит она должна держать слово и не идти на поводу у ребенка.  </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Педагогические ситуации</dc:title>
  <dc:creator>New User</dc:creator>
  <cp:lastModifiedBy>Пользователь Windows</cp:lastModifiedBy>
  <cp:revision>9</cp:revision>
  <dcterms:created xsi:type="dcterms:W3CDTF">2022-01-23T11:04:58Z</dcterms:created>
  <dcterms:modified xsi:type="dcterms:W3CDTF">2022-01-24T07:14:33Z</dcterms:modified>
</cp:coreProperties>
</file>